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55"/>
  </p:notesMasterIdLst>
  <p:handoutMasterIdLst>
    <p:handoutMasterId r:id="rId56"/>
  </p:handoutMasterIdLst>
  <p:sldIdLst>
    <p:sldId id="339" r:id="rId2"/>
    <p:sldId id="371" r:id="rId3"/>
    <p:sldId id="372" r:id="rId4"/>
    <p:sldId id="374" r:id="rId5"/>
    <p:sldId id="375" r:id="rId6"/>
    <p:sldId id="878" r:id="rId7"/>
    <p:sldId id="879" r:id="rId8"/>
    <p:sldId id="880" r:id="rId9"/>
    <p:sldId id="882" r:id="rId10"/>
    <p:sldId id="883" r:id="rId11"/>
    <p:sldId id="884" r:id="rId12"/>
    <p:sldId id="378" r:id="rId13"/>
    <p:sldId id="886" r:id="rId14"/>
    <p:sldId id="887" r:id="rId15"/>
    <p:sldId id="888" r:id="rId16"/>
    <p:sldId id="889" r:id="rId17"/>
    <p:sldId id="920" r:id="rId18"/>
    <p:sldId id="890" r:id="rId19"/>
    <p:sldId id="891" r:id="rId20"/>
    <p:sldId id="921" r:id="rId21"/>
    <p:sldId id="927" r:id="rId22"/>
    <p:sldId id="381" r:id="rId23"/>
    <p:sldId id="922" r:id="rId24"/>
    <p:sldId id="923" r:id="rId25"/>
    <p:sldId id="917" r:id="rId26"/>
    <p:sldId id="837" r:id="rId27"/>
    <p:sldId id="893" r:id="rId28"/>
    <p:sldId id="894" r:id="rId29"/>
    <p:sldId id="928" r:id="rId30"/>
    <p:sldId id="895" r:id="rId31"/>
    <p:sldId id="896" r:id="rId32"/>
    <p:sldId id="897" r:id="rId33"/>
    <p:sldId id="898" r:id="rId34"/>
    <p:sldId id="900" r:id="rId35"/>
    <p:sldId id="929" r:id="rId36"/>
    <p:sldId id="901" r:id="rId37"/>
    <p:sldId id="918" r:id="rId38"/>
    <p:sldId id="902" r:id="rId39"/>
    <p:sldId id="930" r:id="rId40"/>
    <p:sldId id="903" r:id="rId41"/>
    <p:sldId id="919" r:id="rId42"/>
    <p:sldId id="905" r:id="rId43"/>
    <p:sldId id="906" r:id="rId44"/>
    <p:sldId id="687" r:id="rId45"/>
    <p:sldId id="908" r:id="rId46"/>
    <p:sldId id="924" r:id="rId47"/>
    <p:sldId id="909" r:id="rId48"/>
    <p:sldId id="910" r:id="rId49"/>
    <p:sldId id="911" r:id="rId50"/>
    <p:sldId id="926" r:id="rId51"/>
    <p:sldId id="925" r:id="rId52"/>
    <p:sldId id="439" r:id="rId53"/>
    <p:sldId id="440" r:id="rId5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CC6600"/>
    <a:srgbClr val="663300"/>
    <a:srgbClr val="9966FF"/>
    <a:srgbClr val="339933"/>
    <a:srgbClr val="006600"/>
    <a:srgbClr val="FF6600"/>
    <a:srgbClr val="CC0000"/>
    <a:srgbClr val="6600CC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89" autoAdjust="0"/>
    <p:restoredTop sz="80639" autoAdjust="0"/>
  </p:normalViewPr>
  <p:slideViewPr>
    <p:cSldViewPr>
      <p:cViewPr>
        <p:scale>
          <a:sx n="42" d="100"/>
          <a:sy n="42" d="100"/>
        </p:scale>
        <p:origin x="-852" y="-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-1914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dirty="0" smtClean="0"/>
              <a:t>All Rights Reserved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smtClean="0"/>
              <a:t>ProSelling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dirty="0" smtClean="0"/>
              <a:t>Copyright 2011.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617BD45-4329-4DA7-B741-53BD17B3D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64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dirty="0" smtClean="0"/>
              <a:t>All Rights Reserved.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dirty="0" err="1" smtClean="0"/>
              <a:t>ProSelling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dirty="0" smtClean="0"/>
              <a:t>Copyright 2011.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4614E39-D61D-4C94-B03D-B6891193C5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7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4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08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08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49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21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42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62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05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12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63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76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02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127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16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567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81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35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41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151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456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568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70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200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46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826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171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806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497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497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621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621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358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18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671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686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596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579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450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435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390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06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965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378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43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64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25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75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80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58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4">
    <p:bg>
      <p:bgPr>
        <a:solidFill>
          <a:srgbClr val="FFD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348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endParaRPr lang="en-US" noProof="0" smtClean="0"/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3A61D-D9CD-4A33-AE77-A6E6EAB6AAD0}" type="datetime1">
              <a:rPr lang="en-US" smtClean="0"/>
              <a:t>12/10/11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98543-D94E-46EF-93D3-34E9809F0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3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FB40E-ED42-4537-BC1E-4D0F1F19DA45}" type="datetimeFigureOut">
              <a:rPr lang="en-US"/>
              <a:pPr>
                <a:defRPr/>
              </a:pPr>
              <a:t>12/10/11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58D72-AAF0-4375-8C7F-F9B00AE40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05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8B400E-AC26-4D52-ADEC-7057ACD8439D}" type="datetime1">
              <a:rPr lang="en-US" smtClean="0"/>
              <a:t>12/10/11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C0EA9-5559-4F68-8FD3-F623528CA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90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0B38A9-6806-4617-AC21-0A29FD646678}" type="datetime1">
              <a:rPr lang="en-US" smtClean="0"/>
              <a:t>12/10/11</a:t>
            </a:fld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7137F-9D3D-41EA-86ED-2392E19AE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27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endParaRPr lang="en-US" noProof="0" smtClean="0"/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8D2337-3EF7-411E-91D6-16AFA8023B7C}" type="datetime1">
              <a:rPr lang="en-US" smtClean="0"/>
              <a:t>12/10/11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4F28C-C7F3-45FB-990A-6B1BCED6C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5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19E90D-311E-4719-A8DA-BBB5CE3E7D13}" type="datetime1">
              <a:rPr lang="en-US" smtClean="0"/>
              <a:t>12/10/11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1E0BA-F906-4E13-B797-13844DC49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48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0E32D-63A8-4C1F-8EE5-99896583A4A0}" type="datetime1">
              <a:rPr lang="en-US" smtClean="0"/>
              <a:t>12/10/11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D7A20-AFB4-4919-857B-9E4C2BEE4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53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E8DA27-DF57-42F4-9E86-382128DB2B6F}" type="datetime1">
              <a:rPr lang="en-US" smtClean="0"/>
              <a:t>12/10/11</a:t>
            </a:fld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2F5BA-61DF-4B74-90B9-75BC5D9D1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21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 rtlCol="0"/>
          <a:lstStyle/>
          <a:p>
            <a:pPr lvl="0"/>
            <a:endParaRPr lang="en-US" noProof="0" smtClean="0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38A447-4015-443C-A675-35825C882A43}" type="datetime1">
              <a:rPr lang="en-US" smtClean="0"/>
              <a:t>12/10/11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A9F8E-49FA-49B6-A3E3-4A1B6EC9C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8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2"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46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1">
    <p:bg>
      <p:bgPr>
        <a:solidFill>
          <a:srgbClr val="FEE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30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3">
    <p:bg>
      <p:bgPr>
        <a:solidFill>
          <a:srgbClr val="D9FB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650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itl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677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95" y="6705600"/>
            <a:ext cx="2278505" cy="136161"/>
          </a:xfrm>
        </p:spPr>
        <p:txBody>
          <a:bodyPr/>
          <a:lstStyle>
            <a:lvl1pPr algn="l">
              <a:defRPr sz="800"/>
            </a:lvl1pPr>
          </a:lstStyle>
          <a:p>
            <a:r>
              <a:rPr lang="en-US" dirty="0" smtClean="0"/>
              <a:t>Copyright 2011.  All Rights Reserved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buFont typeface="Arial" pitchFamily="34" charset="0"/>
              <a:buChar char="•"/>
              <a:defRPr sz="2800"/>
            </a:lvl1pPr>
            <a:lvl2pPr marL="914400" indent="-457200" algn="l">
              <a:buClr>
                <a:srgbClr val="FF0000"/>
              </a:buClr>
              <a:buFont typeface="Arial" pitchFamily="34" charset="0"/>
              <a:buChar char="•"/>
              <a:defRPr sz="2800"/>
            </a:lvl2pPr>
            <a:lvl3pPr algn="l">
              <a:buClr>
                <a:schemeClr val="tx2">
                  <a:lumMod val="75000"/>
                </a:schemeClr>
              </a:buClr>
              <a:buSzPct val="75000"/>
              <a:buFont typeface="Courier New" pitchFamily="49" charset="0"/>
              <a:buChar char="o"/>
              <a:defRPr sz="2800"/>
            </a:lvl3pPr>
            <a:lvl4pPr marL="1828800" indent="-457200" algn="l">
              <a:buClr>
                <a:schemeClr val="accent4">
                  <a:lumMod val="75000"/>
                </a:schemeClr>
              </a:buClr>
              <a:buFont typeface="Arial" pitchFamily="34" charset="0"/>
              <a:buChar char="•"/>
              <a:defRPr sz="2800"/>
            </a:lvl4pPr>
            <a:lvl5pPr marL="2286000" indent="-457200" algn="l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315200" y="6477000"/>
            <a:ext cx="1828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   Chapter 10   </a:t>
            </a:r>
            <a:fld id="{D2D5A2E1-FC72-4D79-A74A-A37DA54671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88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95" y="6705600"/>
            <a:ext cx="2278505" cy="136161"/>
          </a:xfrm>
        </p:spPr>
        <p:txBody>
          <a:bodyPr/>
          <a:lstStyle>
            <a:lvl1pPr algn="l">
              <a:defRPr sz="800"/>
            </a:lvl1pPr>
          </a:lstStyle>
          <a:p>
            <a:r>
              <a:rPr lang="en-US" smtClean="0"/>
              <a:t>Copyright 2011.  All Rights Reserved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buFont typeface="Arial" pitchFamily="34" charset="0"/>
              <a:buChar char="•"/>
              <a:defRPr sz="2800"/>
            </a:lvl1pPr>
            <a:lvl2pPr marL="914400" indent="-457200" algn="l">
              <a:buClr>
                <a:srgbClr val="FF0000"/>
              </a:buClr>
              <a:buFont typeface="Arial" pitchFamily="34" charset="0"/>
              <a:buChar char="•"/>
              <a:defRPr sz="2800"/>
            </a:lvl2pPr>
            <a:lvl3pPr algn="l">
              <a:buClr>
                <a:schemeClr val="tx2">
                  <a:lumMod val="75000"/>
                </a:schemeClr>
              </a:buClr>
              <a:buSzPct val="75000"/>
              <a:buFont typeface="Courier New" pitchFamily="49" charset="0"/>
              <a:buChar char="o"/>
              <a:defRPr sz="2800"/>
            </a:lvl3pPr>
            <a:lvl4pPr marL="1828800" indent="-457200" algn="l">
              <a:buClr>
                <a:schemeClr val="accent4">
                  <a:lumMod val="75000"/>
                </a:schemeClr>
              </a:buClr>
              <a:buFont typeface="Arial" pitchFamily="34" charset="0"/>
              <a:buChar char="•"/>
              <a:defRPr sz="2800"/>
            </a:lvl4pPr>
            <a:lvl5pPr marL="2286000" indent="-457200" algn="l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97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325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 All Rights Reserved</a:t>
            </a:r>
            <a:endParaRPr lang="en-US"/>
          </a:p>
        </p:txBody>
      </p:sp>
      <p:sp>
        <p:nvSpPr>
          <p:cNvPr id="5" name="Rectangle 532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2011.  All Rights Reserved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FBCC5-EEC7-42A1-8A8D-FDB219925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 All Rights Reserved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2011.  All Rights Reserved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66464-7AAF-4C50-AC2B-7796C2711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7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32550"/>
            <a:ext cx="30480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2011. 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E3003-4F3B-4850-804B-0152B5C7CD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38600"/>
            <a:ext cx="8229600" cy="208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-26483"/>
            <a:ext cx="9174480" cy="686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13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3" r:id="rId3"/>
    <p:sldLayoutId id="2147483695" r:id="rId4"/>
    <p:sldLayoutId id="2147483688" r:id="rId5"/>
    <p:sldLayoutId id="2147483689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g"/><Relationship Id="rId1" Type="http://schemas.microsoft.com/office/2007/relationships/media" Target="../media/media5.m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3276600" cy="4144963"/>
          </a:xfrm>
        </p:spPr>
        <p:txBody>
          <a:bodyPr/>
          <a:lstStyle/>
          <a:p>
            <a:r>
              <a:rPr lang="en-US" b="1" dirty="0" smtClean="0"/>
              <a:t>The Sales Process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266464-7AAF-4C50-AC2B-7796C27116D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Shape 71270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Asking for the Order</a:t>
            </a:r>
            <a:endParaRPr lang="en-US" sz="3200" dirty="0" smtClean="0">
              <a:solidFill>
                <a:schemeClr val="tx1"/>
              </a:solidFill>
            </a:endParaRPr>
          </a:p>
        </p:txBody>
      </p:sp>
      <p:sp>
        <p:nvSpPr>
          <p:cNvPr id="712707" name="Shape 712706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 eaLnBrk="1" hangingPunct="1">
              <a:lnSpc>
                <a:spcPct val="90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Consider that . . </a:t>
            </a:r>
            <a:r>
              <a:rPr lang="en-US" dirty="0" smtClean="0"/>
              <a:t>.</a:t>
            </a:r>
          </a:p>
          <a:p>
            <a:pPr lvl="1" defTabSz="914400" eaLnBrk="1" hangingPunct="1">
              <a:lnSpc>
                <a:spcPct val="90000"/>
              </a:lnSpc>
            </a:pPr>
            <a:r>
              <a:rPr lang="en-US" dirty="0" smtClean="0"/>
              <a:t>The customer has spent time with you  </a:t>
            </a:r>
          </a:p>
          <a:p>
            <a:pPr lvl="1" defTabSz="914400" eaLnBrk="1" hangingPunct="1">
              <a:lnSpc>
                <a:spcPct val="90000"/>
              </a:lnSpc>
            </a:pPr>
            <a:r>
              <a:rPr lang="en-US" dirty="0" smtClean="0"/>
              <a:t>The customer agreed to work with you to find a “best” solution </a:t>
            </a:r>
          </a:p>
          <a:p>
            <a:pPr lvl="1" defTabSz="914400" eaLnBrk="1" hangingPunct="1">
              <a:lnSpc>
                <a:spcPct val="90000"/>
              </a:lnSpc>
            </a:pPr>
            <a:r>
              <a:rPr lang="en-US" dirty="0" smtClean="0"/>
              <a:t>They have given you information or talked with you about their satisfaction with past solutions</a:t>
            </a:r>
          </a:p>
          <a:p>
            <a:pPr defTabSz="914400" eaLnBrk="1" hangingPunct="1">
              <a:lnSpc>
                <a:spcPct val="90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So, why wouldn’t they </a:t>
            </a:r>
            <a:r>
              <a:rPr lang="en-US" b="1" u="sng" dirty="0" smtClean="0">
                <a:solidFill>
                  <a:srgbClr val="0070C0"/>
                </a:solidFill>
              </a:rPr>
              <a:t>________</a:t>
            </a:r>
            <a:r>
              <a:rPr lang="en-US" b="1" dirty="0" smtClean="0">
                <a:solidFill>
                  <a:srgbClr val="002060"/>
                </a:solidFill>
              </a:rPr>
              <a:t>you </a:t>
            </a:r>
            <a:r>
              <a:rPr lang="en-US" b="1" dirty="0" smtClean="0">
                <a:solidFill>
                  <a:srgbClr val="002060"/>
                </a:solidFill>
              </a:rPr>
              <a:t>to ask them for their business?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7FC7C10-4DED-47B6-ACF9-342DBD49323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313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1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707" grpId="0" build="p" bldLvl="2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Shape 7137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Closing</a:t>
            </a:r>
          </a:p>
        </p:txBody>
      </p:sp>
      <p:sp>
        <p:nvSpPr>
          <p:cNvPr id="713731" name="Shape 713730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 eaLnBrk="1" hangingPunct="1">
              <a:lnSpc>
                <a:spcPct val="90000"/>
              </a:lnSpc>
            </a:pPr>
            <a:r>
              <a:rPr lang="en-US" dirty="0" smtClean="0"/>
              <a:t>Lend them your confidence!</a:t>
            </a:r>
          </a:p>
          <a:p>
            <a:pPr lvl="1">
              <a:lnSpc>
                <a:spcPct val="90000"/>
              </a:lnSpc>
            </a:pPr>
            <a:r>
              <a:rPr lang="en-US" b="1" dirty="0" smtClean="0">
                <a:solidFill>
                  <a:srgbClr val="CC6600"/>
                </a:solidFill>
              </a:rPr>
              <a:t>Closing is a time to show confidence and a very positive attitude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Be </a:t>
            </a:r>
            <a:r>
              <a:rPr lang="en-US" b="1" u="sng" dirty="0" smtClean="0"/>
              <a:t>___________</a:t>
            </a:r>
            <a:endParaRPr lang="en-US" b="1" u="sng" dirty="0" smtClean="0"/>
          </a:p>
          <a:p>
            <a:pPr lvl="1">
              <a:lnSpc>
                <a:spcPct val="9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The difference between “pushy” and “assertive” in the “tact” you use</a:t>
            </a:r>
          </a:p>
          <a:p>
            <a:pPr lvl="1">
              <a:lnSpc>
                <a:spcPct val="9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It is far more common for salespeople to err on the side of too little aggressiveness rather than too much</a:t>
            </a:r>
          </a:p>
        </p:txBody>
      </p:sp>
    </p:spTree>
    <p:extLst>
      <p:ext uri="{BB962C8B-B14F-4D97-AF65-F5344CB8AC3E}">
        <p14:creationId xmlns:p14="http://schemas.microsoft.com/office/powerpoint/2010/main" val="22908347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1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1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31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When to Close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4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Shape 72089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When to Close</a:t>
            </a:r>
          </a:p>
        </p:txBody>
      </p:sp>
      <p:sp>
        <p:nvSpPr>
          <p:cNvPr id="720899" name="Shape 720898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610600" cy="4876800"/>
          </a:xfrm>
        </p:spPr>
        <p:txBody>
          <a:bodyPr>
            <a:noAutofit/>
          </a:bodyPr>
          <a:lstStyle/>
          <a:p>
            <a:pPr defTabSz="914400" eaLnBrk="1" hangingPunct="1">
              <a:spcBef>
                <a:spcPts val="600"/>
              </a:spcBef>
            </a:pPr>
            <a:r>
              <a:rPr lang="en-US" dirty="0" smtClean="0"/>
              <a:t>Close whenever the prospect is ready to buy!</a:t>
            </a:r>
          </a:p>
          <a:p>
            <a:pPr defTabSz="914400" eaLnBrk="1" hangingPunct="1">
              <a:spcBef>
                <a:spcPts val="600"/>
              </a:spcBef>
            </a:pPr>
            <a:r>
              <a:rPr lang="en-US" dirty="0" smtClean="0"/>
              <a:t>It is easy to </a:t>
            </a:r>
            <a:r>
              <a:rPr lang="en-US" b="1" u="sng" dirty="0" smtClean="0"/>
              <a:t>___________</a:t>
            </a:r>
            <a:endParaRPr lang="en-US" b="1" u="sng" dirty="0" smtClean="0"/>
          </a:p>
          <a:p>
            <a:pPr lvl="1" defTabSz="914400" eaLnBrk="1" hangingPunct="1">
              <a:spcBef>
                <a:spcPts val="60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Many salespeople, feel compelled to tell “the whole story” before closing</a:t>
            </a:r>
          </a:p>
          <a:p>
            <a:pPr lvl="1" defTabSz="914400" eaLnBrk="1" hangingPunct="1">
              <a:spcBef>
                <a:spcPts val="60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They may actually talk themselves out of a sale</a:t>
            </a:r>
          </a:p>
          <a:p>
            <a:pPr lvl="1" defTabSz="914400" eaLnBrk="1" hangingPunct="1">
              <a:spcBef>
                <a:spcPts val="60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“Never bore a buying customer”</a:t>
            </a:r>
          </a:p>
          <a:p>
            <a:pPr defTabSz="914400" eaLnBrk="1" hangingPunct="1">
              <a:spcBef>
                <a:spcPts val="600"/>
              </a:spcBef>
            </a:pPr>
            <a:r>
              <a:rPr lang="en-US" b="1" dirty="0" smtClean="0">
                <a:solidFill>
                  <a:srgbClr val="7030A0"/>
                </a:solidFill>
              </a:rPr>
              <a:t>When the prospect has sufficient information to make an informed decisions</a:t>
            </a:r>
          </a:p>
          <a:p>
            <a:pPr defTabSz="914400" eaLnBrk="1" hangingPunct="1">
              <a:spcBef>
                <a:spcPts val="600"/>
              </a:spcBef>
              <a:buFontTx/>
              <a:buNone/>
            </a:pPr>
            <a:r>
              <a:rPr lang="en-US" b="1" dirty="0" smtClean="0">
                <a:solidFill>
                  <a:srgbClr val="7030A0"/>
                </a:solidFill>
              </a:rPr>
              <a:t>							     …CLOSE!</a:t>
            </a:r>
          </a:p>
        </p:txBody>
      </p:sp>
    </p:spTree>
    <p:extLst>
      <p:ext uri="{BB962C8B-B14F-4D97-AF65-F5344CB8AC3E}">
        <p14:creationId xmlns:p14="http://schemas.microsoft.com/office/powerpoint/2010/main" val="3767739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2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2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2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2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72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72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2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899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Shape 7219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When to Close</a:t>
            </a:r>
          </a:p>
        </p:txBody>
      </p:sp>
      <p:sp>
        <p:nvSpPr>
          <p:cNvPr id="721923" name="Shape 72192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 eaLnBrk="1" hangingPunct="1">
              <a:buFontTx/>
              <a:buNone/>
            </a:pPr>
            <a:r>
              <a:rPr lang="en-US" dirty="0" smtClean="0"/>
              <a:t>Customer:</a:t>
            </a:r>
          </a:p>
          <a:p>
            <a:pPr lvl="1" defTabSz="914400" eaLnBrk="1" hangingPunct="1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“I’ve been thinking, and  I like this idea.”</a:t>
            </a:r>
          </a:p>
          <a:p>
            <a:pPr defTabSz="914400" eaLnBrk="1" hangingPunct="1">
              <a:buFontTx/>
              <a:buNone/>
            </a:pPr>
            <a:r>
              <a:rPr lang="en-US" dirty="0" smtClean="0"/>
              <a:t>Salesperson:  </a:t>
            </a:r>
          </a:p>
          <a:p>
            <a:pPr lvl="1" defTabSz="914400" eaLnBrk="1" hangingPunct="1"/>
            <a:r>
              <a:rPr lang="en-US" b="1" dirty="0" smtClean="0">
                <a:solidFill>
                  <a:srgbClr val="0070C0"/>
                </a:solidFill>
              </a:rPr>
              <a:t>“But wait, I haven’t told you about…”</a:t>
            </a:r>
          </a:p>
          <a:p>
            <a:pPr lvl="1" defTabSz="914400" eaLnBrk="1" hangingPunct="1"/>
            <a:r>
              <a:rPr lang="en-US" b="1" dirty="0" smtClean="0">
                <a:solidFill>
                  <a:srgbClr val="663300"/>
                </a:solidFill>
              </a:rPr>
              <a:t>“Great, but let me show you this special feature…”</a:t>
            </a:r>
          </a:p>
          <a:p>
            <a:pPr lvl="1" defTabSz="914400" eaLnBrk="1" hangingPunct="1"/>
            <a:r>
              <a:rPr lang="en-US" b="1" dirty="0" smtClean="0">
                <a:solidFill>
                  <a:srgbClr val="7030A0"/>
                </a:solidFill>
              </a:rPr>
              <a:t>“Well, I thought you might want to try a small plot first...“  </a:t>
            </a:r>
          </a:p>
        </p:txBody>
      </p:sp>
    </p:spTree>
    <p:extLst>
      <p:ext uri="{BB962C8B-B14F-4D97-AF65-F5344CB8AC3E}">
        <p14:creationId xmlns:p14="http://schemas.microsoft.com/office/powerpoint/2010/main" val="907688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2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2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3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Shape 7229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Verbal Buying Signals</a:t>
            </a:r>
          </a:p>
        </p:txBody>
      </p:sp>
      <p:sp>
        <p:nvSpPr>
          <p:cNvPr id="722947" name="Shape 722946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610600" cy="4724400"/>
          </a:xfrm>
        </p:spPr>
        <p:txBody>
          <a:bodyPr>
            <a:normAutofit/>
          </a:bodyPr>
          <a:lstStyle/>
          <a:p>
            <a:r>
              <a:rPr lang="en-US" dirty="0"/>
              <a:t>By </a:t>
            </a:r>
            <a:r>
              <a:rPr lang="en-US" dirty="0" smtClean="0"/>
              <a:t>tuning </a:t>
            </a:r>
            <a:r>
              <a:rPr lang="en-US" dirty="0"/>
              <a:t>in to the customer, the salesperson can identify when it is time to close</a:t>
            </a:r>
          </a:p>
          <a:p>
            <a:pPr defTabSz="914400" eaLnBrk="1" hangingPunct="1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One </a:t>
            </a:r>
            <a:r>
              <a:rPr lang="en-US" b="1" u="sng" dirty="0" smtClean="0">
                <a:solidFill>
                  <a:srgbClr val="339933"/>
                </a:solidFill>
              </a:rPr>
              <a:t>_______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is when the customer is doing almost as much of the talking as the salesperson</a:t>
            </a:r>
          </a:p>
          <a:p>
            <a:pPr defTabSz="914400" eaLnBrk="1" hangingPunct="1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Another clue is when the customer begins talking about steps that would ordinarily take place after they buy</a:t>
            </a:r>
          </a:p>
          <a:p>
            <a:pPr lvl="1"/>
            <a:r>
              <a:rPr lang="en-US" dirty="0" smtClean="0"/>
              <a:t>Delivery, Training, or Financing, for example.</a:t>
            </a:r>
          </a:p>
        </p:txBody>
      </p:sp>
    </p:spTree>
    <p:extLst>
      <p:ext uri="{BB962C8B-B14F-4D97-AF65-F5344CB8AC3E}">
        <p14:creationId xmlns:p14="http://schemas.microsoft.com/office/powerpoint/2010/main" val="14386957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947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Shape 72396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Verbal Buying Signals</a:t>
            </a:r>
          </a:p>
        </p:txBody>
      </p:sp>
      <p:sp>
        <p:nvSpPr>
          <p:cNvPr id="723971" name="Shape 723970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pPr defTabSz="914400" eaLnBrk="1" hangingPunct="1"/>
            <a:r>
              <a:rPr lang="en-US" dirty="0" smtClean="0"/>
              <a:t>Verbal buying signals often occur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After getting agreement on a key benefit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After handling a key </a:t>
            </a:r>
            <a:r>
              <a:rPr lang="en-US" b="1" u="sng" dirty="0" smtClean="0">
                <a:solidFill>
                  <a:srgbClr val="9966FF"/>
                </a:solidFill>
              </a:rPr>
              <a:t>____________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>well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When the customer asks about the warranty</a:t>
            </a:r>
          </a:p>
          <a:p>
            <a:pPr defTabSz="914400" eaLnBrk="1" hangingPunct="1"/>
            <a:r>
              <a:rPr lang="en-US" dirty="0" smtClean="0"/>
              <a:t>When do you “know” the customer is ready?</a:t>
            </a:r>
          </a:p>
          <a:p>
            <a:pPr lvl="1"/>
            <a:r>
              <a:rPr lang="en-US" b="1" dirty="0" smtClean="0">
                <a:solidFill>
                  <a:srgbClr val="006600"/>
                </a:solidFill>
              </a:rPr>
              <a:t>You never “know,” until you ask…</a:t>
            </a:r>
          </a:p>
          <a:p>
            <a:pPr lvl="1"/>
            <a:r>
              <a:rPr lang="en-US" b="1" dirty="0" smtClean="0">
                <a:solidFill>
                  <a:srgbClr val="006600"/>
                </a:solidFill>
              </a:rPr>
              <a:t>but experience is a great teacher</a:t>
            </a:r>
          </a:p>
        </p:txBody>
      </p:sp>
    </p:spTree>
    <p:extLst>
      <p:ext uri="{BB962C8B-B14F-4D97-AF65-F5344CB8AC3E}">
        <p14:creationId xmlns:p14="http://schemas.microsoft.com/office/powerpoint/2010/main" val="1645783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2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2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2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3971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Communication Styles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of knowing when to close will depend on the buyer’s communication style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High D’s may want to move to a decision very quickly and prefer a direct question</a:t>
            </a:r>
          </a:p>
          <a:p>
            <a:pPr lvl="1"/>
            <a:r>
              <a:rPr lang="en-US" b="1" dirty="0" smtClean="0">
                <a:solidFill>
                  <a:srgbClr val="FF6600"/>
                </a:solidFill>
              </a:rPr>
              <a:t>High I’s may appreciate your review of their situation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High S’s may like something routine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High C’s may want you to spend more time on details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50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Shape 72499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Non-Verbal Buying Signals</a:t>
            </a:r>
          </a:p>
        </p:txBody>
      </p:sp>
      <p:sp>
        <p:nvSpPr>
          <p:cNvPr id="724995" name="Shape 724994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defTabSz="914400"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Non-verbal signals are important to understanding where the customer is in the buying process</a:t>
            </a:r>
          </a:p>
          <a:p>
            <a:pPr lvl="1" defTabSz="914400" eaLnBrk="1" hangingPunct="1">
              <a:lnSpc>
                <a:spcPct val="90000"/>
              </a:lnSpc>
            </a:pPr>
            <a:r>
              <a:rPr lang="en-US" dirty="0" smtClean="0"/>
              <a:t>Sitting up -- leaning toward you</a:t>
            </a:r>
          </a:p>
          <a:p>
            <a:pPr lvl="1" defTabSz="914400" eaLnBrk="1" hangingPunct="1">
              <a:lnSpc>
                <a:spcPct val="90000"/>
              </a:lnSpc>
            </a:pPr>
            <a:r>
              <a:rPr lang="en-US" dirty="0" smtClean="0"/>
              <a:t>Frequent, solid eye contact</a:t>
            </a:r>
          </a:p>
          <a:p>
            <a:pPr lvl="1" defTabSz="914400" eaLnBrk="1" hangingPunct="1">
              <a:lnSpc>
                <a:spcPct val="90000"/>
              </a:lnSpc>
            </a:pPr>
            <a:r>
              <a:rPr lang="en-US" dirty="0" smtClean="0"/>
              <a:t>Smiling - enjoying what they are hearing</a:t>
            </a:r>
          </a:p>
          <a:p>
            <a:pPr lvl="1" defTabSz="914400" eaLnBrk="1" hangingPunct="1">
              <a:lnSpc>
                <a:spcPct val="90000"/>
              </a:lnSpc>
            </a:pPr>
            <a:r>
              <a:rPr lang="en-US" dirty="0" smtClean="0"/>
              <a:t>Arms open, palms up, accepting</a:t>
            </a:r>
          </a:p>
          <a:p>
            <a:pPr lvl="1" defTabSz="914400" eaLnBrk="1" hangingPunct="1">
              <a:lnSpc>
                <a:spcPct val="90000"/>
              </a:lnSpc>
            </a:pPr>
            <a:r>
              <a:rPr lang="en-US" dirty="0" smtClean="0"/>
              <a:t>Rubbing hands together</a:t>
            </a:r>
          </a:p>
          <a:p>
            <a:pPr lvl="1" defTabSz="914400" eaLnBrk="1" hangingPunct="1">
              <a:lnSpc>
                <a:spcPct val="90000"/>
              </a:lnSpc>
            </a:pPr>
            <a:r>
              <a:rPr lang="en-US" dirty="0" smtClean="0"/>
              <a:t>Making calculations or notes</a:t>
            </a:r>
          </a:p>
          <a:p>
            <a:pPr lvl="1" defTabSz="914400" eaLnBrk="1" hangingPunct="1">
              <a:lnSpc>
                <a:spcPct val="90000"/>
              </a:lnSpc>
            </a:pPr>
            <a:r>
              <a:rPr lang="en-US" dirty="0" smtClean="0"/>
              <a:t>Enthusiastic </a:t>
            </a:r>
            <a:r>
              <a:rPr lang="en-US" b="1" u="sng" dirty="0" smtClean="0"/>
              <a:t>_______________</a:t>
            </a:r>
            <a:endParaRPr lang="en-US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7656705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72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"/>
                                        <p:tgtEl>
                                          <p:spTgt spid="72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72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2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72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72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724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2" dur="500"/>
                                        <p:tgtEl>
                                          <p:spTgt spid="724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4995" grpId="0" build="p" bldLvl="3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Shape 7260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Non-Verbal Buying Signals</a:t>
            </a:r>
          </a:p>
        </p:txBody>
      </p:sp>
      <p:sp>
        <p:nvSpPr>
          <p:cNvPr id="41989" name="Shape 72601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276600"/>
            <a:ext cx="3124200" cy="2849563"/>
          </a:xfrm>
        </p:spPr>
        <p:txBody>
          <a:bodyPr/>
          <a:lstStyle/>
          <a:p>
            <a:pPr defTabSz="914400" eaLnBrk="1" hangingPunct="1">
              <a:lnSpc>
                <a:spcPct val="90000"/>
              </a:lnSpc>
            </a:pPr>
            <a:r>
              <a:rPr lang="en-US" sz="2800" dirty="0" smtClean="0"/>
              <a:t>Look for “clusters” of clues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9000" y="6096000"/>
            <a:ext cx="510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Paul </a:t>
            </a:r>
            <a:r>
              <a:rPr lang="en-US" dirty="0" err="1" smtClean="0"/>
              <a:t>Nobbe</a:t>
            </a:r>
            <a:r>
              <a:rPr lang="en-US" dirty="0" smtClean="0"/>
              <a:t>, Laura’s Lean Beef</a:t>
            </a:r>
            <a:endParaRPr lang="en-US" dirty="0"/>
          </a:p>
        </p:txBody>
      </p:sp>
      <p:pic>
        <p:nvPicPr>
          <p:cNvPr id="3" name="10a - Paul Nobbe - Buying Signals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9000" y="1981200"/>
            <a:ext cx="5252134" cy="3581400"/>
          </a:xfrm>
        </p:spPr>
      </p:pic>
    </p:spTree>
    <p:extLst>
      <p:ext uri="{BB962C8B-B14F-4D97-AF65-F5344CB8AC3E}">
        <p14:creationId xmlns:p14="http://schemas.microsoft.com/office/powerpoint/2010/main" val="709723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Closing the Sale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8" y="1905000"/>
            <a:ext cx="848563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41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Trial Close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you’re unsure about the buying signals you get, use a trial close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“How does that sound so far?”</a:t>
            </a:r>
          </a:p>
          <a:p>
            <a:pPr lvl="1"/>
            <a:r>
              <a:rPr lang="en-US" dirty="0" smtClean="0"/>
              <a:t>A negative response doesn’t mean the process has ended</a:t>
            </a:r>
          </a:p>
          <a:p>
            <a:pPr lvl="1"/>
            <a:r>
              <a:rPr lang="en-US" dirty="0" smtClean="0"/>
              <a:t>A positive response may mean you need to move toward a more specific close</a:t>
            </a:r>
          </a:p>
          <a:p>
            <a:pPr lvl="1"/>
            <a:r>
              <a:rPr lang="en-US" dirty="0" smtClean="0"/>
              <a:t>Or even begin to complete the order!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66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Trial Close</a:t>
            </a:r>
            <a:endParaRPr lang="en-US" dirty="0"/>
          </a:p>
        </p:txBody>
      </p:sp>
      <p:pic>
        <p:nvPicPr>
          <p:cNvPr id="4" name="10b - Tim Ryan - Trial Close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125" y="1600200"/>
            <a:ext cx="6637338" cy="4525963"/>
          </a:xfrm>
        </p:spPr>
      </p:pic>
    </p:spTree>
    <p:extLst>
      <p:ext uri="{BB962C8B-B14F-4D97-AF65-F5344CB8AC3E}">
        <p14:creationId xmlns:p14="http://schemas.microsoft.com/office/powerpoint/2010/main" val="328294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4000" smtClean="0"/>
              <a:t>Closing </a:t>
            </a:r>
            <a:r>
              <a:rPr lang="en-US" sz="4000" dirty="0" smtClean="0"/>
              <a:t>Strategies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Closing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Incremental closing is not the ABC approach </a:t>
            </a:r>
            <a:r>
              <a:rPr lang="en-US" dirty="0" smtClean="0"/>
              <a:t>(</a:t>
            </a:r>
            <a:r>
              <a:rPr lang="en-US" b="1" u="sng" dirty="0" smtClean="0"/>
              <a:t>_________________</a:t>
            </a:r>
            <a:r>
              <a:rPr lang="en-US" dirty="0" smtClean="0"/>
              <a:t>) </a:t>
            </a:r>
            <a:r>
              <a:rPr lang="en-US" dirty="0" smtClean="0"/>
              <a:t>in the sense of constantly asking for an order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An incremental close in a business to business sale simply recognizes that there are many steps in the sales process</a:t>
            </a:r>
          </a:p>
          <a:p>
            <a:r>
              <a:rPr lang="en-US" dirty="0" smtClean="0"/>
              <a:t>Permission to move forward is needed at each step.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23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Closing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Each stage of the decision process may require a close</a:t>
            </a:r>
          </a:p>
          <a:p>
            <a:pPr lvl="1"/>
            <a:r>
              <a:rPr lang="en-US" b="1" dirty="0" smtClean="0">
                <a:solidFill>
                  <a:srgbClr val="CC6600"/>
                </a:solidFill>
              </a:rPr>
              <a:t>Agreement </a:t>
            </a:r>
            <a:r>
              <a:rPr lang="en-US" b="1" dirty="0" smtClean="0">
                <a:solidFill>
                  <a:srgbClr val="CC6600"/>
                </a:solidFill>
              </a:rPr>
              <a:t>that you are addressing the right need</a:t>
            </a:r>
            <a:endParaRPr lang="en-US" b="1" dirty="0" smtClean="0">
              <a:solidFill>
                <a:srgbClr val="CC6600"/>
              </a:solidFill>
            </a:endParaRPr>
          </a:p>
          <a:p>
            <a:pPr lvl="1"/>
            <a:r>
              <a:rPr lang="en-US" b="1" dirty="0" smtClean="0">
                <a:solidFill>
                  <a:srgbClr val="CC6600"/>
                </a:solidFill>
              </a:rPr>
              <a:t>Agreement about </a:t>
            </a:r>
            <a:r>
              <a:rPr lang="en-US" b="1" dirty="0" smtClean="0">
                <a:solidFill>
                  <a:srgbClr val="CC6600"/>
                </a:solidFill>
              </a:rPr>
              <a:t>the product features that will satisfy </a:t>
            </a:r>
            <a:r>
              <a:rPr lang="en-US" b="1" dirty="0" smtClean="0">
                <a:solidFill>
                  <a:srgbClr val="CC6600"/>
                </a:solidFill>
              </a:rPr>
              <a:t>the need</a:t>
            </a:r>
          </a:p>
          <a:p>
            <a:pPr lvl="1"/>
            <a:r>
              <a:rPr lang="en-US" b="1" dirty="0" smtClean="0">
                <a:solidFill>
                  <a:srgbClr val="CC6600"/>
                </a:solidFill>
              </a:rPr>
              <a:t>Agreement that </a:t>
            </a:r>
            <a:r>
              <a:rPr lang="en-US" b="1" dirty="0" smtClean="0">
                <a:solidFill>
                  <a:srgbClr val="CC6600"/>
                </a:solidFill>
              </a:rPr>
              <a:t>they will </a:t>
            </a:r>
            <a:r>
              <a:rPr lang="en-US" b="1" u="sng" dirty="0" smtClean="0">
                <a:solidFill>
                  <a:srgbClr val="663300"/>
                </a:solidFill>
              </a:rPr>
              <a:t>benefit </a:t>
            </a:r>
            <a:r>
              <a:rPr lang="en-US" b="1" dirty="0" smtClean="0">
                <a:solidFill>
                  <a:srgbClr val="CC6600"/>
                </a:solidFill>
              </a:rPr>
              <a:t>from the features </a:t>
            </a:r>
          </a:p>
          <a:p>
            <a:pPr lvl="1"/>
            <a:r>
              <a:rPr lang="en-US" b="1" dirty="0" smtClean="0">
                <a:solidFill>
                  <a:srgbClr val="CC6600"/>
                </a:solidFill>
              </a:rPr>
              <a:t>Agreement that the recommendation is the right one</a:t>
            </a:r>
            <a:endParaRPr lang="en-US" b="1" dirty="0" smtClean="0">
              <a:solidFill>
                <a:srgbClr val="CC6600"/>
              </a:solidFill>
            </a:endParaRPr>
          </a:p>
          <a:p>
            <a:pPr lvl="1"/>
            <a:r>
              <a:rPr lang="en-US" b="1" dirty="0" smtClean="0">
                <a:solidFill>
                  <a:srgbClr val="CC6600"/>
                </a:solidFill>
              </a:rPr>
              <a:t>Agreement </a:t>
            </a:r>
            <a:r>
              <a:rPr lang="en-US" b="1" dirty="0" smtClean="0">
                <a:solidFill>
                  <a:srgbClr val="CC6600"/>
                </a:solidFill>
              </a:rPr>
              <a:t>to buy</a:t>
            </a:r>
            <a:endParaRPr lang="en-US" b="1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69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Shape 7301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How Not to Close A Sale</a:t>
            </a:r>
          </a:p>
        </p:txBody>
      </p:sp>
      <p:sp>
        <p:nvSpPr>
          <p:cNvPr id="473091" name="Shape 730114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defTabSz="914400" eaLnBrk="1" hangingPunct="1"/>
            <a:r>
              <a:rPr lang="en-US" dirty="0" smtClean="0"/>
              <a:t>Closing is a time to show </a:t>
            </a:r>
            <a:r>
              <a:rPr lang="en-US" b="1" u="sng" dirty="0" smtClean="0"/>
              <a:t>___________</a:t>
            </a:r>
            <a:r>
              <a:rPr lang="en-US" dirty="0" smtClean="0"/>
              <a:t>in </a:t>
            </a:r>
            <a:r>
              <a:rPr lang="en-US" dirty="0" smtClean="0"/>
              <a:t>your solution</a:t>
            </a:r>
          </a:p>
          <a:p>
            <a:pPr defTabSz="914400" eaLnBrk="1" hangingPunct="1"/>
            <a:r>
              <a:rPr lang="en-US" dirty="0" smtClean="0"/>
              <a:t>Never - Never – Never start a close by stating their objection</a:t>
            </a:r>
          </a:p>
          <a:p>
            <a:pPr lvl="1" defTabSz="914400" eaLnBrk="1" hangingPunct="1"/>
            <a:r>
              <a:rPr lang="en-US" b="1" dirty="0" smtClean="0">
                <a:solidFill>
                  <a:srgbClr val="002060"/>
                </a:solidFill>
              </a:rPr>
              <a:t>“I know you really like your current supplier, but…”</a:t>
            </a:r>
          </a:p>
          <a:p>
            <a:pPr lvl="1" defTabSz="914400" eaLnBrk="1" hangingPunct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“You probably don’t want to buy any today, but….”</a:t>
            </a:r>
          </a:p>
          <a:p>
            <a:pPr lvl="1" defTabSz="914400" eaLnBrk="1" hangingPunct="1"/>
            <a:r>
              <a:rPr lang="en-US" b="1" dirty="0" smtClean="0">
                <a:solidFill>
                  <a:srgbClr val="CC6600"/>
                </a:solidFill>
              </a:rPr>
              <a:t>“I know we’re higher priced, but would you consider…”</a:t>
            </a:r>
          </a:p>
        </p:txBody>
      </p:sp>
    </p:spTree>
    <p:extLst>
      <p:ext uri="{BB962C8B-B14F-4D97-AF65-F5344CB8AC3E}">
        <p14:creationId xmlns:p14="http://schemas.microsoft.com/office/powerpoint/2010/main" val="2099135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Specific Closing Techniques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1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Shape 73113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5 Techniques to Close </a:t>
            </a:r>
          </a:p>
        </p:txBody>
      </p:sp>
      <p:sp>
        <p:nvSpPr>
          <p:cNvPr id="43012" name="Shape 731138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 eaLnBrk="1" hangingPunct="1"/>
            <a:r>
              <a:rPr lang="en-US" dirty="0" smtClean="0"/>
              <a:t>There is no “one best technique” to get commitment, but several “classics” include: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The direct close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The summary close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The choice close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The assume close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The special features close</a:t>
            </a:r>
          </a:p>
        </p:txBody>
      </p:sp>
    </p:spTree>
    <p:extLst>
      <p:ext uri="{BB962C8B-B14F-4D97-AF65-F5344CB8AC3E}">
        <p14:creationId xmlns:p14="http://schemas.microsoft.com/office/powerpoint/2010/main" val="92538660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5" name="Shape 73216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/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1. The Direct Close</a:t>
            </a:r>
          </a:p>
        </p:txBody>
      </p:sp>
      <p:sp>
        <p:nvSpPr>
          <p:cNvPr id="732164" name="Shape 73216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defTabSz="914400" eaLnBrk="1" hangingPunct="1">
              <a:buFontTx/>
              <a:buNone/>
            </a:pPr>
            <a:r>
              <a:rPr lang="en-US" dirty="0" smtClean="0"/>
              <a:t>Simply </a:t>
            </a:r>
            <a:r>
              <a:rPr lang="en-US" b="1" u="sng" dirty="0" smtClean="0"/>
              <a:t>____</a:t>
            </a:r>
            <a:r>
              <a:rPr lang="en-US" dirty="0" smtClean="0"/>
              <a:t> </a:t>
            </a:r>
            <a:r>
              <a:rPr lang="en-US" dirty="0" smtClean="0"/>
              <a:t>the customer for their business.</a:t>
            </a:r>
          </a:p>
          <a:p>
            <a:pPr lvl="1" defTabSz="914400" eaLnBrk="1" hangingPunct="1"/>
            <a:r>
              <a:rPr lang="en-US" b="1" dirty="0" smtClean="0">
                <a:solidFill>
                  <a:srgbClr val="0070C0"/>
                </a:solidFill>
              </a:rPr>
              <a:t>“Gloria, we’d like to do business with you.  How about giving us a chance  to show what we can do?”</a:t>
            </a:r>
          </a:p>
          <a:p>
            <a:pPr defTabSz="914400" eaLnBrk="1" hangingPunct="1">
              <a:buFontTx/>
              <a:buNone/>
            </a:pPr>
            <a:r>
              <a:rPr lang="en-US" dirty="0" smtClean="0"/>
              <a:t>Works well when . . .</a:t>
            </a:r>
          </a:p>
          <a:p>
            <a:pPr lvl="1" defTabSz="914400" eaLnBrk="1" hangingPunct="1"/>
            <a:r>
              <a:rPr lang="en-US" dirty="0" smtClean="0"/>
              <a:t>The sales relationship is open and positive</a:t>
            </a:r>
          </a:p>
          <a:p>
            <a:pPr lvl="1" defTabSz="914400" eaLnBrk="1" hangingPunct="1"/>
            <a:r>
              <a:rPr lang="en-US" dirty="0" smtClean="0"/>
              <a:t>The salesperson has just handled a difficult </a:t>
            </a:r>
            <a:r>
              <a:rPr lang="en-US" b="1" u="sng" dirty="0" smtClean="0"/>
              <a:t>_____________</a:t>
            </a:r>
            <a:endParaRPr lang="en-US" b="1" u="sng" dirty="0" smtClean="0"/>
          </a:p>
          <a:p>
            <a:pPr lvl="1" defTabSz="914400" eaLnBrk="1" hangingPunct="1"/>
            <a:r>
              <a:rPr lang="en-US" dirty="0" smtClean="0"/>
              <a:t>The salesperson and customer have a long-standing relationship</a:t>
            </a:r>
          </a:p>
        </p:txBody>
      </p:sp>
    </p:spTree>
    <p:extLst>
      <p:ext uri="{BB962C8B-B14F-4D97-AF65-F5344CB8AC3E}">
        <p14:creationId xmlns:p14="http://schemas.microsoft.com/office/powerpoint/2010/main" val="15882527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2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32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32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32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32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321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2164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Close</a:t>
            </a:r>
            <a:endParaRPr lang="en-US" dirty="0"/>
          </a:p>
        </p:txBody>
      </p:sp>
      <p:pic>
        <p:nvPicPr>
          <p:cNvPr id="4" name="10c - Carla Finke - Direct Close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125" y="1600200"/>
            <a:ext cx="6637338" cy="4525963"/>
          </a:xfrm>
        </p:spPr>
      </p:pic>
    </p:spTree>
    <p:extLst>
      <p:ext uri="{BB962C8B-B14F-4D97-AF65-F5344CB8AC3E}">
        <p14:creationId xmlns:p14="http://schemas.microsoft.com/office/powerpoint/2010/main" val="2807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What is the Close?</a:t>
            </a:r>
          </a:p>
          <a:p>
            <a:pPr lvl="0"/>
            <a:r>
              <a:rPr lang="en-US" dirty="0" smtClean="0"/>
              <a:t>When to Close</a:t>
            </a:r>
          </a:p>
          <a:p>
            <a:pPr lvl="0"/>
            <a:r>
              <a:rPr lang="en-US" dirty="0" smtClean="0"/>
              <a:t>Basic Closing Strategies</a:t>
            </a:r>
          </a:p>
          <a:p>
            <a:pPr lvl="0"/>
            <a:r>
              <a:rPr lang="en-US" dirty="0" smtClean="0"/>
              <a:t>Specific Closing Techniques</a:t>
            </a:r>
          </a:p>
          <a:p>
            <a:pPr lvl="0"/>
            <a:r>
              <a:rPr lang="en-US" dirty="0" smtClean="0"/>
              <a:t>Finishing Up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8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9" name="Shape 73318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/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2. The Summary Close</a:t>
            </a:r>
          </a:p>
        </p:txBody>
      </p:sp>
      <p:sp>
        <p:nvSpPr>
          <p:cNvPr id="733188" name="Shape 73318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defTabSz="914400" eaLnBrk="1" hangingPunct="1"/>
            <a:r>
              <a:rPr lang="en-US" b="1" dirty="0" smtClean="0">
                <a:solidFill>
                  <a:srgbClr val="006600"/>
                </a:solidFill>
              </a:rPr>
              <a:t>Briefly summarize the </a:t>
            </a:r>
            <a:r>
              <a:rPr lang="en-US" b="1" u="sng" dirty="0" smtClean="0">
                <a:solidFill>
                  <a:srgbClr val="006600"/>
                </a:solidFill>
              </a:rPr>
              <a:t>______________</a:t>
            </a:r>
            <a:r>
              <a:rPr lang="en-US" b="1" dirty="0" smtClean="0">
                <a:solidFill>
                  <a:srgbClr val="006600"/>
                </a:solidFill>
              </a:rPr>
              <a:t>made</a:t>
            </a:r>
            <a:r>
              <a:rPr lang="en-US" b="1" dirty="0" smtClean="0">
                <a:solidFill>
                  <a:srgbClr val="006600"/>
                </a:solidFill>
              </a:rPr>
              <a:t>, including benefits to the customer and address any major concerns the prospect may have had</a:t>
            </a:r>
          </a:p>
          <a:p>
            <a:pPr lvl="1"/>
            <a:r>
              <a:rPr lang="en-US" dirty="0" smtClean="0"/>
              <a:t>List their concerns and key needs</a:t>
            </a:r>
          </a:p>
          <a:p>
            <a:pPr lvl="1"/>
            <a:r>
              <a:rPr lang="en-US" dirty="0" smtClean="0"/>
              <a:t>Ask them if there are any other issues</a:t>
            </a:r>
          </a:p>
          <a:p>
            <a:pPr lvl="1"/>
            <a:r>
              <a:rPr lang="en-US" dirty="0" smtClean="0"/>
              <a:t>List the positive results of the solution</a:t>
            </a:r>
          </a:p>
          <a:p>
            <a:pPr lvl="1"/>
            <a:r>
              <a:rPr lang="en-US" dirty="0" smtClean="0"/>
              <a:t>Review the list</a:t>
            </a:r>
          </a:p>
          <a:p>
            <a:pPr lvl="1"/>
            <a:r>
              <a:rPr lang="en-US" dirty="0" smtClean="0"/>
              <a:t>Ask for a favorable </a:t>
            </a:r>
            <a:r>
              <a:rPr lang="en-US" b="1" u="sng" dirty="0" smtClean="0"/>
              <a:t>___________</a:t>
            </a:r>
            <a:endParaRPr lang="en-US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3779965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3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33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33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33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33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331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3188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Shape 73420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/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2. The Summary Close</a:t>
            </a:r>
          </a:p>
        </p:txBody>
      </p:sp>
      <p:sp>
        <p:nvSpPr>
          <p:cNvPr id="734211" name="Shape 734210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defTabSz="914400" eaLnBrk="1" hangingPunct="1"/>
            <a:r>
              <a:rPr lang="en-US" dirty="0" smtClean="0"/>
              <a:t>The summary close works particularly well…</a:t>
            </a:r>
          </a:p>
          <a:p>
            <a:pPr lvl="1"/>
            <a:r>
              <a:rPr lang="en-US" b="1" dirty="0" smtClean="0">
                <a:solidFill>
                  <a:srgbClr val="006600"/>
                </a:solidFill>
              </a:rPr>
              <a:t>With </a:t>
            </a:r>
            <a:r>
              <a:rPr lang="en-US" b="1" u="sng" dirty="0" smtClean="0">
                <a:solidFill>
                  <a:schemeClr val="accent2">
                    <a:lumMod val="50000"/>
                  </a:schemeClr>
                </a:solidFill>
              </a:rPr>
              <a:t>_________</a:t>
            </a:r>
            <a:r>
              <a:rPr lang="en-US" b="1" dirty="0" smtClean="0">
                <a:solidFill>
                  <a:srgbClr val="006600"/>
                </a:solidFill>
              </a:rPr>
              <a:t>salespeople</a:t>
            </a:r>
            <a:endParaRPr lang="en-US" b="1" dirty="0" smtClean="0">
              <a:solidFill>
                <a:srgbClr val="006600"/>
              </a:solidFill>
            </a:endParaRPr>
          </a:p>
          <a:p>
            <a:pPr lvl="1"/>
            <a:r>
              <a:rPr lang="en-US" dirty="0" smtClean="0"/>
              <a:t>With complex purchases </a:t>
            </a:r>
          </a:p>
          <a:p>
            <a:pPr lvl="1"/>
            <a:r>
              <a:rPr lang="en-US" dirty="0" smtClean="0"/>
              <a:t>When the salesperson is proposing a solution to a complex problem </a:t>
            </a:r>
          </a:p>
          <a:p>
            <a:pPr lvl="1"/>
            <a:r>
              <a:rPr lang="en-US" dirty="0" smtClean="0"/>
              <a:t>When the customer will have to make adjustments to take advantage of your solution </a:t>
            </a:r>
          </a:p>
          <a:p>
            <a:pPr lvl="1"/>
            <a:r>
              <a:rPr lang="en-US" dirty="0" smtClean="0"/>
              <a:t>With customers who are analytical</a:t>
            </a:r>
          </a:p>
        </p:txBody>
      </p:sp>
    </p:spTree>
    <p:extLst>
      <p:ext uri="{BB962C8B-B14F-4D97-AF65-F5344CB8AC3E}">
        <p14:creationId xmlns:p14="http://schemas.microsoft.com/office/powerpoint/2010/main" val="472933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3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3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3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3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3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4211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Shape 7352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/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3. The Choice Close</a:t>
            </a:r>
          </a:p>
        </p:txBody>
      </p:sp>
      <p:sp>
        <p:nvSpPr>
          <p:cNvPr id="735235" name="Shape 735234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defTabSz="914400" eaLnBrk="1" hangingPunct="1"/>
            <a:r>
              <a:rPr lang="en-US" dirty="0" smtClean="0"/>
              <a:t>Offer the customer a </a:t>
            </a:r>
            <a:r>
              <a:rPr lang="en-US" b="1" u="sng" dirty="0" smtClean="0"/>
              <a:t>______</a:t>
            </a:r>
            <a:r>
              <a:rPr lang="en-US" dirty="0" smtClean="0"/>
              <a:t>choice </a:t>
            </a:r>
            <a:r>
              <a:rPr lang="en-US" dirty="0" smtClean="0"/>
              <a:t>- an easy choice -but </a:t>
            </a:r>
            <a:r>
              <a:rPr lang="en-US" u="sng" dirty="0" smtClean="0"/>
              <a:t>not</a:t>
            </a:r>
            <a:r>
              <a:rPr lang="en-US" dirty="0" smtClean="0"/>
              <a:t> the choice between buying and not buying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“Would the standard or the deluxe model work best?”</a:t>
            </a:r>
          </a:p>
          <a:p>
            <a:pPr lvl="1"/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“Would you prefer cash or credit?”</a:t>
            </a:r>
          </a:p>
          <a:p>
            <a:pPr lvl="1"/>
            <a:r>
              <a:rPr lang="en-US" b="1" dirty="0" smtClean="0">
                <a:solidFill>
                  <a:srgbClr val="6600CC"/>
                </a:solidFill>
              </a:rPr>
              <a:t>“Which day of the week do you prefer?”</a:t>
            </a:r>
          </a:p>
          <a:p>
            <a:pPr defTabSz="914400" eaLnBrk="1" hangingPunct="1"/>
            <a:r>
              <a:rPr lang="en-US" dirty="0" smtClean="0"/>
              <a:t>The choices the salesperson offers should be drawn from </a:t>
            </a:r>
            <a:r>
              <a:rPr lang="en-US" dirty="0" smtClean="0"/>
              <a:t>interests the customer has expressed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4165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3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3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3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3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5235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Shape 73625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/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3. The Choice Close</a:t>
            </a:r>
          </a:p>
        </p:txBody>
      </p:sp>
      <p:sp>
        <p:nvSpPr>
          <p:cNvPr id="478211" name="Shape 736258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97601"/>
          </a:xfrm>
        </p:spPr>
        <p:txBody>
          <a:bodyPr>
            <a:noAutofit/>
          </a:bodyPr>
          <a:lstStyle/>
          <a:p>
            <a:pPr defTabSz="914400" eaLnBrk="1" hangingPunct="1">
              <a:spcBef>
                <a:spcPts val="600"/>
              </a:spcBef>
            </a:pPr>
            <a:r>
              <a:rPr lang="en-US" dirty="0" smtClean="0"/>
              <a:t>The salesperson essentially sets up a choice between buying and buying </a:t>
            </a:r>
          </a:p>
          <a:p>
            <a:pPr defTabSz="914400" eaLnBrk="1" hangingPunct="1">
              <a:spcBef>
                <a:spcPts val="600"/>
              </a:spcBef>
            </a:pPr>
            <a:r>
              <a:rPr lang="en-US" dirty="0" smtClean="0"/>
              <a:t>Either choice is a commitment to buy</a:t>
            </a:r>
          </a:p>
          <a:p>
            <a:pPr marL="3200400" lvl="1" indent="-503238" defTabSz="914400" eaLnBrk="1" hangingPunct="1">
              <a:spcBef>
                <a:spcPts val="600"/>
              </a:spcBef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The choice close is a very strong technique because it expresses confidence that the customer will buy</a:t>
            </a:r>
          </a:p>
          <a:p>
            <a:pPr marL="3200400" lvl="1" indent="-503238" defTabSz="914400" eaLnBrk="1" hangingPunct="1">
              <a:spcBef>
                <a:spcPts val="600"/>
              </a:spcBef>
            </a:pPr>
            <a:r>
              <a:rPr lang="en-US" dirty="0" smtClean="0"/>
              <a:t>Works well when the buyer and salesperson  </a:t>
            </a:r>
            <a:r>
              <a:rPr lang="en-US" b="1" u="sng" dirty="0" smtClean="0"/>
              <a:t>know</a:t>
            </a:r>
            <a:r>
              <a:rPr lang="en-US" dirty="0" smtClean="0"/>
              <a:t> each other well and there is a level of trust established</a:t>
            </a:r>
          </a:p>
        </p:txBody>
      </p:sp>
      <p:pic>
        <p:nvPicPr>
          <p:cNvPr id="478212" name="Rectangle 7362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79599"/>
            <a:ext cx="2590800" cy="362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444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Shape 73830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/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4. The Assumed Close</a:t>
            </a:r>
          </a:p>
        </p:txBody>
      </p:sp>
      <p:sp>
        <p:nvSpPr>
          <p:cNvPr id="738307" name="Shape 738306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Autofit/>
          </a:bodyPr>
          <a:lstStyle/>
          <a:p>
            <a:pPr defTabSz="914400" eaLnBrk="1" hangingPunct="1">
              <a:spcBef>
                <a:spcPts val="600"/>
              </a:spcBef>
            </a:pPr>
            <a:r>
              <a:rPr lang="en-US" dirty="0" smtClean="0"/>
              <a:t>Do not ask for the order but assume they are ready to buy and move ahead with the details</a:t>
            </a:r>
          </a:p>
          <a:p>
            <a:pPr defTabSz="914400" eaLnBrk="1" hangingPunct="1">
              <a:spcBef>
                <a:spcPts val="600"/>
              </a:spcBef>
            </a:pPr>
            <a:r>
              <a:rPr lang="en-US" dirty="0" smtClean="0"/>
              <a:t>On the surface this sounds presumptive and even arrogant</a:t>
            </a:r>
          </a:p>
          <a:p>
            <a:pPr defTabSz="914400" eaLnBrk="1" hangingPunct="1">
              <a:spcBef>
                <a:spcPts val="600"/>
              </a:spcBef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But in a strong relationship it may just be a normal progression</a:t>
            </a:r>
          </a:p>
          <a:p>
            <a:pPr defTabSz="914400" eaLnBrk="1" hangingPunct="1">
              <a:spcBef>
                <a:spcPts val="600"/>
              </a:spcBef>
            </a:pPr>
            <a:r>
              <a:rPr lang="en-US" dirty="0" smtClean="0"/>
              <a:t>It works best with current </a:t>
            </a:r>
            <a:r>
              <a:rPr lang="en-US" b="1" u="sng" dirty="0" smtClean="0"/>
              <a:t>________</a:t>
            </a:r>
            <a:r>
              <a:rPr lang="en-US" b="1" dirty="0" smtClean="0"/>
              <a:t> </a:t>
            </a:r>
            <a:r>
              <a:rPr lang="en-US" dirty="0" smtClean="0"/>
              <a:t>customers or when the prospect has made it clear they are excited about the idea</a:t>
            </a:r>
          </a:p>
        </p:txBody>
      </p:sp>
    </p:spTree>
    <p:extLst>
      <p:ext uri="{BB962C8B-B14F-4D97-AF65-F5344CB8AC3E}">
        <p14:creationId xmlns:p14="http://schemas.microsoft.com/office/powerpoint/2010/main" val="2525129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3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3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8307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Assumed Close</a:t>
            </a:r>
            <a:endParaRPr lang="en-US" dirty="0"/>
          </a:p>
        </p:txBody>
      </p:sp>
      <p:pic>
        <p:nvPicPr>
          <p:cNvPr id="4" name="10d - Tim Ryan - Assumed Close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125" y="1600200"/>
            <a:ext cx="6637338" cy="4525963"/>
          </a:xfrm>
        </p:spPr>
      </p:pic>
    </p:spTree>
    <p:extLst>
      <p:ext uri="{BB962C8B-B14F-4D97-AF65-F5344CB8AC3E}">
        <p14:creationId xmlns:p14="http://schemas.microsoft.com/office/powerpoint/2010/main" val="361424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Shape 7393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/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4. The Assumed Close</a:t>
            </a:r>
          </a:p>
        </p:txBody>
      </p:sp>
      <p:sp>
        <p:nvSpPr>
          <p:cNvPr id="481283" name="Shape 739330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914400" eaLnBrk="1" hangingPunct="1">
              <a:buFontTx/>
              <a:buNone/>
            </a:pPr>
            <a:r>
              <a:rPr lang="en-US" dirty="0" smtClean="0"/>
              <a:t>There are two guidelines that apply to the Assumed Close:</a:t>
            </a:r>
          </a:p>
          <a:p>
            <a:pPr marL="1273175" lvl="1" indent="-533400" defTabSz="914400" eaLnBrk="1" hangingPunct="1"/>
            <a:r>
              <a:rPr lang="en-US" b="1" dirty="0" smtClean="0">
                <a:solidFill>
                  <a:srgbClr val="002060"/>
                </a:solidFill>
              </a:rPr>
              <a:t>Always make sure the prospect </a:t>
            </a:r>
            <a:r>
              <a:rPr lang="en-US" b="1" u="sng" dirty="0" smtClean="0">
                <a:solidFill>
                  <a:srgbClr val="0070C0"/>
                </a:solidFill>
              </a:rPr>
              <a:t>____________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that they made a purchase (Surprises later are very bad)!</a:t>
            </a:r>
          </a:p>
          <a:p>
            <a:pPr marL="1273175" lvl="1" indent="-533400" defTabSz="914400" eaLnBrk="1" hangingPunct="1"/>
            <a:r>
              <a:rPr lang="en-US" b="1" dirty="0" smtClean="0">
                <a:solidFill>
                  <a:srgbClr val="FF6600"/>
                </a:solidFill>
              </a:rPr>
              <a:t>Be particularly alert to resistance (verbal or non-verbal) as you move ahead</a:t>
            </a:r>
          </a:p>
        </p:txBody>
      </p:sp>
    </p:spTree>
    <p:extLst>
      <p:ext uri="{BB962C8B-B14F-4D97-AF65-F5344CB8AC3E}">
        <p14:creationId xmlns:p14="http://schemas.microsoft.com/office/powerpoint/2010/main" val="4244966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Shape 740353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4. The Assumed Close</a:t>
            </a:r>
          </a:p>
        </p:txBody>
      </p:sp>
      <p:sp>
        <p:nvSpPr>
          <p:cNvPr id="740355" name="Shape 740354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Autofit/>
          </a:bodyPr>
          <a:lstStyle/>
          <a:p>
            <a:pPr marL="457200" indent="-457200" defTabSz="914400" eaLnBrk="1" hangingPunct="1">
              <a:buFontTx/>
              <a:buNone/>
            </a:pPr>
            <a:r>
              <a:rPr lang="en-US" dirty="0" smtClean="0"/>
              <a:t>There are four types of assumed closes:</a:t>
            </a:r>
          </a:p>
          <a:p>
            <a:pPr marL="457200" indent="-457200" defTabSz="914400" eaLnBrk="1" hangingPunct="1">
              <a:buFontTx/>
              <a:buNone/>
            </a:pPr>
            <a:endParaRPr lang="en-US" dirty="0"/>
          </a:p>
          <a:p>
            <a:r>
              <a:rPr lang="en-US" b="1" u="sng" dirty="0" smtClean="0"/>
              <a:t>___________</a:t>
            </a:r>
            <a:r>
              <a:rPr lang="en-US" b="1" dirty="0" smtClean="0"/>
              <a:t> </a:t>
            </a:r>
            <a:r>
              <a:rPr lang="en-US" dirty="0" smtClean="0"/>
              <a:t>assumption - </a:t>
            </a:r>
          </a:p>
          <a:p>
            <a:pPr marL="1371600" lvl="1"/>
            <a:r>
              <a:rPr lang="en-US" dirty="0" smtClean="0"/>
              <a:t>Sketch out your next step and go ahead </a:t>
            </a:r>
          </a:p>
          <a:p>
            <a:pPr marL="1371600" lvl="1"/>
            <a:r>
              <a:rPr lang="en-US" b="1" dirty="0" smtClean="0">
                <a:solidFill>
                  <a:srgbClr val="0070C0"/>
                </a:solidFill>
              </a:rPr>
              <a:t>“Great!  I’ll stop by tomorrow and begin sampling!”</a:t>
            </a:r>
          </a:p>
        </p:txBody>
      </p:sp>
    </p:spTree>
    <p:extLst>
      <p:ext uri="{BB962C8B-B14F-4D97-AF65-F5344CB8AC3E}">
        <p14:creationId xmlns:p14="http://schemas.microsoft.com/office/powerpoint/2010/main" val="35977468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4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355" grpId="0" build="p" bldLvl="2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Shape 740353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4. The Assumed Close</a:t>
            </a:r>
          </a:p>
        </p:txBody>
      </p:sp>
      <p:sp>
        <p:nvSpPr>
          <p:cNvPr id="740355" name="Shape 740354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Autofit/>
          </a:bodyPr>
          <a:lstStyle/>
          <a:p>
            <a:r>
              <a:rPr lang="en-US" b="1" u="sng" dirty="0" smtClean="0"/>
              <a:t>____________</a:t>
            </a:r>
            <a:r>
              <a:rPr lang="en-US" b="1" dirty="0" smtClean="0"/>
              <a:t> </a:t>
            </a:r>
            <a:r>
              <a:rPr lang="en-US" dirty="0" smtClean="0"/>
              <a:t>assumption - </a:t>
            </a:r>
          </a:p>
          <a:p>
            <a:pPr marL="1371600" lvl="1"/>
            <a:r>
              <a:rPr lang="en-US" dirty="0" smtClean="0"/>
              <a:t>Tell the prospect what they need and get started</a:t>
            </a:r>
          </a:p>
          <a:p>
            <a:pPr marL="1371600" lvl="1"/>
            <a:r>
              <a:rPr lang="en-US" b="1" dirty="0" smtClean="0">
                <a:solidFill>
                  <a:srgbClr val="6600CC"/>
                </a:solidFill>
              </a:rPr>
              <a:t>“You’ll need about three boxes to get you started.  I’ll get it shipped out yet today.”</a:t>
            </a:r>
          </a:p>
        </p:txBody>
      </p:sp>
    </p:spTree>
    <p:extLst>
      <p:ext uri="{BB962C8B-B14F-4D97-AF65-F5344CB8AC3E}">
        <p14:creationId xmlns:p14="http://schemas.microsoft.com/office/powerpoint/2010/main" val="3143298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355" grpId="0" build="p" bldLvl="2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Command Assumption</a:t>
            </a:r>
            <a:endParaRPr lang="en-US" dirty="0"/>
          </a:p>
        </p:txBody>
      </p:sp>
      <p:pic>
        <p:nvPicPr>
          <p:cNvPr id="4" name="10e - Jane Smith - Command Close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125" y="1600200"/>
            <a:ext cx="6637338" cy="4525963"/>
          </a:xfrm>
        </p:spPr>
      </p:pic>
    </p:spTree>
    <p:extLst>
      <p:ext uri="{BB962C8B-B14F-4D97-AF65-F5344CB8AC3E}">
        <p14:creationId xmlns:p14="http://schemas.microsoft.com/office/powerpoint/2010/main" val="81643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to Watch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The Close</a:t>
            </a:r>
          </a:p>
          <a:p>
            <a:r>
              <a:rPr lang="en-US" dirty="0" smtClean="0"/>
              <a:t>Incremental Closing</a:t>
            </a:r>
          </a:p>
          <a:p>
            <a:r>
              <a:rPr lang="en-US" dirty="0" smtClean="0"/>
              <a:t>Direct Close</a:t>
            </a:r>
          </a:p>
          <a:p>
            <a:r>
              <a:rPr lang="en-US" dirty="0" smtClean="0"/>
              <a:t>Summary Close</a:t>
            </a:r>
          </a:p>
          <a:p>
            <a:r>
              <a:rPr lang="en-US" dirty="0" smtClean="0"/>
              <a:t>Routine Assumption</a:t>
            </a:r>
          </a:p>
          <a:p>
            <a:r>
              <a:rPr lang="en-US" dirty="0" smtClean="0"/>
              <a:t>Command Assumption</a:t>
            </a:r>
          </a:p>
          <a:p>
            <a:r>
              <a:rPr lang="en-US" dirty="0" smtClean="0"/>
              <a:t>Dramatized Assumption</a:t>
            </a:r>
          </a:p>
          <a:p>
            <a:r>
              <a:rPr lang="en-US" dirty="0" smtClean="0"/>
              <a:t>Action Assumption</a:t>
            </a:r>
          </a:p>
          <a:p>
            <a:r>
              <a:rPr lang="en-US" dirty="0" smtClean="0"/>
              <a:t>Special Features Close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52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Shape 74137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/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4. The Assume Close</a:t>
            </a:r>
          </a:p>
        </p:txBody>
      </p:sp>
      <p:sp>
        <p:nvSpPr>
          <p:cNvPr id="741379" name="Shape 741378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 eaLnBrk="1" hangingPunct="1"/>
            <a:r>
              <a:rPr lang="en-US" b="1" u="sng" dirty="0" smtClean="0"/>
              <a:t>____________</a:t>
            </a:r>
            <a:r>
              <a:rPr lang="en-US" dirty="0" smtClean="0"/>
              <a:t>assumption </a:t>
            </a:r>
            <a:r>
              <a:rPr lang="en-US" dirty="0" smtClean="0"/>
              <a:t>- </a:t>
            </a:r>
          </a:p>
          <a:p>
            <a:pPr lvl="1" defTabSz="914400" eaLnBrk="1" hangingPunct="1"/>
            <a:r>
              <a:rPr lang="en-US" dirty="0" smtClean="0"/>
              <a:t>Paint a positive picture of the future solution </a:t>
            </a:r>
          </a:p>
          <a:p>
            <a:pPr lvl="1" defTabSz="914400" eaLnBrk="1" hangingPunct="1"/>
            <a:r>
              <a:rPr lang="en-US" b="1" dirty="0" smtClean="0">
                <a:solidFill>
                  <a:srgbClr val="002060"/>
                </a:solidFill>
              </a:rPr>
              <a:t>“You are really going to enjoy the convenience of those doors.”</a:t>
            </a:r>
          </a:p>
        </p:txBody>
      </p:sp>
    </p:spTree>
    <p:extLst>
      <p:ext uri="{BB962C8B-B14F-4D97-AF65-F5344CB8AC3E}">
        <p14:creationId xmlns:p14="http://schemas.microsoft.com/office/powerpoint/2010/main" val="2061283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379" grpId="0" build="p" bldLvl="2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Shape 74137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/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4. The Assume Close</a:t>
            </a:r>
          </a:p>
        </p:txBody>
      </p:sp>
      <p:sp>
        <p:nvSpPr>
          <p:cNvPr id="741379" name="Shape 741378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 eaLnBrk="1" hangingPunct="1"/>
            <a:r>
              <a:rPr lang="en-US" dirty="0" smtClean="0"/>
              <a:t>Action assumption </a:t>
            </a:r>
          </a:p>
          <a:p>
            <a:pPr lvl="1" defTabSz="914400" eaLnBrk="1" hangingPunct="1"/>
            <a:r>
              <a:rPr lang="en-US" dirty="0" smtClean="0"/>
              <a:t>Say </a:t>
            </a:r>
            <a:r>
              <a:rPr lang="en-US" b="1" u="sng" dirty="0" smtClean="0"/>
              <a:t>__________</a:t>
            </a:r>
            <a:r>
              <a:rPr lang="en-US" dirty="0" smtClean="0"/>
              <a:t> </a:t>
            </a:r>
            <a:r>
              <a:rPr lang="en-US" dirty="0" smtClean="0"/>
              <a:t>- Just begin sketching field patterns  or finalizing paperwork for their signature </a:t>
            </a:r>
          </a:p>
          <a:p>
            <a:pPr marL="1371600" lvl="2" indent="-457200"/>
            <a:r>
              <a:rPr lang="en-US" b="1" dirty="0" smtClean="0">
                <a:solidFill>
                  <a:srgbClr val="006600"/>
                </a:solidFill>
              </a:rPr>
              <a:t>Responsive:  The customer is busy and this is a standard rebuy</a:t>
            </a:r>
          </a:p>
          <a:p>
            <a:pPr marL="1371600" lvl="2" indent="-457200"/>
            <a:r>
              <a:rPr lang="en-US" b="1" dirty="0" smtClean="0">
                <a:solidFill>
                  <a:srgbClr val="CC0000"/>
                </a:solidFill>
              </a:rPr>
              <a:t>Manipulative: He who speaks first loses.</a:t>
            </a:r>
          </a:p>
        </p:txBody>
      </p:sp>
    </p:spTree>
    <p:extLst>
      <p:ext uri="{BB962C8B-B14F-4D97-AF65-F5344CB8AC3E}">
        <p14:creationId xmlns:p14="http://schemas.microsoft.com/office/powerpoint/2010/main" val="1248486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4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4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4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4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379" grpId="0" build="p" bldLvl="2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Shape 7434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/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5. Special Features Close</a:t>
            </a:r>
          </a:p>
        </p:txBody>
      </p:sp>
      <p:sp>
        <p:nvSpPr>
          <p:cNvPr id="743427" name="Shape 743426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defTabSz="914400" eaLnBrk="1" hangingPunct="1">
              <a:lnSpc>
                <a:spcPct val="90000"/>
              </a:lnSpc>
            </a:pPr>
            <a:r>
              <a:rPr lang="en-US" dirty="0" smtClean="0"/>
              <a:t>Add something extra - a small discount, an extra service</a:t>
            </a:r>
          </a:p>
          <a:p>
            <a:pPr lvl="1" defTabSz="914400" eaLnBrk="1" hangingPunct="1">
              <a:lnSpc>
                <a:spcPct val="90000"/>
              </a:lnSpc>
            </a:pPr>
            <a:r>
              <a:rPr lang="en-US" b="1" dirty="0" smtClean="0">
                <a:solidFill>
                  <a:srgbClr val="6600CC"/>
                </a:solidFill>
              </a:rPr>
              <a:t>With some customers, especially those who pride themselves on being good negotiators, this can “tip the scales” and make the sale</a:t>
            </a:r>
          </a:p>
          <a:p>
            <a:pPr lvl="1" defTabSz="914400" eaLnBrk="1" hangingPunct="1">
              <a:lnSpc>
                <a:spcPct val="90000"/>
              </a:lnSpc>
            </a:pPr>
            <a:r>
              <a:rPr lang="en-US" dirty="0" smtClean="0"/>
              <a:t>Works well with loyal customers</a:t>
            </a:r>
          </a:p>
          <a:p>
            <a:pPr lvl="1" defTabSz="914400" eaLnBrk="1" hangingPunct="1">
              <a:lnSpc>
                <a:spcPct val="90000"/>
              </a:lnSpc>
            </a:pPr>
            <a:r>
              <a:rPr lang="en-US" dirty="0" smtClean="0"/>
              <a:t>When you let a long-standing customer know about a special deal that will benefit them you can often close the sale quickly</a:t>
            </a:r>
          </a:p>
        </p:txBody>
      </p:sp>
    </p:spTree>
    <p:extLst>
      <p:ext uri="{BB962C8B-B14F-4D97-AF65-F5344CB8AC3E}">
        <p14:creationId xmlns:p14="http://schemas.microsoft.com/office/powerpoint/2010/main" val="3552686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4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27" grpId="0" build="p" bldLvl="2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Shape 74444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/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5. Special Features Close</a:t>
            </a:r>
          </a:p>
        </p:txBody>
      </p:sp>
      <p:sp>
        <p:nvSpPr>
          <p:cNvPr id="744451" name="Shape 744450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350" indent="7938" defTabSz="914400" eaLnBrk="1" hangingPunct="1">
              <a:buFontTx/>
              <a:buNone/>
            </a:pPr>
            <a:r>
              <a:rPr lang="en-US" dirty="0" smtClean="0"/>
              <a:t>Two cautions using the “special features” close. . .</a:t>
            </a:r>
          </a:p>
          <a:p>
            <a:pPr marL="3021013" lvl="1" defTabSz="914400" eaLnBrk="1" hangingPunct="1"/>
            <a:r>
              <a:rPr lang="en-US" b="1" dirty="0" smtClean="0">
                <a:solidFill>
                  <a:srgbClr val="FF0000"/>
                </a:solidFill>
              </a:rPr>
              <a:t>Use of this close may “train” the customer to always </a:t>
            </a:r>
            <a:r>
              <a:rPr lang="en-US" b="1" u="sng" dirty="0" smtClean="0">
                <a:solidFill>
                  <a:schemeClr val="accent6">
                    <a:lumMod val="50000"/>
                  </a:schemeClr>
                </a:solidFill>
              </a:rPr>
              <a:t>__________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a “special deal” from you</a:t>
            </a:r>
          </a:p>
          <a:p>
            <a:pPr marL="3021013" lvl="1" defTabSz="914400" eaLnBrk="1" hangingPunct="1"/>
            <a:r>
              <a:rPr lang="en-US" b="1" dirty="0" smtClean="0">
                <a:solidFill>
                  <a:srgbClr val="FF0000"/>
                </a:solidFill>
              </a:rPr>
              <a:t>Some types of buyers may resent this approach.  They may feel manipulated and that you offer different “deals” to different people</a:t>
            </a:r>
          </a:p>
        </p:txBody>
      </p:sp>
      <p:pic>
        <p:nvPicPr>
          <p:cNvPr id="485380" name="Rectangle 7444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9400"/>
            <a:ext cx="2438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5082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51" grpId="0" build="p" bldLvl="2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Finishing Up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8" name="Shape 746499"/>
          <p:cNvSpPr>
            <a:spLocks noGrp="1" noChangeArrowheads="1"/>
          </p:cNvSpPr>
          <p:nvPr>
            <p:ph type="title"/>
          </p:nvPr>
        </p:nvSpPr>
        <p:spPr>
          <a:xfrm>
            <a:off x="-228600" y="304800"/>
            <a:ext cx="8229600" cy="1143000"/>
          </a:xfrm>
        </p:spPr>
        <p:txBody>
          <a:bodyPr>
            <a:normAutofit/>
          </a:bodyPr>
          <a:lstStyle/>
          <a:p>
            <a:pPr marL="0" indent="0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After They Say “Yes”</a:t>
            </a:r>
          </a:p>
        </p:txBody>
      </p:sp>
      <p:sp>
        <p:nvSpPr>
          <p:cNvPr id="487429" name="Shape 74650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1600200"/>
            <a:ext cx="8458200" cy="4525963"/>
          </a:xfrm>
        </p:spPr>
        <p:txBody>
          <a:bodyPr>
            <a:normAutofit/>
          </a:bodyPr>
          <a:lstStyle/>
          <a:p>
            <a:pPr defTabSz="914400" eaLnBrk="1" hangingPunct="1"/>
            <a:r>
              <a:rPr lang="en-US" sz="2800" dirty="0" smtClean="0"/>
              <a:t>Immediately after a customer says “YES” there are several things that become important</a:t>
            </a:r>
          </a:p>
          <a:p>
            <a:pPr algn="l" defTabSz="914400" eaLnBrk="1" hangingPunct="1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0" y="3392031"/>
            <a:ext cx="4724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b="1" u="sng" dirty="0" smtClean="0">
                <a:solidFill>
                  <a:srgbClr val="002060"/>
                </a:solidFill>
              </a:rPr>
              <a:t>_______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them</a:t>
            </a:r>
            <a:endParaRPr lang="en-US" sz="2800" b="1" dirty="0">
              <a:solidFill>
                <a:srgbClr val="0070C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Reinforce </a:t>
            </a:r>
            <a:r>
              <a:rPr lang="en-US" sz="2800" b="1" dirty="0" smtClean="0">
                <a:solidFill>
                  <a:srgbClr val="0070C0"/>
                </a:solidFill>
              </a:rPr>
              <a:t>the decision </a:t>
            </a:r>
            <a:endParaRPr lang="en-US" sz="2800" b="1" dirty="0">
              <a:solidFill>
                <a:srgbClr val="0070C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Clarify next steps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</a:rPr>
              <a:t>Manage expectations</a:t>
            </a:r>
            <a:endParaRPr lang="en-US" sz="2800" b="1" dirty="0">
              <a:solidFill>
                <a:srgbClr val="0070C0"/>
              </a:solidFill>
            </a:endParaRPr>
          </a:p>
          <a:p>
            <a:endParaRPr lang="en-US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52" y="2971800"/>
            <a:ext cx="3460888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716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Them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an easy step to forget in the detail of writing contracts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80" y="3009900"/>
            <a:ext cx="37338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8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Shape 7475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 Reinforce the Customer’s Choice</a:t>
            </a:r>
          </a:p>
        </p:txBody>
      </p:sp>
      <p:sp>
        <p:nvSpPr>
          <p:cNvPr id="747523" name="Shape 747522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defTabSz="914400" eaLnBrk="1" hangingPunct="1">
              <a:spcBef>
                <a:spcPts val="600"/>
              </a:spcBef>
              <a:buFontTx/>
              <a:buNone/>
            </a:pPr>
            <a:r>
              <a:rPr lang="en-US" dirty="0" smtClean="0"/>
              <a:t>Immediately after saying “yes,” customers may begin to ask themselves . . . </a:t>
            </a:r>
          </a:p>
          <a:p>
            <a:pPr lvl="1" defTabSz="914400" eaLnBrk="1" hangingPunct="1">
              <a:spcBef>
                <a:spcPts val="600"/>
              </a:spcBef>
            </a:pPr>
            <a:r>
              <a:rPr lang="en-US" b="1" dirty="0" smtClean="0">
                <a:solidFill>
                  <a:srgbClr val="6600CC"/>
                </a:solidFill>
              </a:rPr>
              <a:t>Did I really need that product or service?</a:t>
            </a:r>
          </a:p>
          <a:p>
            <a:pPr lvl="1" defTabSz="914400" eaLnBrk="1" hangingPunct="1">
              <a:spcBef>
                <a:spcPts val="600"/>
              </a:spcBef>
            </a:pPr>
            <a:r>
              <a:rPr lang="en-US" b="1" dirty="0" smtClean="0">
                <a:solidFill>
                  <a:srgbClr val="6600CC"/>
                </a:solidFill>
              </a:rPr>
              <a:t>Did I need to buy it now?</a:t>
            </a:r>
          </a:p>
          <a:p>
            <a:pPr lvl="1" defTabSz="914400" eaLnBrk="1" hangingPunct="1">
              <a:spcBef>
                <a:spcPts val="600"/>
              </a:spcBef>
            </a:pPr>
            <a:r>
              <a:rPr lang="en-US" b="1" dirty="0" smtClean="0">
                <a:solidFill>
                  <a:srgbClr val="6600CC"/>
                </a:solidFill>
              </a:rPr>
              <a:t>Did I pay too much?</a:t>
            </a:r>
          </a:p>
          <a:p>
            <a:pPr lvl="1" defTabSz="914400" eaLnBrk="1" hangingPunct="1">
              <a:spcBef>
                <a:spcPts val="600"/>
              </a:spcBef>
            </a:pPr>
            <a:r>
              <a:rPr lang="en-US" b="1" dirty="0" smtClean="0">
                <a:solidFill>
                  <a:srgbClr val="6600CC"/>
                </a:solidFill>
              </a:rPr>
              <a:t>Will this product really meet my needs?</a:t>
            </a:r>
          </a:p>
        </p:txBody>
      </p:sp>
    </p:spTree>
    <p:extLst>
      <p:ext uri="{BB962C8B-B14F-4D97-AF65-F5344CB8AC3E}">
        <p14:creationId xmlns:p14="http://schemas.microsoft.com/office/powerpoint/2010/main" val="14163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4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4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4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4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23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Shape 7485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Reinforce the Customer’s Choice</a:t>
            </a:r>
          </a:p>
        </p:txBody>
      </p:sp>
      <p:sp>
        <p:nvSpPr>
          <p:cNvPr id="748547" name="Shape 748546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Many </a:t>
            </a:r>
            <a:r>
              <a:rPr lang="en-US" dirty="0"/>
              <a:t>customers experience second thoughts</a:t>
            </a:r>
          </a:p>
          <a:p>
            <a:pPr lvl="1">
              <a:spcBef>
                <a:spcPts val="600"/>
              </a:spcBef>
            </a:pPr>
            <a:r>
              <a:rPr lang="en-US" b="1" dirty="0">
                <a:solidFill>
                  <a:srgbClr val="FF6600"/>
                </a:solidFill>
              </a:rPr>
              <a:t>This is called post-purchase dissonance </a:t>
            </a:r>
          </a:p>
          <a:p>
            <a:pPr lvl="1"/>
            <a:r>
              <a:rPr lang="en-US" b="1" dirty="0" smtClean="0">
                <a:solidFill>
                  <a:srgbClr val="FF6600"/>
                </a:solidFill>
              </a:rPr>
              <a:t>Post-purchase </a:t>
            </a:r>
            <a:r>
              <a:rPr lang="en-US" b="1" dirty="0">
                <a:solidFill>
                  <a:srgbClr val="FF6600"/>
                </a:solidFill>
              </a:rPr>
              <a:t>d</a:t>
            </a:r>
            <a:r>
              <a:rPr lang="en-US" b="1" dirty="0" smtClean="0">
                <a:solidFill>
                  <a:srgbClr val="FF6600"/>
                </a:solidFill>
              </a:rPr>
              <a:t>issonance or buyer’s </a:t>
            </a:r>
            <a:r>
              <a:rPr lang="en-US" b="1" u="sng" dirty="0" smtClean="0">
                <a:solidFill>
                  <a:srgbClr val="CC6600"/>
                </a:solidFill>
              </a:rPr>
              <a:t>___________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smtClean="0">
                <a:solidFill>
                  <a:srgbClr val="FF6600"/>
                </a:solidFill>
              </a:rPr>
              <a:t>usually happens after you have left them</a:t>
            </a:r>
          </a:p>
          <a:p>
            <a:pPr defTabSz="914400" eaLnBrk="1" hangingPunct="1"/>
            <a:r>
              <a:rPr lang="en-US" dirty="0" smtClean="0"/>
              <a:t>There is little you can do about it except to give the customer a call a few days and ask if they have any additional questions and reinforce their decision</a:t>
            </a:r>
          </a:p>
          <a:p>
            <a:pPr lvl="1" defTabSz="914400" eaLnBrk="1" hangingPunct="1"/>
            <a:endParaRPr lang="en-US" sz="3200" dirty="0" smtClean="0"/>
          </a:p>
          <a:p>
            <a:pPr defTabSz="914400"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0206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4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4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4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547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Shape 74956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Clarify Next Steps</a:t>
            </a:r>
          </a:p>
        </p:txBody>
      </p:sp>
      <p:sp>
        <p:nvSpPr>
          <p:cNvPr id="490499" name="Shape 749570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defTabSz="914400" eaLnBrk="1" hangingPunct="1"/>
            <a:r>
              <a:rPr lang="en-US" dirty="0" smtClean="0"/>
              <a:t>It has been said . . .</a:t>
            </a:r>
          </a:p>
          <a:p>
            <a:pPr lvl="1" defTabSz="914400" eaLnBrk="1" hangingPunct="1"/>
            <a:r>
              <a:rPr lang="en-US" dirty="0" smtClean="0"/>
              <a:t>“</a:t>
            </a:r>
            <a:r>
              <a:rPr lang="en-US" b="1" dirty="0" smtClean="0">
                <a:solidFill>
                  <a:srgbClr val="00B050"/>
                </a:solidFill>
              </a:rPr>
              <a:t>Discontent is relative to </a:t>
            </a:r>
            <a:r>
              <a:rPr lang="en-US" b="1" u="sng" dirty="0" smtClean="0">
                <a:solidFill>
                  <a:srgbClr val="009900"/>
                </a:solidFill>
              </a:rPr>
              <a:t>expectations</a:t>
            </a:r>
            <a:r>
              <a:rPr lang="en-US" b="1" dirty="0" smtClean="0">
                <a:solidFill>
                  <a:srgbClr val="00B050"/>
                </a:solidFill>
              </a:rPr>
              <a:t>”</a:t>
            </a:r>
          </a:p>
          <a:p>
            <a:pPr defTabSz="914400" eaLnBrk="1" hangingPunct="1"/>
            <a:r>
              <a:rPr lang="en-US" dirty="0" smtClean="0"/>
              <a:t>Expectations can be managed with only a little effort by the salesperson</a:t>
            </a:r>
          </a:p>
          <a:p>
            <a:pPr defTabSz="914400" eaLnBrk="1" hangingPunct="1"/>
            <a:r>
              <a:rPr lang="en-US" dirty="0" smtClean="0"/>
              <a:t>Set expectations in three areas:</a:t>
            </a:r>
          </a:p>
          <a:p>
            <a:pPr lvl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What the product will do and how to measure performance</a:t>
            </a:r>
          </a:p>
          <a:p>
            <a:pPr lvl="1"/>
            <a:r>
              <a:rPr lang="en-US" b="1" dirty="0" smtClean="0">
                <a:solidFill>
                  <a:srgbClr val="663300"/>
                </a:solidFill>
              </a:rPr>
              <a:t>What you will do to follow up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What the customer should expect from your company</a:t>
            </a:r>
          </a:p>
        </p:txBody>
      </p:sp>
    </p:spTree>
    <p:extLst>
      <p:ext uri="{BB962C8B-B14F-4D97-AF65-F5344CB8AC3E}">
        <p14:creationId xmlns:p14="http://schemas.microsoft.com/office/powerpoint/2010/main" val="3726405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What is a Close?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1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Shape 71065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 If they Say, “No.”</a:t>
            </a:r>
            <a:endParaRPr lang="en-US" sz="3200" dirty="0" smtClean="0">
              <a:solidFill>
                <a:schemeClr val="tx1"/>
              </a:solidFill>
            </a:endParaRPr>
          </a:p>
        </p:txBody>
      </p:sp>
      <p:sp>
        <p:nvSpPr>
          <p:cNvPr id="710659" name="Shape 710658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defTabSz="914400" eaLnBrk="1" hangingPunct="1">
              <a:lnSpc>
                <a:spcPct val="90000"/>
              </a:lnSpc>
            </a:pPr>
            <a:r>
              <a:rPr lang="en-US" dirty="0" smtClean="0"/>
              <a:t>No one likes to be turned down</a:t>
            </a:r>
          </a:p>
          <a:p>
            <a:pPr defTabSz="914400" eaLnBrk="1" hangingPunct="1">
              <a:lnSpc>
                <a:spcPct val="90000"/>
              </a:lnSpc>
            </a:pPr>
            <a:r>
              <a:rPr lang="en-US" dirty="0" smtClean="0"/>
              <a:t>It is difficult not to take rejection personally</a:t>
            </a:r>
          </a:p>
          <a:p>
            <a:pPr defTabSz="914400" eaLnBrk="1" hangingPunct="1">
              <a:lnSpc>
                <a:spcPct val="90000"/>
              </a:lnSpc>
            </a:pPr>
            <a:r>
              <a:rPr lang="en-US" dirty="0" smtClean="0"/>
              <a:t>Remember -- When the customer says, “No”</a:t>
            </a:r>
          </a:p>
          <a:p>
            <a:pPr marL="4287837" lvl="1">
              <a:lnSpc>
                <a:spcPct val="90000"/>
              </a:lnSpc>
            </a:pPr>
            <a:r>
              <a:rPr lang="en-US" b="1" dirty="0" smtClean="0">
                <a:solidFill>
                  <a:srgbClr val="006600"/>
                </a:solidFill>
              </a:rPr>
              <a:t>They are saying “No” to your product, not to you</a:t>
            </a:r>
          </a:p>
          <a:p>
            <a:pPr marL="4287837" lvl="1">
              <a:lnSpc>
                <a:spcPct val="90000"/>
              </a:lnSpc>
            </a:pPr>
            <a:r>
              <a:rPr lang="en-US" b="1" dirty="0" smtClean="0">
                <a:solidFill>
                  <a:srgbClr val="006600"/>
                </a:solidFill>
              </a:rPr>
              <a:t>They are not saying “No” forever</a:t>
            </a:r>
          </a:p>
          <a:p>
            <a:pPr marL="4287837" lvl="1">
              <a:lnSpc>
                <a:spcPct val="90000"/>
              </a:lnSpc>
            </a:pPr>
            <a:r>
              <a:rPr lang="en-US" b="1" dirty="0" smtClean="0">
                <a:solidFill>
                  <a:srgbClr val="006600"/>
                </a:solidFill>
              </a:rPr>
              <a:t>They are just saying </a:t>
            </a:r>
            <a:r>
              <a:rPr lang="en-US" b="1" u="sng" dirty="0" smtClean="0">
                <a:solidFill>
                  <a:srgbClr val="00B050"/>
                </a:solidFill>
              </a:rPr>
              <a:t>______________</a:t>
            </a:r>
            <a:endParaRPr lang="en-US" b="1" u="sng" dirty="0" smtClean="0">
              <a:solidFill>
                <a:srgbClr val="00B050"/>
              </a:solidFill>
            </a:endParaRPr>
          </a:p>
        </p:txBody>
      </p:sp>
      <p:pic>
        <p:nvPicPr>
          <p:cNvPr id="464900" name="Rectangle 7106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02062"/>
            <a:ext cx="342900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43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59" grpId="0" build="p" bldLvl="3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they Say, “No.”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Leave the door open for future business</a:t>
            </a:r>
          </a:p>
          <a:p>
            <a:pPr lvl="1"/>
            <a:r>
              <a:rPr lang="en-US" b="1" dirty="0" smtClean="0">
                <a:solidFill>
                  <a:srgbClr val="FF6600"/>
                </a:solidFill>
              </a:rPr>
              <a:t>Their circumstance may change</a:t>
            </a:r>
          </a:p>
          <a:p>
            <a:pPr lvl="1"/>
            <a:r>
              <a:rPr lang="en-US" b="1" dirty="0" smtClean="0">
                <a:solidFill>
                  <a:srgbClr val="FF6600"/>
                </a:solidFill>
              </a:rPr>
              <a:t>They may change employers</a:t>
            </a:r>
          </a:p>
          <a:p>
            <a:r>
              <a:rPr lang="en-US" dirty="0" smtClean="0"/>
              <a:t>If you’ve done a particularly good job in working with them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Ask them for a referral</a:t>
            </a:r>
          </a:p>
          <a:p>
            <a:pPr lvl="1"/>
            <a:endParaRPr lang="en-US" dirty="0"/>
          </a:p>
          <a:p>
            <a:r>
              <a:rPr lang="en-US" b="1" dirty="0" smtClean="0">
                <a:solidFill>
                  <a:srgbClr val="6600CC"/>
                </a:solidFill>
              </a:rPr>
              <a:t>In all cases, </a:t>
            </a:r>
            <a:r>
              <a:rPr lang="en-US" b="1" u="sng" dirty="0" smtClean="0">
                <a:solidFill>
                  <a:srgbClr val="7030A0"/>
                </a:solidFill>
              </a:rPr>
              <a:t>____________</a:t>
            </a:r>
            <a:r>
              <a:rPr lang="en-US" b="1" dirty="0" smtClean="0">
                <a:solidFill>
                  <a:srgbClr val="6600CC"/>
                </a:solidFill>
              </a:rPr>
              <a:t>, </a:t>
            </a:r>
            <a:r>
              <a:rPr lang="en-US" b="1" dirty="0" smtClean="0">
                <a:solidFill>
                  <a:srgbClr val="6600CC"/>
                </a:solidFill>
              </a:rPr>
              <a:t>and thank them for the opportunity to get to know them</a:t>
            </a:r>
          </a:p>
          <a:p>
            <a:r>
              <a:rPr lang="en-US" b="1" dirty="0" smtClean="0">
                <a:solidFill>
                  <a:srgbClr val="6600CC"/>
                </a:solidFill>
              </a:rPr>
              <a:t>If there could be a future opportunity, set a date to get together again</a:t>
            </a:r>
            <a:endParaRPr lang="en-US" b="1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1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Closing is the “moment of truth” </a:t>
            </a:r>
          </a:p>
          <a:p>
            <a:r>
              <a:rPr lang="en-US" dirty="0" smtClean="0"/>
              <a:t>But also incremental agreement to move forward in the sales </a:t>
            </a:r>
            <a:r>
              <a:rPr lang="en-US" dirty="0" smtClean="0"/>
              <a:t>process</a:t>
            </a:r>
          </a:p>
          <a:p>
            <a:r>
              <a:rPr lang="en-US" dirty="0" smtClean="0"/>
              <a:t>There are many choices for “How” to close</a:t>
            </a:r>
          </a:p>
          <a:p>
            <a:r>
              <a:rPr lang="en-US" dirty="0" smtClean="0"/>
              <a:t>The right one depends on the relationship and situation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76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Shape 70758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What is the “Close?”</a:t>
            </a:r>
          </a:p>
        </p:txBody>
      </p:sp>
      <p:sp>
        <p:nvSpPr>
          <p:cNvPr id="461827" name="Shape 707586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defTabSz="914400" eaLnBrk="1" hangingPunct="1">
              <a:spcBef>
                <a:spcPts val="600"/>
              </a:spcBef>
              <a:buNone/>
            </a:pPr>
            <a:r>
              <a:rPr lang="en-US" dirty="0" smtClean="0"/>
              <a:t>Close – (v) to unite; to reach an agreement.</a:t>
            </a:r>
          </a:p>
          <a:p>
            <a:pPr marL="0" indent="0" defTabSz="914400" eaLnBrk="1" hangingPunct="1">
              <a:spcBef>
                <a:spcPts val="600"/>
              </a:spcBef>
              <a:buNone/>
            </a:pPr>
            <a:endParaRPr lang="en-US" dirty="0"/>
          </a:p>
          <a:p>
            <a:pPr marL="0" indent="0" defTabSz="914400" eaLnBrk="1" hangingPunct="1">
              <a:spcBef>
                <a:spcPts val="600"/>
              </a:spcBef>
              <a:buNone/>
            </a:pPr>
            <a:r>
              <a:rPr lang="en-US" dirty="0" smtClean="0"/>
              <a:t>Closing in the sales process can have two meanings:</a:t>
            </a:r>
          </a:p>
          <a:p>
            <a:pPr lvl="1">
              <a:spcBef>
                <a:spcPts val="600"/>
              </a:spcBef>
            </a:pPr>
            <a:r>
              <a:rPr lang="en-US" b="1" dirty="0" smtClean="0">
                <a:solidFill>
                  <a:srgbClr val="002060"/>
                </a:solidFill>
              </a:rPr>
              <a:t>Asking for the </a:t>
            </a:r>
            <a:r>
              <a:rPr lang="en-US" b="1" u="sng" dirty="0" smtClean="0">
                <a:solidFill>
                  <a:srgbClr val="0070C0"/>
                </a:solidFill>
              </a:rPr>
              <a:t>________</a:t>
            </a:r>
            <a:endParaRPr lang="en-US" b="1" u="sng" dirty="0" smtClean="0">
              <a:solidFill>
                <a:srgbClr val="0070C0"/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b="1" dirty="0" smtClean="0">
                <a:solidFill>
                  <a:srgbClr val="002060"/>
                </a:solidFill>
              </a:rPr>
              <a:t>Coming to agreement on next steps</a:t>
            </a:r>
          </a:p>
          <a:p>
            <a:pPr defTabSz="914400" eaLnBrk="1" hangingPunct="1">
              <a:spcBef>
                <a:spcPts val="600"/>
              </a:spcBef>
            </a:pPr>
            <a:r>
              <a:rPr lang="en-US" dirty="0" smtClean="0"/>
              <a:t>Asking for the order transforms prospects into customers</a:t>
            </a:r>
          </a:p>
          <a:p>
            <a:pPr defTabSz="914400" eaLnBrk="1" hangingPunct="1">
              <a:spcBef>
                <a:spcPts val="600"/>
              </a:spcBef>
            </a:pPr>
            <a:r>
              <a:rPr lang="en-US" dirty="0" smtClean="0"/>
              <a:t>In a business to business sales process, next steps arrange for progress toward asking for the business</a:t>
            </a:r>
          </a:p>
        </p:txBody>
      </p:sp>
      <p:sp>
        <p:nvSpPr>
          <p:cNvPr id="461828" name="TextBox 707587"/>
          <p:cNvSpPr txBox="1">
            <a:spLocks noChangeArrowheads="1"/>
          </p:cNvSpPr>
          <p:nvPr/>
        </p:nvSpPr>
        <p:spPr bwMode="auto">
          <a:xfrm>
            <a:off x="4479925" y="623728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227040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Shape 70860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What is the “Close?”</a:t>
            </a:r>
          </a:p>
        </p:txBody>
      </p:sp>
      <p:sp>
        <p:nvSpPr>
          <p:cNvPr id="708611" name="Shape 708610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defTabSz="914400" eaLnBrk="1" hangingPunct="1">
              <a:lnSpc>
                <a:spcPct val="110000"/>
              </a:lnSpc>
            </a:pPr>
            <a:r>
              <a:rPr lang="en-US" dirty="0" smtClean="0"/>
              <a:t>No sales call can be successful without a successful close</a:t>
            </a:r>
          </a:p>
          <a:p>
            <a:pPr defTabSz="914400" eaLnBrk="1" hangingPunct="1">
              <a:lnSpc>
                <a:spcPct val="110000"/>
              </a:lnSpc>
            </a:pPr>
            <a:r>
              <a:rPr lang="en-US" dirty="0" smtClean="0"/>
              <a:t>Believe it or not, many salespeople </a:t>
            </a:r>
            <a:r>
              <a:rPr lang="en-US" b="1" u="sng" dirty="0" smtClean="0"/>
              <a:t>_____</a:t>
            </a:r>
            <a:r>
              <a:rPr lang="en-US" dirty="0" smtClean="0"/>
              <a:t> </a:t>
            </a:r>
            <a:r>
              <a:rPr lang="en-US" dirty="0" smtClean="0"/>
              <a:t>to ask for the order</a:t>
            </a:r>
          </a:p>
          <a:p>
            <a:pPr lvl="1">
              <a:lnSpc>
                <a:spcPct val="110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They’re excited about the product</a:t>
            </a:r>
          </a:p>
          <a:p>
            <a:pPr lvl="1">
              <a:lnSpc>
                <a:spcPct val="110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They can’t imagine the customer not asking to buy</a:t>
            </a:r>
          </a:p>
          <a:p>
            <a:pPr defTabSz="914400" eaLnBrk="1" hangingPunct="1">
              <a:lnSpc>
                <a:spcPct val="110000"/>
              </a:lnSpc>
            </a:pPr>
            <a:r>
              <a:rPr lang="en-US" dirty="0" smtClean="0"/>
              <a:t>Closing capitalizes on each step of the strategic selling process to move the customer toward action</a:t>
            </a:r>
          </a:p>
        </p:txBody>
      </p:sp>
    </p:spTree>
    <p:extLst>
      <p:ext uri="{BB962C8B-B14F-4D97-AF65-F5344CB8AC3E}">
        <p14:creationId xmlns:p14="http://schemas.microsoft.com/office/powerpoint/2010/main" val="2513782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0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0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0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11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Shape 7096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Asking for the Order</a:t>
            </a:r>
          </a:p>
        </p:txBody>
      </p:sp>
      <p:sp>
        <p:nvSpPr>
          <p:cNvPr id="709635" name="Shape 7096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defTabSz="914400" eaLnBrk="1" hangingPunct="1"/>
            <a:r>
              <a:rPr lang="en-US" dirty="0" smtClean="0"/>
              <a:t>Asking for the order can seem difficult</a:t>
            </a:r>
          </a:p>
          <a:p>
            <a:pPr defTabSz="914400" eaLnBrk="1" hangingPunct="1"/>
            <a:r>
              <a:rPr lang="en-US" dirty="0" smtClean="0"/>
              <a:t>This is the “moment of truth”. . . the time when you find out if you succeeded or failed</a:t>
            </a:r>
          </a:p>
          <a:p>
            <a:pPr defTabSz="914400" eaLnBrk="1" hangingPunct="1"/>
            <a:r>
              <a:rPr lang="en-US" dirty="0" smtClean="0"/>
              <a:t>Many salespeople have difficulty closing because they are afraid of </a:t>
            </a:r>
            <a:r>
              <a:rPr lang="en-US" b="1" u="sng" dirty="0" smtClean="0"/>
              <a:t>rejection</a:t>
            </a:r>
          </a:p>
          <a:p>
            <a:pPr defTabSz="914400" eaLnBrk="1" hangingPunct="1"/>
            <a:r>
              <a:rPr lang="en-US" b="1" dirty="0" smtClean="0">
                <a:solidFill>
                  <a:srgbClr val="CC0000"/>
                </a:solidFill>
              </a:rPr>
              <a:t>The only way to be certain a customer will say “yes” is to ask them</a:t>
            </a:r>
          </a:p>
        </p:txBody>
      </p:sp>
    </p:spTree>
    <p:extLst>
      <p:ext uri="{BB962C8B-B14F-4D97-AF65-F5344CB8AC3E}">
        <p14:creationId xmlns:p14="http://schemas.microsoft.com/office/powerpoint/2010/main" val="27149979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0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70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70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70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635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Shape 71168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Asking for the Order</a:t>
            </a:r>
          </a:p>
        </p:txBody>
      </p:sp>
      <p:sp>
        <p:nvSpPr>
          <p:cNvPr id="711683" name="Shape 711682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defTabSz="914400" eaLnBrk="1" hangingPunct="1">
              <a:lnSpc>
                <a:spcPct val="110000"/>
              </a:lnSpc>
            </a:pPr>
            <a:r>
              <a:rPr lang="en-US" dirty="0" smtClean="0"/>
              <a:t>The value structure of many salespeople makes “asking for money” distasteful and that is how they perceive closing</a:t>
            </a:r>
          </a:p>
          <a:p>
            <a:pPr defTabSz="914400" eaLnBrk="1" hangingPunct="1">
              <a:lnSpc>
                <a:spcPct val="110000"/>
              </a:lnSpc>
            </a:pPr>
            <a:r>
              <a:rPr lang="en-US" b="1" dirty="0" smtClean="0">
                <a:solidFill>
                  <a:srgbClr val="006600"/>
                </a:solidFill>
              </a:rPr>
              <a:t>The only way for your customer  to gain the benefits you offer is when you </a:t>
            </a:r>
            <a:r>
              <a:rPr lang="en-US" b="1" u="sng" dirty="0" smtClean="0">
                <a:solidFill>
                  <a:schemeClr val="accent2">
                    <a:lumMod val="50000"/>
                  </a:schemeClr>
                </a:solidFill>
              </a:rPr>
              <a:t>_______ </a:t>
            </a:r>
            <a:r>
              <a:rPr lang="en-US" b="1" dirty="0" smtClean="0">
                <a:solidFill>
                  <a:srgbClr val="006600"/>
                </a:solidFill>
              </a:rPr>
              <a:t>successfully</a:t>
            </a:r>
          </a:p>
          <a:p>
            <a:pPr defTabSz="914400" eaLnBrk="1" hangingPunct="1">
              <a:lnSpc>
                <a:spcPct val="110000"/>
              </a:lnSpc>
            </a:pPr>
            <a:r>
              <a:rPr lang="en-US" dirty="0" smtClean="0"/>
              <a:t>In fact, if you fail to close successfully your customer will not gain the benefits that you believe strongly are possible and it will be your fault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7FC7C10-4DED-47B6-ACF9-342DBD49323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35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build="p" autoUpdateAnimBg="0"/>
    </p:bldLst>
  </p:timing>
</p:sld>
</file>

<file path=ppt/theme/theme1.xml><?xml version="1.0" encoding="utf-8"?>
<a:theme xmlns:a="http://schemas.openxmlformats.org/drawingml/2006/main" name="ProSelling">
  <a:themeElements>
    <a:clrScheme name="Foundry">
      <a:dk1>
        <a:sysClr val="windowText" lastClr="8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Foundry">
      <a:dk1>
        <a:sysClr val="windowText" lastClr="8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Foundry">
      <a:dk1>
        <a:sysClr val="windowText" lastClr="8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ProSelling</Template>
  <TotalTime>7943</TotalTime>
  <Words>2167</Words>
  <Application>Microsoft Office PowerPoint</Application>
  <PresentationFormat>On-screen Show (4:3)</PresentationFormat>
  <Paragraphs>313</Paragraphs>
  <Slides>53</Slides>
  <Notes>49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ProSelling</vt:lpstr>
      <vt:lpstr>PowerPoint Presentation</vt:lpstr>
      <vt:lpstr>Closing the Sale</vt:lpstr>
      <vt:lpstr>Overview</vt:lpstr>
      <vt:lpstr>Words to Watch</vt:lpstr>
      <vt:lpstr>What is a Close?</vt:lpstr>
      <vt:lpstr>What is the “Close?”</vt:lpstr>
      <vt:lpstr>What is the “Close?”</vt:lpstr>
      <vt:lpstr>Asking for the Order</vt:lpstr>
      <vt:lpstr>Asking for the Order</vt:lpstr>
      <vt:lpstr>Asking for the Order</vt:lpstr>
      <vt:lpstr>Closing</vt:lpstr>
      <vt:lpstr>When to Close</vt:lpstr>
      <vt:lpstr>When to Close</vt:lpstr>
      <vt:lpstr>When to Close</vt:lpstr>
      <vt:lpstr>Verbal Buying Signals</vt:lpstr>
      <vt:lpstr>Verbal Buying Signals</vt:lpstr>
      <vt:lpstr>Communication Styles</vt:lpstr>
      <vt:lpstr>Non-Verbal Buying Signals</vt:lpstr>
      <vt:lpstr>Non-Verbal Buying Signals</vt:lpstr>
      <vt:lpstr>Trial Close</vt:lpstr>
      <vt:lpstr>Trial Close</vt:lpstr>
      <vt:lpstr>Closing Strategies </vt:lpstr>
      <vt:lpstr>Incremental Closing</vt:lpstr>
      <vt:lpstr>Incremental Closing</vt:lpstr>
      <vt:lpstr>How Not to Close A Sale</vt:lpstr>
      <vt:lpstr>Specific Closing Techniques</vt:lpstr>
      <vt:lpstr>5 Techniques to Close </vt:lpstr>
      <vt:lpstr>1. The Direct Close</vt:lpstr>
      <vt:lpstr>Direct Close</vt:lpstr>
      <vt:lpstr>2. The Summary Close</vt:lpstr>
      <vt:lpstr>2. The Summary Close</vt:lpstr>
      <vt:lpstr>3. The Choice Close</vt:lpstr>
      <vt:lpstr>3. The Choice Close</vt:lpstr>
      <vt:lpstr>4. The Assumed Close</vt:lpstr>
      <vt:lpstr>Assumed Close</vt:lpstr>
      <vt:lpstr>4. The Assumed Close</vt:lpstr>
      <vt:lpstr>4. The Assumed Close</vt:lpstr>
      <vt:lpstr>4. The Assumed Close</vt:lpstr>
      <vt:lpstr>Command Assumption</vt:lpstr>
      <vt:lpstr>4. The Assume Close</vt:lpstr>
      <vt:lpstr>4. The Assume Close</vt:lpstr>
      <vt:lpstr>5. Special Features Close</vt:lpstr>
      <vt:lpstr>5. Special Features Close</vt:lpstr>
      <vt:lpstr>Finishing Up</vt:lpstr>
      <vt:lpstr>After They Say “Yes”</vt:lpstr>
      <vt:lpstr>Thank Them</vt:lpstr>
      <vt:lpstr> Reinforce the Customer’s Choice</vt:lpstr>
      <vt:lpstr>Reinforce the Customer’s Choice</vt:lpstr>
      <vt:lpstr>Clarify Next Steps</vt:lpstr>
      <vt:lpstr>What If they Say, “No.”</vt:lpstr>
      <vt:lpstr>What If they Say, “No.”</vt:lpstr>
      <vt:lpstr>Summary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Professional Selling</dc:title>
  <dc:creator>Downey, Scott</dc:creator>
  <cp:lastModifiedBy>Downey, Scott</cp:lastModifiedBy>
  <cp:revision>182</cp:revision>
  <cp:lastPrinted>2011-07-18T18:24:08Z</cp:lastPrinted>
  <dcterms:created xsi:type="dcterms:W3CDTF">2011-08-03T13:12:13Z</dcterms:created>
  <dcterms:modified xsi:type="dcterms:W3CDTF">2011-12-10T12:32:53Z</dcterms:modified>
</cp:coreProperties>
</file>