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49"/>
  </p:notesMasterIdLst>
  <p:handoutMasterIdLst>
    <p:handoutMasterId r:id="rId50"/>
  </p:handoutMasterIdLst>
  <p:sldIdLst>
    <p:sldId id="339" r:id="rId2"/>
    <p:sldId id="371" r:id="rId3"/>
    <p:sldId id="372" r:id="rId4"/>
    <p:sldId id="374" r:id="rId5"/>
    <p:sldId id="375" r:id="rId6"/>
    <p:sldId id="755" r:id="rId7"/>
    <p:sldId id="884" r:id="rId8"/>
    <p:sldId id="879" r:id="rId9"/>
    <p:sldId id="880" r:id="rId10"/>
    <p:sldId id="853" r:id="rId11"/>
    <p:sldId id="854" r:id="rId12"/>
    <p:sldId id="855" r:id="rId13"/>
    <p:sldId id="856" r:id="rId14"/>
    <p:sldId id="857" r:id="rId15"/>
    <p:sldId id="858" r:id="rId16"/>
    <p:sldId id="881" r:id="rId17"/>
    <p:sldId id="859" r:id="rId18"/>
    <p:sldId id="860" r:id="rId19"/>
    <p:sldId id="861" r:id="rId20"/>
    <p:sldId id="862" r:id="rId21"/>
    <p:sldId id="863" r:id="rId22"/>
    <p:sldId id="864" r:id="rId23"/>
    <p:sldId id="865" r:id="rId24"/>
    <p:sldId id="866" r:id="rId25"/>
    <p:sldId id="867" r:id="rId26"/>
    <p:sldId id="868" r:id="rId27"/>
    <p:sldId id="882" r:id="rId28"/>
    <p:sldId id="378" r:id="rId29"/>
    <p:sldId id="675" r:id="rId30"/>
    <p:sldId id="869" r:id="rId31"/>
    <p:sldId id="870" r:id="rId32"/>
    <p:sldId id="871" r:id="rId33"/>
    <p:sldId id="872" r:id="rId34"/>
    <p:sldId id="381" r:id="rId35"/>
    <p:sldId id="852" r:id="rId36"/>
    <p:sldId id="883" r:id="rId37"/>
    <p:sldId id="873" r:id="rId38"/>
    <p:sldId id="837" r:id="rId39"/>
    <p:sldId id="885" r:id="rId40"/>
    <p:sldId id="767" r:id="rId41"/>
    <p:sldId id="874" r:id="rId42"/>
    <p:sldId id="875" r:id="rId43"/>
    <p:sldId id="876" r:id="rId44"/>
    <p:sldId id="878" r:id="rId45"/>
    <p:sldId id="877" r:id="rId46"/>
    <p:sldId id="439" r:id="rId47"/>
    <p:sldId id="440" r:id="rId4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6600"/>
    <a:srgbClr val="663300"/>
    <a:srgbClr val="009900"/>
    <a:srgbClr val="9966FF"/>
    <a:srgbClr val="6600CC"/>
    <a:srgbClr val="CC0000"/>
    <a:srgbClr val="FF6600"/>
    <a:srgbClr val="3399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89" autoAdjust="0"/>
    <p:restoredTop sz="80639" autoAdjust="0"/>
  </p:normalViewPr>
  <p:slideViewPr>
    <p:cSldViewPr>
      <p:cViewPr>
        <p:scale>
          <a:sx n="42" d="100"/>
          <a:sy n="42" d="100"/>
        </p:scale>
        <p:origin x="-85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9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3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7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7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7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2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6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2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3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2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65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37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39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8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0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09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63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0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50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1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419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65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3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49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8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0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4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59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12/10/11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2337-3EF7-411E-91D6-16AFA8023B7C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4F28C-C7F3-45FB-990A-6B1BCED6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E90D-311E-4719-A8DA-BBB5CE3E7D13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E0BA-F906-4E13-B797-13844DC4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8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0E32D-63A8-4C1F-8EE5-99896583A4A0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7A20-AFB4-4919-857B-9E4C2BEE4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3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8DA27-DF57-42F4-9E86-382128DB2B6F}" type="datetime1">
              <a:rPr lang="en-US" smtClean="0"/>
              <a:t>12/10/11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F5BA-61DF-4B74-90B9-75BC5D9D1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8A447-4015-443C-A675-35825C882A43}" type="datetime1">
              <a:rPr lang="en-US" smtClean="0"/>
              <a:t>12/10/11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9F8E-49FA-49B6-A3E3-4A1B6EC9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marL="1371600" indent="-457200"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11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Marketplace-Driven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Companies communicate their competitive advantages</a:t>
            </a:r>
          </a:p>
          <a:p>
            <a:r>
              <a:rPr lang="en-US" dirty="0" smtClean="0"/>
              <a:t>Competitive advantages are often fleeting because successful advantages are copied by competitors</a:t>
            </a:r>
          </a:p>
          <a:p>
            <a:endParaRPr lang="en-US" dirty="0" smtClean="0"/>
          </a:p>
          <a:p>
            <a:pPr marL="1828800"/>
            <a:r>
              <a:rPr lang="en-US" b="1" dirty="0" smtClean="0">
                <a:solidFill>
                  <a:srgbClr val="CC0000"/>
                </a:solidFill>
              </a:rPr>
              <a:t>However, value created by the salesperson is harder to </a:t>
            </a:r>
            <a:r>
              <a:rPr lang="en-US" b="1" u="sng" dirty="0" smtClean="0">
                <a:solidFill>
                  <a:schemeClr val="accent6">
                    <a:lumMod val="25000"/>
                  </a:schemeClr>
                </a:solidFill>
              </a:rPr>
              <a:t>___________</a:t>
            </a:r>
            <a:endParaRPr lang="en-US" b="1" u="sng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4191000"/>
            <a:ext cx="1581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3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Marketplace-Driven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Customers often form their expectations based on what is available in the market</a:t>
            </a:r>
          </a:p>
          <a:p>
            <a:r>
              <a:rPr lang="en-US" dirty="0" smtClean="0"/>
              <a:t>In order to meet or exceed those, salespeople must </a:t>
            </a:r>
            <a:r>
              <a:rPr lang="en-US" b="1" u="sng" dirty="0" smtClean="0"/>
              <a:t>__________</a:t>
            </a:r>
            <a:r>
              <a:rPr lang="en-US" dirty="0" smtClean="0"/>
              <a:t>what </a:t>
            </a:r>
            <a:r>
              <a:rPr lang="en-US" dirty="0" smtClean="0"/>
              <a:t>expectations customers hold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In addition to shaping perceptions of value, salespeople must also deliver on them</a:t>
            </a:r>
            <a:endParaRPr lang="en-US" b="1" dirty="0">
              <a:solidFill>
                <a:srgbClr val="CC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219199"/>
            <a:ext cx="3552825" cy="233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0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Marketplace-Driven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Customers often expect: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4525963" lvl="1"/>
            <a:r>
              <a:rPr lang="en-US" b="1" dirty="0" smtClean="0">
                <a:solidFill>
                  <a:srgbClr val="009900"/>
                </a:solidFill>
              </a:rPr>
              <a:t>Delivery</a:t>
            </a:r>
          </a:p>
          <a:p>
            <a:pPr marL="4525963" lvl="1"/>
            <a:r>
              <a:rPr lang="en-US" b="1" dirty="0" smtClean="0">
                <a:solidFill>
                  <a:srgbClr val="009900"/>
                </a:solidFill>
              </a:rPr>
              <a:t>Training</a:t>
            </a:r>
          </a:p>
          <a:p>
            <a:pPr marL="4525963" lvl="1"/>
            <a:r>
              <a:rPr lang="en-US" b="1" dirty="0" smtClean="0">
                <a:solidFill>
                  <a:srgbClr val="009900"/>
                </a:solidFill>
              </a:rPr>
              <a:t>Answers to questions</a:t>
            </a:r>
          </a:p>
          <a:p>
            <a:pPr marL="4525963" lvl="1"/>
            <a:r>
              <a:rPr lang="en-US" b="1" dirty="0" smtClean="0">
                <a:solidFill>
                  <a:srgbClr val="009900"/>
                </a:solidFill>
              </a:rPr>
              <a:t>Technical support</a:t>
            </a:r>
          </a:p>
          <a:p>
            <a:pPr marL="4525963" lvl="1"/>
            <a:r>
              <a:rPr lang="en-US" b="1" dirty="0" smtClean="0">
                <a:solidFill>
                  <a:srgbClr val="009900"/>
                </a:solidFill>
              </a:rPr>
              <a:t>Purchase </a:t>
            </a:r>
            <a:r>
              <a:rPr lang="en-US" b="1" u="sng" dirty="0" smtClean="0">
                <a:solidFill>
                  <a:srgbClr val="006600"/>
                </a:solidFill>
              </a:rPr>
              <a:t>incentives</a:t>
            </a:r>
            <a:r>
              <a:rPr lang="en-US" b="1" dirty="0" smtClean="0">
                <a:solidFill>
                  <a:srgbClr val="009900"/>
                </a:solidFill>
              </a:rPr>
              <a:t> for bulk orders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8" y="2628900"/>
            <a:ext cx="3962012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61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Marketplace-Driven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expectations are not as valuable as your customer’s </a:t>
            </a:r>
            <a:r>
              <a:rPr lang="en-US" b="1" u="sng" dirty="0" smtClean="0"/>
              <a:t>________</a:t>
            </a:r>
            <a:r>
              <a:rPr lang="en-US" dirty="0" smtClean="0"/>
              <a:t> </a:t>
            </a:r>
            <a:r>
              <a:rPr lang="en-US" dirty="0" smtClean="0"/>
              <a:t>expectations</a:t>
            </a:r>
          </a:p>
          <a:p>
            <a:r>
              <a:rPr lang="en-US" dirty="0" smtClean="0"/>
              <a:t>Don’t assume you know what they expect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They change over time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Things change between meetings</a:t>
            </a:r>
          </a:p>
          <a:p>
            <a:r>
              <a:rPr lang="en-US" b="1" dirty="0" smtClean="0">
                <a:solidFill>
                  <a:srgbClr val="6600CC"/>
                </a:solidFill>
              </a:rPr>
              <a:t>It’s always best to ask what they expect</a:t>
            </a:r>
            <a:endParaRPr lang="en-US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Marketplace-Driven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expectations offers you the opportunity to 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Sell something different than they may have considered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Sell </a:t>
            </a:r>
            <a:r>
              <a:rPr lang="en-US" b="1" u="sng" dirty="0" smtClean="0">
                <a:solidFill>
                  <a:srgbClr val="CC6600"/>
                </a:solidFill>
              </a:rPr>
              <a:t>_____</a:t>
            </a:r>
            <a:r>
              <a:rPr lang="en-US" b="1" dirty="0" smtClean="0">
                <a:solidFill>
                  <a:srgbClr val="663300"/>
                </a:solidFill>
              </a:rPr>
              <a:t> </a:t>
            </a:r>
            <a:r>
              <a:rPr lang="en-US" b="1" dirty="0" smtClean="0">
                <a:solidFill>
                  <a:srgbClr val="663300"/>
                </a:solidFill>
              </a:rPr>
              <a:t>than they may have considered</a:t>
            </a:r>
          </a:p>
          <a:p>
            <a:r>
              <a:rPr lang="en-US" dirty="0" smtClean="0"/>
              <a:t>For example:  Understanding expectations on delivery times allows you to be seen as more responsive by exceeding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Driven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Salespeople make both explicit and implicit </a:t>
            </a:r>
            <a:r>
              <a:rPr lang="en-US" b="1" u="sng" dirty="0" smtClean="0"/>
              <a:t>promises</a:t>
            </a:r>
          </a:p>
          <a:p>
            <a:endParaRPr lang="en-US" b="1" u="sng" dirty="0" smtClean="0"/>
          </a:p>
          <a:p>
            <a:pPr marL="3657600" lvl="1"/>
            <a:r>
              <a:rPr lang="en-US" b="1" dirty="0" smtClean="0">
                <a:solidFill>
                  <a:srgbClr val="006600"/>
                </a:solidFill>
              </a:rPr>
              <a:t>Explicit are those that are stated</a:t>
            </a:r>
          </a:p>
          <a:p>
            <a:pPr marL="3657600"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Implicit are those that are implied</a:t>
            </a:r>
          </a:p>
          <a:p>
            <a:pPr marL="3657600"/>
            <a:r>
              <a:rPr lang="en-US" b="1" u="sng" dirty="0" smtClean="0"/>
              <a:t>____</a:t>
            </a:r>
            <a:r>
              <a:rPr lang="en-US" dirty="0" smtClean="0"/>
              <a:t> </a:t>
            </a:r>
            <a:r>
              <a:rPr lang="en-US" dirty="0" smtClean="0"/>
              <a:t>create expectations on what will be delivered to the customer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8" y="2743200"/>
            <a:ext cx="2283725" cy="1828800"/>
          </a:xfrm>
          <a:prstGeom prst="rect">
            <a:avLst/>
          </a:prstGeom>
          <a:noFill/>
          <a:ln w="952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8" y="4800600"/>
            <a:ext cx="2286000" cy="1828800"/>
          </a:xfrm>
          <a:prstGeom prst="rect">
            <a:avLst/>
          </a:prstGeom>
          <a:ln w="952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802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Driven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Explicit promises must be delivered on</a:t>
            </a:r>
          </a:p>
          <a:p>
            <a:pPr lvl="1"/>
            <a:r>
              <a:rPr lang="en-US" dirty="0"/>
              <a:t>Implicit promises are less clear</a:t>
            </a:r>
          </a:p>
          <a:p>
            <a:pPr lvl="2"/>
            <a:r>
              <a:rPr lang="en-US" dirty="0"/>
              <a:t>These aren’t promises in the sense that there is a contractual </a:t>
            </a:r>
            <a:r>
              <a:rPr lang="en-US" b="1" u="sng" dirty="0"/>
              <a:t>obligation</a:t>
            </a:r>
            <a:r>
              <a:rPr lang="en-US" dirty="0"/>
              <a:t> to perform</a:t>
            </a:r>
          </a:p>
          <a:p>
            <a:pPr marL="2743200" lvl="2"/>
            <a:r>
              <a:rPr lang="en-US" b="1" dirty="0">
                <a:solidFill>
                  <a:srgbClr val="C00000"/>
                </a:solidFill>
              </a:rPr>
              <a:t>But, in the customer’s mind</a:t>
            </a:r>
          </a:p>
          <a:p>
            <a:pPr marL="2743200" lvl="3"/>
            <a:r>
              <a:rPr lang="en-US" b="1" dirty="0">
                <a:solidFill>
                  <a:srgbClr val="C00000"/>
                </a:solidFill>
              </a:rPr>
              <a:t>A promise is a </a:t>
            </a:r>
            <a:r>
              <a:rPr lang="en-US" b="1" dirty="0" smtClean="0">
                <a:solidFill>
                  <a:srgbClr val="C00000"/>
                </a:solidFill>
              </a:rPr>
              <a:t>promise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6168"/>
            <a:ext cx="2895600" cy="24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6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Driven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Satisfaction may be determined based on delivery on both types of promises</a:t>
            </a:r>
          </a:p>
          <a:p>
            <a:r>
              <a:rPr lang="en-US" dirty="0" smtClean="0"/>
              <a:t>Therefore, a discussion that clearly </a:t>
            </a:r>
            <a:r>
              <a:rPr lang="en-US" b="1" u="sng" dirty="0" smtClean="0"/>
              <a:t>__________</a:t>
            </a:r>
            <a:r>
              <a:rPr lang="en-US" dirty="0" smtClean="0"/>
              <a:t>customer </a:t>
            </a:r>
            <a:r>
              <a:rPr lang="en-US" dirty="0" smtClean="0"/>
              <a:t>expectations is key</a:t>
            </a:r>
          </a:p>
          <a:p>
            <a:pPr lvl="1"/>
            <a:r>
              <a:rPr lang="en-US" dirty="0" smtClean="0"/>
              <a:t>In line with the communication style of the buyer</a:t>
            </a:r>
          </a:p>
          <a:p>
            <a:pPr marL="1371600" lvl="2" indent="-457200"/>
            <a:r>
              <a:rPr lang="en-US" b="1" dirty="0" smtClean="0">
                <a:solidFill>
                  <a:srgbClr val="002060"/>
                </a:solidFill>
              </a:rPr>
              <a:t>Spend less time with D’s</a:t>
            </a:r>
          </a:p>
          <a:p>
            <a:pPr marL="1371600" lvl="2" indent="-457200"/>
            <a:r>
              <a:rPr lang="en-US" b="1" dirty="0" smtClean="0">
                <a:solidFill>
                  <a:srgbClr val="002060"/>
                </a:solidFill>
              </a:rPr>
              <a:t>Spend more time with I’s</a:t>
            </a:r>
          </a:p>
          <a:p>
            <a:pPr marL="1371600" lvl="2" indent="-457200"/>
            <a:r>
              <a:rPr lang="en-US" b="1" dirty="0" smtClean="0">
                <a:solidFill>
                  <a:srgbClr val="002060"/>
                </a:solidFill>
              </a:rPr>
              <a:t>Make sure S’s are comfortable</a:t>
            </a:r>
          </a:p>
          <a:p>
            <a:pPr marL="1371600" lvl="2" indent="-457200"/>
            <a:r>
              <a:rPr lang="en-US" b="1" dirty="0" smtClean="0">
                <a:solidFill>
                  <a:srgbClr val="002060"/>
                </a:solidFill>
              </a:rPr>
              <a:t>Make sure promises are written for C’s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34" y="2847975"/>
            <a:ext cx="4454566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Driven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“Service” is often a </a:t>
            </a:r>
            <a:r>
              <a:rPr lang="en-US" b="1" u="sng" dirty="0" smtClean="0">
                <a:solidFill>
                  <a:srgbClr val="002060"/>
                </a:solidFill>
              </a:rPr>
              <a:t>________ </a:t>
            </a:r>
            <a:r>
              <a:rPr lang="en-US" b="1" dirty="0" smtClean="0">
                <a:solidFill>
                  <a:srgbClr val="0070C0"/>
                </a:solidFill>
              </a:rPr>
              <a:t>about how well the salesperson has delivered compared to expectations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Therefore, a salesperson continually manages expectations 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Even after the sale!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Levels of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four aspects of satisfaction that the salesperson has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Quality of sales calls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Customer value added through the sales process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Implementing co-created solutions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Benefits to the customer’s business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 Satisfaction and Follow Up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5407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Call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call should have an objective </a:t>
            </a:r>
          </a:p>
          <a:p>
            <a:r>
              <a:rPr lang="en-US" dirty="0" smtClean="0"/>
              <a:t>Every call should have an </a:t>
            </a:r>
            <a:r>
              <a:rPr lang="en-US" b="1" u="sng" dirty="0" smtClean="0"/>
              <a:t>_________</a:t>
            </a:r>
            <a:endParaRPr lang="en-US" b="1" u="sng" dirty="0" smtClean="0"/>
          </a:p>
          <a:p>
            <a:r>
              <a:rPr lang="en-US" dirty="0" smtClean="0"/>
              <a:t>Every call should help build trust</a:t>
            </a:r>
          </a:p>
          <a:p>
            <a:r>
              <a:rPr lang="en-US" dirty="0" smtClean="0"/>
              <a:t>Every call should bring value</a:t>
            </a:r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CC0000"/>
                </a:solidFill>
              </a:rPr>
              <a:t>Customers expect that each interaction with a professional salesperson is worth their investment of time</a:t>
            </a:r>
            <a:endParaRPr lang="en-US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Call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You can evaluate the quality of your sales calls by: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Taking the time to </a:t>
            </a:r>
            <a:r>
              <a:rPr lang="en-US" b="1" u="sng" dirty="0" smtClean="0">
                <a:solidFill>
                  <a:srgbClr val="002060"/>
                </a:solidFill>
              </a:rPr>
              <a:t>________</a:t>
            </a:r>
            <a:endParaRPr lang="en-US" b="1" u="sng" dirty="0" smtClean="0">
              <a:solidFill>
                <a:srgbClr val="002060"/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Being honest with yourself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Consistently asking questions</a:t>
            </a:r>
          </a:p>
          <a:p>
            <a:pPr lvl="2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How did it go</a:t>
            </a:r>
          </a:p>
          <a:p>
            <a:pPr lvl="2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Where do we want to get to next time</a:t>
            </a:r>
          </a:p>
          <a:p>
            <a:pPr lvl="2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What can we do better to get there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Note that these follow a strategic analysis format!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4343400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through the Sales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call should leave the customer with something worthwhile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Not a brochure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Not a hat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But </a:t>
            </a:r>
            <a:r>
              <a:rPr lang="en-US" b="1" u="sng" dirty="0" smtClean="0"/>
              <a:t>_________</a:t>
            </a:r>
            <a:r>
              <a:rPr lang="en-US" dirty="0" smtClean="0"/>
              <a:t>that </a:t>
            </a:r>
            <a:r>
              <a:rPr lang="en-US" dirty="0" smtClean="0"/>
              <a:t>will help them move 	toward a business goal,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	    at least in some small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through the Sales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600200"/>
            <a:ext cx="54864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“Customers are so busy today that a salesperson must plan to take enough value on each call that a customer is willing to take out a checkbook and write the salesperson a check for the value that customer received.”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-- Neil Rackham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5450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1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through the Sales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the value you bring through the sales process requires looking at the customer’s behavior </a:t>
            </a:r>
            <a:r>
              <a:rPr lang="en-US" b="1" dirty="0" smtClean="0"/>
              <a:t>and your own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Have they learned anything?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What behavior tells you that they have or have not?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Have you brought them anything beyond product information?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Have you been formal in your planning?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86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Salespeople must deliver on promises made</a:t>
            </a:r>
          </a:p>
          <a:p>
            <a:r>
              <a:rPr lang="en-US" b="1" u="sng" dirty="0" smtClean="0">
                <a:solidFill>
                  <a:srgbClr val="002060"/>
                </a:solidFill>
              </a:rPr>
              <a:t>________________________________</a:t>
            </a:r>
            <a:endParaRPr lang="en-US" b="1" u="sng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>With both service and product performance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Did you meet the objectives?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Does the customer have the capability and skills to implement the solutions?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Is the customer on track with implementation?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14776"/>
            <a:ext cx="51054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best outcome is when customers perceive that they are receiving the benefits promised from the features they purchased, </a:t>
            </a:r>
          </a:p>
          <a:p>
            <a:pPr lvl="1"/>
            <a:r>
              <a:rPr lang="en-US" dirty="0" smtClean="0"/>
              <a:t>but how do you know what they perceive?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Business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Business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How do you know what a customer perceives?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Perceptions </a:t>
            </a:r>
            <a:r>
              <a:rPr lang="en-US" dirty="0"/>
              <a:t>change over time, and satisfaction must be monitored</a:t>
            </a:r>
          </a:p>
          <a:p>
            <a:pPr marL="0" lvl="1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Evaluate yourself throughout the sales cycle and at its conclusion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7800" y="2754831"/>
            <a:ext cx="2362200" cy="17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4831"/>
            <a:ext cx="2362200" cy="17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2895600"/>
            <a:ext cx="228600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ASK</a:t>
            </a:r>
          </a:p>
          <a:p>
            <a:r>
              <a:rPr lang="en-US" sz="4800" b="1" dirty="0" smtClean="0">
                <a:solidFill>
                  <a:srgbClr val="FFFF00"/>
                </a:solidFill>
              </a:rPr>
              <a:t>AGAIN!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2879973"/>
            <a:ext cx="149270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ASK!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Managing </a:t>
            </a:r>
            <a:r>
              <a:rPr lang="en-US" dirty="0" err="1" smtClean="0"/>
              <a:t>Touchpoints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Managing </a:t>
            </a:r>
            <a:r>
              <a:rPr lang="en-US" sz="3200" dirty="0" err="1" smtClean="0"/>
              <a:t>Touchpoints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err="1" smtClean="0"/>
              <a:t>Touchpoints</a:t>
            </a:r>
            <a:r>
              <a:rPr lang="en-US" sz="3000" dirty="0" smtClean="0"/>
              <a:t> are any place that your customer </a:t>
            </a:r>
            <a:r>
              <a:rPr lang="en-US" sz="3000" b="1" u="sng" dirty="0" smtClean="0"/>
              <a:t>_____________</a:t>
            </a:r>
            <a:r>
              <a:rPr lang="en-US" sz="3000" dirty="0" smtClean="0"/>
              <a:t>your </a:t>
            </a:r>
            <a:r>
              <a:rPr lang="en-US" sz="3000" dirty="0" smtClean="0"/>
              <a:t>company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Products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Services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Billing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Marketing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Customer service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Comments from friends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Comments form competitors</a:t>
            </a:r>
          </a:p>
          <a:p>
            <a:pPr lvl="1"/>
            <a:endParaRPr lang="en-US" sz="3000" b="1" dirty="0">
              <a:solidFill>
                <a:srgbClr val="00206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Customer Satisfaction</a:t>
            </a:r>
          </a:p>
          <a:p>
            <a:pPr lvl="0"/>
            <a:r>
              <a:rPr lang="en-US" dirty="0" smtClean="0"/>
              <a:t>Managing </a:t>
            </a:r>
            <a:r>
              <a:rPr lang="en-US" dirty="0" err="1" smtClean="0"/>
              <a:t>Touchpoints</a:t>
            </a:r>
            <a:endParaRPr lang="en-US" dirty="0" smtClean="0"/>
          </a:p>
          <a:p>
            <a:pPr lvl="0"/>
            <a:r>
              <a:rPr lang="en-US" dirty="0" smtClean="0"/>
              <a:t>Measuring and Monitoring </a:t>
            </a:r>
          </a:p>
          <a:p>
            <a:pPr lvl="0"/>
            <a:r>
              <a:rPr lang="en-US" dirty="0" smtClean="0"/>
              <a:t>Managing Complaints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</a:t>
            </a:r>
            <a:r>
              <a:rPr lang="en-US" dirty="0" err="1" smtClean="0"/>
              <a:t>Touchpoints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touchpoints</a:t>
            </a:r>
            <a:r>
              <a:rPr lang="en-US" dirty="0" smtClean="0"/>
              <a:t> are controllable 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Billing</a:t>
            </a:r>
          </a:p>
          <a:p>
            <a:r>
              <a:rPr lang="en-US" dirty="0" smtClean="0"/>
              <a:t>Some </a:t>
            </a:r>
            <a:r>
              <a:rPr lang="en-US" dirty="0" err="1" smtClean="0"/>
              <a:t>touchpoints</a:t>
            </a:r>
            <a:r>
              <a:rPr lang="en-US" dirty="0" smtClean="0"/>
              <a:t> are uncontrollable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Comments from friends</a:t>
            </a:r>
          </a:p>
          <a:p>
            <a:pPr lvl="1"/>
            <a:endParaRPr lang="en-US" dirty="0"/>
          </a:p>
          <a:p>
            <a:r>
              <a:rPr lang="en-US" dirty="0" smtClean="0"/>
              <a:t>Some </a:t>
            </a:r>
            <a:r>
              <a:rPr lang="en-US" dirty="0" err="1" smtClean="0"/>
              <a:t>touchpoints</a:t>
            </a:r>
            <a:r>
              <a:rPr lang="en-US" dirty="0" smtClean="0"/>
              <a:t> are </a:t>
            </a:r>
            <a:r>
              <a:rPr lang="en-US" dirty="0" err="1" smtClean="0"/>
              <a:t>dealbreakers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Good customer service</a:t>
            </a:r>
          </a:p>
          <a:p>
            <a:r>
              <a:rPr lang="en-US" dirty="0" smtClean="0"/>
              <a:t>Some are just nuisances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Dirty trucks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</a:t>
            </a:r>
            <a:r>
              <a:rPr lang="en-US" dirty="0" err="1" smtClean="0"/>
              <a:t>Touchpoints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0" y="3124200"/>
            <a:ext cx="18478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124200"/>
            <a:ext cx="18478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19950" y="3962400"/>
            <a:ext cx="146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Good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8595" y="3957935"/>
            <a:ext cx="146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Bad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35905" y="1619250"/>
            <a:ext cx="457200" cy="41910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31155" y="1565910"/>
            <a:ext cx="457200" cy="41910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89245" y="1714500"/>
            <a:ext cx="457200" cy="41910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55920" y="1714500"/>
            <a:ext cx="457200" cy="41910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36445" y="1714500"/>
            <a:ext cx="457200" cy="419100"/>
          </a:xfrm>
          <a:prstGeom prst="ellipse">
            <a:avLst/>
          </a:prstGeom>
          <a:gradFill>
            <a:gsLst>
              <a:gs pos="0">
                <a:srgbClr val="C00000"/>
              </a:gs>
              <a:gs pos="40000">
                <a:schemeClr val="accent6">
                  <a:lumMod val="50000"/>
                </a:schemeClr>
              </a:gs>
              <a:gs pos="100000">
                <a:schemeClr val="accent6">
                  <a:lumMod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2845" y="2103120"/>
            <a:ext cx="2080260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Touchpoints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88645" y="2133600"/>
            <a:ext cx="2080260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Touchpoints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036445" y="1634490"/>
            <a:ext cx="457200" cy="419100"/>
          </a:xfrm>
          <a:prstGeom prst="ellipse">
            <a:avLst/>
          </a:prstGeom>
          <a:gradFill>
            <a:gsLst>
              <a:gs pos="0">
                <a:srgbClr val="C00000"/>
              </a:gs>
              <a:gs pos="40000">
                <a:schemeClr val="accent6">
                  <a:lumMod val="50000"/>
                </a:schemeClr>
              </a:gs>
              <a:gs pos="100000">
                <a:schemeClr val="accent6">
                  <a:lumMod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22170" y="1607820"/>
            <a:ext cx="457200" cy="419100"/>
          </a:xfrm>
          <a:prstGeom prst="ellipse">
            <a:avLst/>
          </a:prstGeom>
          <a:gradFill>
            <a:gsLst>
              <a:gs pos="0">
                <a:srgbClr val="C00000"/>
              </a:gs>
              <a:gs pos="40000">
                <a:schemeClr val="accent6">
                  <a:lumMod val="50000"/>
                </a:schemeClr>
              </a:gs>
              <a:gs pos="100000">
                <a:schemeClr val="accent6">
                  <a:lumMod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971675" y="1714500"/>
            <a:ext cx="457200" cy="419100"/>
          </a:xfrm>
          <a:prstGeom prst="ellipse">
            <a:avLst/>
          </a:prstGeom>
          <a:gradFill>
            <a:gsLst>
              <a:gs pos="0">
                <a:srgbClr val="C00000"/>
              </a:gs>
              <a:gs pos="40000">
                <a:schemeClr val="accent6">
                  <a:lumMod val="50000"/>
                </a:schemeClr>
              </a:gs>
              <a:gs pos="100000">
                <a:schemeClr val="accent6">
                  <a:lumMod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939290" y="1634490"/>
            <a:ext cx="457200" cy="419100"/>
          </a:xfrm>
          <a:prstGeom prst="ellipse">
            <a:avLst/>
          </a:prstGeom>
          <a:gradFill>
            <a:gsLst>
              <a:gs pos="0">
                <a:srgbClr val="C00000"/>
              </a:gs>
              <a:gs pos="40000">
                <a:schemeClr val="accent6">
                  <a:lumMod val="50000"/>
                </a:schemeClr>
              </a:gs>
              <a:gs pos="100000">
                <a:schemeClr val="accent6">
                  <a:lumMod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3124200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Good and bad </a:t>
            </a:r>
            <a:r>
              <a:rPr lang="en-US" sz="2800" dirty="0" err="1" smtClean="0"/>
              <a:t>touchpoints</a:t>
            </a:r>
            <a:r>
              <a:rPr lang="en-US" sz="2800" dirty="0" smtClean="0"/>
              <a:t> add up over time until one </a:t>
            </a:r>
            <a:r>
              <a:rPr lang="en-US" sz="2800" b="1" u="sng" dirty="0" smtClean="0"/>
              <a:t>___________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6920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6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"/>
                            </p:stCondLst>
                            <p:childTnLst>
                              <p:par>
                                <p:cTn id="24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0"/>
                            </p:stCondLst>
                            <p:childTnLst>
                              <p:par>
                                <p:cTn id="43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44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30"/>
                            </p:stCondLst>
                            <p:childTnLst>
                              <p:par>
                                <p:cTn id="62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40"/>
                            </p:stCondLst>
                            <p:childTnLst>
                              <p:par>
                                <p:cTn id="81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8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50"/>
                            </p:stCondLst>
                            <p:childTnLst>
                              <p:par>
                                <p:cTn id="100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60"/>
                            </p:stCondLst>
                            <p:childTnLst>
                              <p:par>
                                <p:cTn id="119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70"/>
                            </p:stCondLst>
                            <p:childTnLst>
                              <p:par>
                                <p:cTn id="138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80"/>
                            </p:stCondLst>
                            <p:childTnLst>
                              <p:par>
                                <p:cTn id="157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157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58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90"/>
                            </p:stCondLst>
                            <p:childTnLst>
                              <p:par>
                                <p:cTn id="176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"/>
                            </p:stCondLst>
                            <p:childTnLst>
                              <p:par>
                                <p:cTn id="195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195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96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10"/>
                            </p:stCondLst>
                            <p:childTnLst>
                              <p:par>
                                <p:cTn id="214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20"/>
                            </p:stCondLst>
                            <p:childTnLst>
                              <p:par>
                                <p:cTn id="233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233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234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630"/>
                            </p:stCondLst>
                            <p:childTnLst>
                              <p:par>
                                <p:cTn id="252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3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1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2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140"/>
                            </p:stCondLst>
                            <p:childTnLst>
                              <p:par>
                                <p:cTn id="271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271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27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650"/>
                            </p:stCondLst>
                            <p:childTnLst>
                              <p:par>
                                <p:cTn id="290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1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160"/>
                            </p:stCondLst>
                            <p:childTnLst>
                              <p:par>
                                <p:cTn id="309" presetID="26" presetClass="exit" presetSubtype="0" fill="hold" grpId="0" nodeType="afterEffect" nodePh="1">
                                  <p:stCondLst>
                                    <p:cond delay="10"/>
                                  </p:stCondLst>
                                  <p:endCondLst>
                                    <p:cond evt="begin" delay="0">
                                      <p:tn val="309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31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8670"/>
                            </p:stCondLst>
                            <p:childTnLst>
                              <p:par>
                                <p:cTn id="328" presetID="26" presetClass="exit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180"/>
                            </p:stCondLst>
                            <p:childTnLst>
                              <p:par>
                                <p:cTn id="347" presetID="6" presetClass="emph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4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build="p" animBg="1" autoUpdateAnimBg="0"/>
      <p:bldP spid="11" grpId="0" build="p" animBg="1" autoUpdateAnimBg="0"/>
      <p:bldP spid="12" grpId="0" build="p" animBg="1" autoUpdateAnimBg="0"/>
      <p:bldP spid="13" grpId="0" build="p" animBg="1" autoUpdateAnimBg="0"/>
      <p:bldP spid="17" grpId="0" build="p" animBg="1" autoUpdateAnimBg="0"/>
      <p:bldP spid="27" grpId="0" build="p" animBg="1" autoUpdateAnimBg="0"/>
      <p:bldP spid="28" grpId="0" build="p" animBg="1" autoUpdateAnimBg="0"/>
      <p:bldP spid="29" grpId="0" build="p" animBg="1" autoUpdateAnimBg="0"/>
      <p:bldP spid="30" grpId="0" build="p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 Value Chain Linkages Requires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143000" y="3660775"/>
            <a:ext cx="2895600" cy="1600200"/>
          </a:xfrm>
          <a:prstGeom prst="homePlate">
            <a:avLst>
              <a:gd name="adj" fmla="val 6031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5400000">
            <a:off x="1437481" y="3467894"/>
            <a:ext cx="16732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Service &amp; Technical Support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Sales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Distribution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 Inventory Holding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Production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Research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746250" y="3665538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133600" y="3665538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508250" y="3665538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19400" y="3665538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447800" y="3660775"/>
            <a:ext cx="0" cy="1617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553200" y="5410200"/>
            <a:ext cx="69089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US" sz="1400" b="1" dirty="0" smtClean="0">
                <a:latin typeface="Arial" charset="0"/>
              </a:rPr>
              <a:t>Buyer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" y="5410200"/>
            <a:ext cx="67166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US" sz="1400" b="1" dirty="0" smtClean="0">
                <a:latin typeface="Arial" charset="0"/>
              </a:rPr>
              <a:t>Seller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143000" y="3284538"/>
            <a:ext cx="1981200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600200" y="3317875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latin typeface="Arial" charset="0"/>
              </a:rPr>
              <a:t>Financing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143000" y="2882900"/>
            <a:ext cx="1981200" cy="401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>
                <a:latin typeface="Arial" charset="0"/>
              </a:rPr>
              <a:t>Human Resource Mgmt.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4953000" y="3663950"/>
            <a:ext cx="2895600" cy="1600200"/>
          </a:xfrm>
          <a:prstGeom prst="homePlate">
            <a:avLst>
              <a:gd name="adj" fmla="val 6031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556250" y="366871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943600" y="366871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6318250" y="366871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629400" y="366871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257800" y="3663950"/>
            <a:ext cx="0" cy="1617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4953000" y="3287713"/>
            <a:ext cx="1981200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410200" y="332105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latin typeface="Arial" charset="0"/>
              </a:rPr>
              <a:t>Financing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953000" y="2886075"/>
            <a:ext cx="1981200" cy="401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>
                <a:latin typeface="Arial" charset="0"/>
              </a:rPr>
              <a:t>Human Resource Mgmt.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 rot="5400000">
            <a:off x="4981575" y="3689350"/>
            <a:ext cx="167322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Logistics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Marketing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 Inventory Holding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Production</a:t>
            </a:r>
          </a:p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Purchasing</a:t>
            </a:r>
          </a:p>
        </p:txBody>
      </p:sp>
      <p:sp>
        <p:nvSpPr>
          <p:cNvPr id="29" name="Arc 27"/>
          <p:cNvSpPr>
            <a:spLocks/>
          </p:cNvSpPr>
          <p:nvPr/>
        </p:nvSpPr>
        <p:spPr bwMode="auto">
          <a:xfrm>
            <a:off x="1222375" y="1833563"/>
            <a:ext cx="5635625" cy="121761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3200"/>
              <a:gd name="T1" fmla="*/ 21503 h 24767"/>
              <a:gd name="T2" fmla="*/ 42966 w 43200"/>
              <a:gd name="T3" fmla="*/ 24767 h 24767"/>
              <a:gd name="T4" fmla="*/ 21600 w 43200"/>
              <a:gd name="T5" fmla="*/ 21600 h 2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4767" fill="none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</a:path>
              <a:path w="43200" h="24767" stroke="0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rc 28"/>
          <p:cNvSpPr>
            <a:spLocks/>
          </p:cNvSpPr>
          <p:nvPr/>
        </p:nvSpPr>
        <p:spPr bwMode="auto">
          <a:xfrm>
            <a:off x="2643188" y="2751138"/>
            <a:ext cx="5365750" cy="2432050"/>
          </a:xfrm>
          <a:custGeom>
            <a:avLst/>
            <a:gdLst>
              <a:gd name="G0" fmla="+- 21518 0 0"/>
              <a:gd name="G1" fmla="+- 21600 0 0"/>
              <a:gd name="G2" fmla="+- 21600 0 0"/>
              <a:gd name="T0" fmla="*/ 0 w 43118"/>
              <a:gd name="T1" fmla="*/ 19719 h 43200"/>
              <a:gd name="T2" fmla="*/ 19855 w 43118"/>
              <a:gd name="T3" fmla="*/ 43136 h 43200"/>
              <a:gd name="T4" fmla="*/ 21518 w 43118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18" h="43200" fill="none" extrusionOk="0">
                <a:moveTo>
                  <a:pt x="0" y="19719"/>
                </a:moveTo>
                <a:cubicBezTo>
                  <a:pt x="975" y="8561"/>
                  <a:pt x="10317" y="-1"/>
                  <a:pt x="21518" y="0"/>
                </a:cubicBezTo>
                <a:cubicBezTo>
                  <a:pt x="33447" y="0"/>
                  <a:pt x="43118" y="9670"/>
                  <a:pt x="43118" y="21600"/>
                </a:cubicBezTo>
                <a:cubicBezTo>
                  <a:pt x="43118" y="33529"/>
                  <a:pt x="33447" y="43200"/>
                  <a:pt x="21518" y="43200"/>
                </a:cubicBezTo>
                <a:cubicBezTo>
                  <a:pt x="20963" y="43200"/>
                  <a:pt x="20408" y="43178"/>
                  <a:pt x="19855" y="43135"/>
                </a:cubicBezTo>
              </a:path>
              <a:path w="43118" h="43200" stroke="0" extrusionOk="0">
                <a:moveTo>
                  <a:pt x="0" y="19719"/>
                </a:moveTo>
                <a:cubicBezTo>
                  <a:pt x="975" y="8561"/>
                  <a:pt x="10317" y="-1"/>
                  <a:pt x="21518" y="0"/>
                </a:cubicBezTo>
                <a:cubicBezTo>
                  <a:pt x="33447" y="0"/>
                  <a:pt x="43118" y="9670"/>
                  <a:pt x="43118" y="21600"/>
                </a:cubicBezTo>
                <a:cubicBezTo>
                  <a:pt x="43118" y="33529"/>
                  <a:pt x="33447" y="43200"/>
                  <a:pt x="21518" y="43200"/>
                </a:cubicBezTo>
                <a:cubicBezTo>
                  <a:pt x="20963" y="43200"/>
                  <a:pt x="20408" y="43178"/>
                  <a:pt x="19855" y="43135"/>
                </a:cubicBezTo>
                <a:lnTo>
                  <a:pt x="21518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rc 29"/>
          <p:cNvSpPr>
            <a:spLocks/>
          </p:cNvSpPr>
          <p:nvPr/>
        </p:nvSpPr>
        <p:spPr bwMode="auto">
          <a:xfrm rot="-11000485">
            <a:off x="2973388" y="5022850"/>
            <a:ext cx="3200400" cy="12176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3200"/>
              <a:gd name="T1" fmla="*/ 21503 h 24767"/>
              <a:gd name="T2" fmla="*/ 42966 w 43200"/>
              <a:gd name="T3" fmla="*/ 24767 h 24767"/>
              <a:gd name="T4" fmla="*/ 21600 w 43200"/>
              <a:gd name="T5" fmla="*/ 21600 h 2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4767" fill="none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</a:path>
              <a:path w="43200" h="24767" stroke="0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rc 30"/>
          <p:cNvSpPr>
            <a:spLocks/>
          </p:cNvSpPr>
          <p:nvPr/>
        </p:nvSpPr>
        <p:spPr bwMode="auto">
          <a:xfrm rot="-11000485">
            <a:off x="3046413" y="4930775"/>
            <a:ext cx="2438400" cy="12176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3200"/>
              <a:gd name="T1" fmla="*/ 21503 h 24767"/>
              <a:gd name="T2" fmla="*/ 42966 w 43200"/>
              <a:gd name="T3" fmla="*/ 24767 h 24767"/>
              <a:gd name="T4" fmla="*/ 21600 w 43200"/>
              <a:gd name="T5" fmla="*/ 21600 h 2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4767" fill="none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</a:path>
              <a:path w="43200" h="24767" stroke="0" extrusionOk="0">
                <a:moveTo>
                  <a:pt x="0" y="21503"/>
                </a:moveTo>
                <a:cubicBezTo>
                  <a:pt x="53" y="9611"/>
                  <a:pt x="970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659"/>
                  <a:pt x="43121" y="23718"/>
                  <a:pt x="42966" y="24767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rc 31"/>
          <p:cNvSpPr>
            <a:spLocks/>
          </p:cNvSpPr>
          <p:nvPr/>
        </p:nvSpPr>
        <p:spPr bwMode="auto">
          <a:xfrm rot="-11000485">
            <a:off x="3048000" y="5251450"/>
            <a:ext cx="3429000" cy="130016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13 w 43200"/>
              <a:gd name="T1" fmla="*/ 25806 h 26438"/>
              <a:gd name="T2" fmla="*/ 42651 w 43200"/>
              <a:gd name="T3" fmla="*/ 26438 h 26438"/>
              <a:gd name="T4" fmla="*/ 21600 w 43200"/>
              <a:gd name="T5" fmla="*/ 21600 h 26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6438" fill="none" extrusionOk="0">
                <a:moveTo>
                  <a:pt x="413" y="25805"/>
                </a:moveTo>
                <a:cubicBezTo>
                  <a:pt x="138" y="24420"/>
                  <a:pt x="0" y="230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228"/>
                  <a:pt x="43015" y="24851"/>
                  <a:pt x="42651" y="26438"/>
                </a:cubicBezTo>
              </a:path>
              <a:path w="43200" h="26438" stroke="0" extrusionOk="0">
                <a:moveTo>
                  <a:pt x="413" y="25805"/>
                </a:moveTo>
                <a:cubicBezTo>
                  <a:pt x="138" y="24420"/>
                  <a:pt x="0" y="230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228"/>
                  <a:pt x="43015" y="24851"/>
                  <a:pt x="42651" y="26438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3200400" y="3622675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Arc 33"/>
          <p:cNvSpPr>
            <a:spLocks/>
          </p:cNvSpPr>
          <p:nvPr/>
        </p:nvSpPr>
        <p:spPr bwMode="auto">
          <a:xfrm rot="-11000485">
            <a:off x="1898650" y="5057775"/>
            <a:ext cx="3505200" cy="13779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83 w 43200"/>
              <a:gd name="T1" fmla="*/ 25648 h 28032"/>
              <a:gd name="T2" fmla="*/ 42220 w 43200"/>
              <a:gd name="T3" fmla="*/ 28032 h 28032"/>
              <a:gd name="T4" fmla="*/ 21600 w 43200"/>
              <a:gd name="T5" fmla="*/ 21600 h 28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8032" fill="none" extrusionOk="0">
                <a:moveTo>
                  <a:pt x="382" y="25648"/>
                </a:moveTo>
                <a:cubicBezTo>
                  <a:pt x="128" y="24313"/>
                  <a:pt x="0" y="2295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781"/>
                  <a:pt x="42869" y="25949"/>
                  <a:pt x="42220" y="28032"/>
                </a:cubicBezTo>
              </a:path>
              <a:path w="43200" h="28032" stroke="0" extrusionOk="0">
                <a:moveTo>
                  <a:pt x="382" y="25648"/>
                </a:moveTo>
                <a:cubicBezTo>
                  <a:pt x="128" y="24313"/>
                  <a:pt x="0" y="2295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781"/>
                  <a:pt x="42869" y="25949"/>
                  <a:pt x="42220" y="28032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rc 34"/>
          <p:cNvSpPr>
            <a:spLocks/>
          </p:cNvSpPr>
          <p:nvPr/>
        </p:nvSpPr>
        <p:spPr bwMode="auto">
          <a:xfrm rot="-11000485">
            <a:off x="1446213" y="4856163"/>
            <a:ext cx="3956050" cy="13779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830 w 43200"/>
              <a:gd name="T1" fmla="*/ 27532 h 28032"/>
              <a:gd name="T2" fmla="*/ 42220 w 43200"/>
              <a:gd name="T3" fmla="*/ 28032 h 28032"/>
              <a:gd name="T4" fmla="*/ 21600 w 43200"/>
              <a:gd name="T5" fmla="*/ 21600 h 28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8032" fill="none" extrusionOk="0">
                <a:moveTo>
                  <a:pt x="830" y="27531"/>
                </a:moveTo>
                <a:cubicBezTo>
                  <a:pt x="279" y="25602"/>
                  <a:pt x="0" y="2360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781"/>
                  <a:pt x="42869" y="25949"/>
                  <a:pt x="42220" y="28032"/>
                </a:cubicBezTo>
              </a:path>
              <a:path w="43200" h="28032" stroke="0" extrusionOk="0">
                <a:moveTo>
                  <a:pt x="830" y="27531"/>
                </a:moveTo>
                <a:cubicBezTo>
                  <a:pt x="279" y="25602"/>
                  <a:pt x="0" y="2360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781"/>
                  <a:pt x="42869" y="25949"/>
                  <a:pt x="42220" y="28032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Value Chain Linkages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often many linkages, and perceptions may not be </a:t>
            </a:r>
            <a:r>
              <a:rPr lang="en-US" b="1" u="sng" dirty="0" smtClean="0"/>
              <a:t>________</a:t>
            </a:r>
            <a:endParaRPr lang="en-US" b="1" u="sng" dirty="0" smtClean="0"/>
          </a:p>
          <a:p>
            <a:r>
              <a:rPr lang="en-US" dirty="0" smtClean="0"/>
              <a:t>A salesperson can have better management of </a:t>
            </a:r>
            <a:r>
              <a:rPr lang="en-US" dirty="0" err="1" smtClean="0"/>
              <a:t>touchpoints</a:t>
            </a:r>
            <a:r>
              <a:rPr lang="en-US" dirty="0" smtClean="0"/>
              <a:t> by: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Making sure everyone knows about important accounts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Getting by-in from organizational leaders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Leading from the middle, working up and down in the organization</a:t>
            </a:r>
            <a:endParaRPr lang="en-US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Measuring and Monitoring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Shape 647170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Measuring and Monitoring</a:t>
            </a:r>
          </a:p>
        </p:txBody>
      </p:sp>
      <p:sp>
        <p:nvSpPr>
          <p:cNvPr id="411650" name="Shape 647169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dirty="0" smtClean="0"/>
              <a:t>Salespeople can know when a bucket may boil over by staying in tune with customer perceptions</a:t>
            </a:r>
          </a:p>
          <a:p>
            <a:pPr lvl="1"/>
            <a:r>
              <a:rPr lang="en-US" b="1" dirty="0" smtClean="0">
                <a:solidFill>
                  <a:srgbClr val="6600CC"/>
                </a:solidFill>
              </a:rPr>
              <a:t>Setting specific times to measure </a:t>
            </a:r>
          </a:p>
          <a:p>
            <a:pPr lvl="1"/>
            <a:r>
              <a:rPr lang="en-US" b="1" dirty="0" smtClean="0">
                <a:solidFill>
                  <a:srgbClr val="6600CC"/>
                </a:solidFill>
              </a:rPr>
              <a:t>Involving third parties to measure</a:t>
            </a:r>
          </a:p>
          <a:p>
            <a:pPr lvl="1"/>
            <a:r>
              <a:rPr lang="en-US" b="1" dirty="0" smtClean="0">
                <a:solidFill>
                  <a:srgbClr val="6600CC"/>
                </a:solidFill>
              </a:rPr>
              <a:t>Administering periodic surveys</a:t>
            </a:r>
          </a:p>
          <a:p>
            <a:pPr lvl="1"/>
            <a:r>
              <a:rPr lang="en-US" b="1" dirty="0" smtClean="0">
                <a:solidFill>
                  <a:srgbClr val="6600CC"/>
                </a:solidFill>
              </a:rPr>
              <a:t>Conducting annual account reviews</a:t>
            </a:r>
          </a:p>
        </p:txBody>
      </p:sp>
    </p:spTree>
    <p:extLst>
      <p:ext uri="{BB962C8B-B14F-4D97-AF65-F5344CB8AC3E}">
        <p14:creationId xmlns:p14="http://schemas.microsoft.com/office/powerpoint/2010/main" val="299808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Satisfaction</a:t>
            </a:r>
            <a:endParaRPr lang="en-US" dirty="0"/>
          </a:p>
        </p:txBody>
      </p:sp>
      <p:pic>
        <p:nvPicPr>
          <p:cNvPr id="4" name="11b - Tom Dickey - Customer satisfaction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7931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of measuring can be reported along a continuum from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Dissatisfied				Delighted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0" y="2971800"/>
            <a:ext cx="7620000" cy="0"/>
          </a:xfrm>
          <a:prstGeom prst="straightConnector1">
            <a:avLst/>
          </a:prstGeom>
          <a:ln w="63500">
            <a:solidFill>
              <a:srgbClr val="6633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Managing Complaints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Some Companies Seek out Complaints</a:t>
            </a:r>
            <a:endParaRPr lang="en-US" dirty="0"/>
          </a:p>
        </p:txBody>
      </p:sp>
      <p:pic>
        <p:nvPicPr>
          <p:cNvPr id="4" name="11c - Jane Smith - Ravensdown - Moment of Truth impac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24232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Competitive Advantage</a:t>
            </a:r>
          </a:p>
          <a:p>
            <a:r>
              <a:rPr lang="en-US" dirty="0" smtClean="0"/>
              <a:t>Channel Level</a:t>
            </a:r>
          </a:p>
          <a:p>
            <a:r>
              <a:rPr lang="en-US" dirty="0" err="1" smtClean="0"/>
              <a:t>Touchpoints</a:t>
            </a:r>
            <a:endParaRPr lang="en-US" dirty="0" smtClean="0"/>
          </a:p>
          <a:p>
            <a:r>
              <a:rPr lang="en-US" dirty="0" smtClean="0"/>
              <a:t>Value Chain Linkages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hape 66150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bg1"/>
                </a:solidFill>
              </a:rPr>
              <a:t>Managing Complaints</a:t>
            </a:r>
          </a:p>
        </p:txBody>
      </p:sp>
      <p:sp>
        <p:nvSpPr>
          <p:cNvPr id="424963" name="Shape 66150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Often if customers are dissatisfied they will complain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Some complaints are temporary nuisances or transactional dissatisfaction called a </a:t>
            </a:r>
            <a:r>
              <a:rPr lang="en-US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__________</a:t>
            </a:r>
            <a:r>
              <a:rPr lang="en-US" b="1" dirty="0" smtClean="0">
                <a:solidFill>
                  <a:schemeClr val="bg1"/>
                </a:solidFill>
              </a:rPr>
              <a:t>complaint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__________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complaints are more serious</a:t>
            </a:r>
          </a:p>
          <a:p>
            <a:pPr marL="3657600" lvl="1"/>
            <a:r>
              <a:rPr lang="en-US" b="1" dirty="0" smtClean="0">
                <a:solidFill>
                  <a:schemeClr val="bg1"/>
                </a:solidFill>
              </a:rPr>
              <a:t>Repeated problems</a:t>
            </a:r>
          </a:p>
          <a:p>
            <a:pPr marL="3657600" lvl="1"/>
            <a:r>
              <a:rPr lang="en-US" b="1" dirty="0" smtClean="0">
                <a:solidFill>
                  <a:schemeClr val="bg1"/>
                </a:solidFill>
              </a:rPr>
              <a:t>Relationship concerns</a:t>
            </a:r>
          </a:p>
          <a:p>
            <a:pPr marL="3657600" lvl="1"/>
            <a:r>
              <a:rPr lang="en-US" b="1" dirty="0" smtClean="0">
                <a:solidFill>
                  <a:schemeClr val="bg1"/>
                </a:solidFill>
              </a:rPr>
              <a:t>Areas of concern beyond the salesperson’s control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053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51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9" y="3167063"/>
            <a:ext cx="5566659" cy="3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Managing Complaints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Complaints often have emotions attached to them</a:t>
            </a:r>
          </a:p>
          <a:p>
            <a:r>
              <a:rPr lang="en-US" dirty="0" smtClean="0"/>
              <a:t>Complaints are somewhat like objections and are handled similarly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Recognize</a:t>
            </a:r>
          </a:p>
          <a:p>
            <a:pPr lvl="1"/>
            <a:r>
              <a:rPr lang="en-US" b="1" u="sng" dirty="0" smtClean="0">
                <a:solidFill>
                  <a:schemeClr val="accent6">
                    <a:lumMod val="50000"/>
                  </a:schemeClr>
                </a:solidFill>
              </a:rPr>
              <a:t>__________</a:t>
            </a:r>
            <a:endParaRPr lang="en-US" b="1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Resolve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Whether the complaint is a list of grievances</a:t>
            </a:r>
          </a:p>
          <a:p>
            <a:r>
              <a:rPr lang="en-US" dirty="0" smtClean="0"/>
              <a:t>Or just the result of a </a:t>
            </a:r>
            <a:r>
              <a:rPr lang="en-US" b="1" u="sng" dirty="0" smtClean="0"/>
              <a:t>_________</a:t>
            </a:r>
            <a:endParaRPr lang="en-US" b="1" u="sng" dirty="0" smtClean="0"/>
          </a:p>
          <a:p>
            <a:r>
              <a:rPr lang="en-US" dirty="0" smtClean="0"/>
              <a:t>The first step is to listen and recognize the customer’s concerns</a:t>
            </a:r>
          </a:p>
          <a:p>
            <a:pPr marL="3657600"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Remain calm</a:t>
            </a:r>
          </a:p>
          <a:p>
            <a:pPr marL="3657600"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Listen without being defensive</a:t>
            </a:r>
          </a:p>
          <a:p>
            <a:pPr marL="3657600"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Empathize</a:t>
            </a:r>
          </a:p>
          <a:p>
            <a:pPr marL="3657600"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Ask fact questions in order to understand better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26177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5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considerations when dealing with complaints</a:t>
            </a:r>
          </a:p>
          <a:p>
            <a:pPr marL="3657600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Legal obligations</a:t>
            </a:r>
          </a:p>
          <a:p>
            <a:pPr marL="3657600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Moral obligations</a:t>
            </a:r>
          </a:p>
          <a:p>
            <a:pPr marL="3657600"/>
            <a:r>
              <a:rPr lang="en-US" b="1" dirty="0" smtClean="0">
                <a:solidFill>
                  <a:srgbClr val="002060"/>
                </a:solidFill>
              </a:rPr>
              <a:t>Consequences and costs </a:t>
            </a:r>
          </a:p>
          <a:p>
            <a:pPr marL="3657600">
              <a:buNone/>
            </a:pPr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of taking responsibility</a:t>
            </a:r>
          </a:p>
          <a:p>
            <a:pPr marL="3657600"/>
            <a:r>
              <a:rPr lang="en-US" b="1" dirty="0" smtClean="0">
                <a:solidFill>
                  <a:srgbClr val="002060"/>
                </a:solidFill>
              </a:rPr>
              <a:t>Consequences and costs of </a:t>
            </a:r>
          </a:p>
          <a:p>
            <a:pPr marL="3657600">
              <a:buNone/>
            </a:pPr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u="sng" dirty="0" smtClean="0">
                <a:solidFill>
                  <a:srgbClr val="002060"/>
                </a:solidFill>
              </a:rPr>
              <a:t>NOT</a:t>
            </a:r>
            <a:r>
              <a:rPr lang="en-US" b="1" dirty="0" smtClean="0">
                <a:solidFill>
                  <a:srgbClr val="002060"/>
                </a:solidFill>
              </a:rPr>
              <a:t> taking responsibility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3" y="2819400"/>
            <a:ext cx="3019252" cy="288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Determining who is at fault is only one consideration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And for minor issues may not even be important</a:t>
            </a:r>
          </a:p>
          <a:p>
            <a:pPr lvl="1"/>
            <a:endParaRPr lang="en-US" dirty="0"/>
          </a:p>
          <a:p>
            <a:r>
              <a:rPr lang="en-US" dirty="0" smtClean="0"/>
              <a:t>Sometimes the salesperson has authority to respond adequately to a complaint</a:t>
            </a:r>
          </a:p>
          <a:p>
            <a:pPr lvl="1"/>
            <a:r>
              <a:rPr lang="en-US" b="1" dirty="0" smtClean="0"/>
              <a:t>This is often true with </a:t>
            </a:r>
            <a:r>
              <a:rPr lang="en-US" b="1" u="sng" dirty="0" smtClean="0"/>
              <a:t>_______</a:t>
            </a:r>
            <a:r>
              <a:rPr lang="en-US" b="1" dirty="0" smtClean="0"/>
              <a:t>complaints</a:t>
            </a:r>
            <a:endParaRPr lang="en-US" b="1" dirty="0" smtClean="0"/>
          </a:p>
          <a:p>
            <a:r>
              <a:rPr lang="en-US" dirty="0" smtClean="0"/>
              <a:t>Sometimes a supervisor must be involved or at least informed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Responding to the concern does not mean the problem is resolved</a:t>
            </a:r>
          </a:p>
          <a:p>
            <a:r>
              <a:rPr lang="en-US" dirty="0" smtClean="0"/>
              <a:t>Resolution requires a </a:t>
            </a:r>
            <a:r>
              <a:rPr lang="en-US" b="1" u="sng" dirty="0" smtClean="0"/>
              <a:t>_________</a:t>
            </a:r>
            <a:r>
              <a:rPr lang="en-US" dirty="0" smtClean="0"/>
              <a:t> </a:t>
            </a:r>
            <a:r>
              <a:rPr lang="en-US" dirty="0" smtClean="0"/>
              <a:t>from the </a:t>
            </a:r>
            <a:r>
              <a:rPr lang="en-US" dirty="0" smtClean="0"/>
              <a:t>customer to say its resolved</a:t>
            </a:r>
            <a:endParaRPr lang="en-US" dirty="0" smtClean="0"/>
          </a:p>
          <a:p>
            <a:r>
              <a:rPr lang="en-US" dirty="0" smtClean="0"/>
              <a:t>Keep in mind that the complaint results in a new set of perceptions for the customer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A new set of expectations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And satisfaction must be monitored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Customer satisfaction can make or break a salesperson’s success</a:t>
            </a:r>
          </a:p>
          <a:p>
            <a:r>
              <a:rPr lang="en-US" dirty="0" smtClean="0"/>
              <a:t>Customers assess performance relative to a set of expectations</a:t>
            </a:r>
          </a:p>
          <a:p>
            <a:r>
              <a:rPr lang="en-US" dirty="0" smtClean="0"/>
              <a:t>Some aspects of performance are within the control of salespeople, some are beyond </a:t>
            </a:r>
          </a:p>
          <a:p>
            <a:r>
              <a:rPr lang="en-US" smtClean="0"/>
              <a:t>Measuring satisfaction and </a:t>
            </a:r>
            <a:r>
              <a:rPr lang="en-US" dirty="0" smtClean="0"/>
              <a:t>dealing with customer complaints are necessary skills for salespeople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Customer Satisfaction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hape 63897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Customer Satisfaction</a:t>
            </a:r>
          </a:p>
        </p:txBody>
      </p:sp>
      <p:sp>
        <p:nvSpPr>
          <p:cNvPr id="404483" name="Shape 638978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114799" cy="5257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dirty="0" smtClean="0"/>
              <a:t>Customers buy on the basis of perceived value</a:t>
            </a:r>
          </a:p>
        </p:txBody>
      </p:sp>
      <p:sp>
        <p:nvSpPr>
          <p:cNvPr id="5" name="Shape 638978"/>
          <p:cNvSpPr txBox="1">
            <a:spLocks noChangeArrowheads="1"/>
          </p:cNvSpPr>
          <p:nvPr/>
        </p:nvSpPr>
        <p:spPr>
          <a:xfrm>
            <a:off x="457200" y="3733800"/>
            <a:ext cx="8077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b="1" dirty="0" smtClean="0">
                <a:solidFill>
                  <a:srgbClr val="6600CC"/>
                </a:solidFill>
              </a:rPr>
              <a:t>Actual value is not received until 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b="1" dirty="0">
                <a:solidFill>
                  <a:srgbClr val="6600CC"/>
                </a:solidFill>
              </a:rPr>
              <a:t>	</a:t>
            </a:r>
            <a:r>
              <a:rPr lang="en-US" b="1" u="sng" dirty="0" smtClean="0">
                <a:solidFill>
                  <a:srgbClr val="9966FF"/>
                </a:solidFill>
              </a:rPr>
              <a:t>_____</a:t>
            </a:r>
            <a:r>
              <a:rPr lang="en-US" b="1" dirty="0" smtClean="0">
                <a:solidFill>
                  <a:srgbClr val="6600CC"/>
                </a:solidFill>
              </a:rPr>
              <a:t> </a:t>
            </a:r>
            <a:r>
              <a:rPr lang="en-US" b="1" dirty="0" smtClean="0">
                <a:solidFill>
                  <a:srgbClr val="6600CC"/>
                </a:solidFill>
              </a:rPr>
              <a:t>the purchase decision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dirty="0" smtClean="0"/>
              <a:t>Customers logically make a comparison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between perceived and actual value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0015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Satisfaction</a:t>
            </a:r>
            <a:endParaRPr lang="en-US" dirty="0"/>
          </a:p>
        </p:txBody>
      </p:sp>
      <p:pic>
        <p:nvPicPr>
          <p:cNvPr id="4" name="11a - Jane Smith - Ravensdown - Moment of Truth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17537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Following a purchase decision a customer’s perceptions turn into expectations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Expectations for product performance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Expectations for service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Expectations for information and support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Perceptions and expectations are not formed solely with input from the salesperson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3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586037"/>
            <a:ext cx="2628900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value a customer receives is judged on the bases of two primary factors</a:t>
            </a:r>
          </a:p>
          <a:p>
            <a:pPr marL="2743200" lvl="1"/>
            <a:r>
              <a:rPr lang="en-US" b="1" dirty="0">
                <a:solidFill>
                  <a:srgbClr val="006600"/>
                </a:solidFill>
              </a:rPr>
              <a:t>What the customer </a:t>
            </a:r>
            <a:r>
              <a:rPr lang="en-US" b="1" u="sng" dirty="0" smtClean="0">
                <a:solidFill>
                  <a:srgbClr val="009900"/>
                </a:solidFill>
              </a:rPr>
              <a:t>______</a:t>
            </a:r>
            <a:r>
              <a:rPr lang="en-US" b="1" dirty="0" smtClean="0">
                <a:solidFill>
                  <a:srgbClr val="006600"/>
                </a:solidFill>
              </a:rPr>
              <a:t>have </a:t>
            </a:r>
            <a:r>
              <a:rPr lang="en-US" b="1" dirty="0">
                <a:solidFill>
                  <a:srgbClr val="006600"/>
                </a:solidFill>
              </a:rPr>
              <a:t>received from other alternatives in the marketplace</a:t>
            </a:r>
          </a:p>
          <a:p>
            <a:pPr marL="2743200" lvl="1"/>
            <a:r>
              <a:rPr lang="en-US" b="1" dirty="0" smtClean="0">
                <a:solidFill>
                  <a:srgbClr val="006600"/>
                </a:solidFill>
              </a:rPr>
              <a:t>What has been promised by the salesperson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50101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0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8857</TotalTime>
  <Words>1349</Words>
  <Application>Microsoft Office PowerPoint</Application>
  <PresentationFormat>On-screen Show (4:3)</PresentationFormat>
  <Paragraphs>306</Paragraphs>
  <Slides>47</Slides>
  <Notes>44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ProSelling</vt:lpstr>
      <vt:lpstr>PowerPoint Presentation</vt:lpstr>
      <vt:lpstr>Customer Satisfaction and Follow Up</vt:lpstr>
      <vt:lpstr>Overview</vt:lpstr>
      <vt:lpstr>Words to Watch</vt:lpstr>
      <vt:lpstr>Customer Satisfaction</vt:lpstr>
      <vt:lpstr>Customer Satisfaction</vt:lpstr>
      <vt:lpstr>Customer Satisfaction</vt:lpstr>
      <vt:lpstr>Customer Satisfaction</vt:lpstr>
      <vt:lpstr>Customer Satisfaction</vt:lpstr>
      <vt:lpstr>Marketplace-Driven Expectations</vt:lpstr>
      <vt:lpstr>Marketplace-Driven Expectations</vt:lpstr>
      <vt:lpstr>Marketplace-Driven Expectations</vt:lpstr>
      <vt:lpstr>Marketplace-Driven Expectations</vt:lpstr>
      <vt:lpstr>Marketplace-Driven Expectations</vt:lpstr>
      <vt:lpstr>Sales Driven Expectations</vt:lpstr>
      <vt:lpstr>Sales Driven Expectations</vt:lpstr>
      <vt:lpstr>Sales Driven Expectations</vt:lpstr>
      <vt:lpstr>Sales Driven Expectations</vt:lpstr>
      <vt:lpstr>Four Levels of Satisfaction</vt:lpstr>
      <vt:lpstr>Sales Call Quality</vt:lpstr>
      <vt:lpstr>Sales Call Quality</vt:lpstr>
      <vt:lpstr>Value through the Sales Process</vt:lpstr>
      <vt:lpstr>Value through the Sales Process</vt:lpstr>
      <vt:lpstr>Value through the Sales Process</vt:lpstr>
      <vt:lpstr>Implementing Solutions</vt:lpstr>
      <vt:lpstr>Receiving Business Benefits</vt:lpstr>
      <vt:lpstr>Receiving Business Benefits</vt:lpstr>
      <vt:lpstr>Managing Touchpoints</vt:lpstr>
      <vt:lpstr>Managing Touchpoints</vt:lpstr>
      <vt:lpstr>Managing Touchpoints</vt:lpstr>
      <vt:lpstr>Managing Touchpoints</vt:lpstr>
      <vt:lpstr>Creating Value Chain Linkages Requires Management</vt:lpstr>
      <vt:lpstr>Managing Value Chain Linkages</vt:lpstr>
      <vt:lpstr>Measuring and Monitoring</vt:lpstr>
      <vt:lpstr>Measuring and Monitoring</vt:lpstr>
      <vt:lpstr>Measuring Satisfaction</vt:lpstr>
      <vt:lpstr>Measuring and Monitoring</vt:lpstr>
      <vt:lpstr>Managing Complaints</vt:lpstr>
      <vt:lpstr>Some Companies Seek out Complaints</vt:lpstr>
      <vt:lpstr>Managing Complaints</vt:lpstr>
      <vt:lpstr>Managing Complaints</vt:lpstr>
      <vt:lpstr>Recognize</vt:lpstr>
      <vt:lpstr>Respond</vt:lpstr>
      <vt:lpstr>Respond</vt:lpstr>
      <vt:lpstr>Resolve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190</cp:revision>
  <cp:lastPrinted>2011-07-18T18:24:08Z</cp:lastPrinted>
  <dcterms:created xsi:type="dcterms:W3CDTF">2011-08-03T13:12:13Z</dcterms:created>
  <dcterms:modified xsi:type="dcterms:W3CDTF">2011-12-10T13:03:46Z</dcterms:modified>
</cp:coreProperties>
</file>