
<file path=[Content_Types].xml><?xml version="1.0" encoding="utf-8"?>
<Types xmlns="http://schemas.openxmlformats.org/package/2006/content-types">
  <Default Extension="png" ContentType="image/png"/>
  <Default Extension="mpg" ContentType="video/mpeg"/>
  <Default Extension="mpeg" ContentType="video/mpe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55"/>
  </p:notesMasterIdLst>
  <p:handoutMasterIdLst>
    <p:handoutMasterId r:id="rId56"/>
  </p:handoutMasterIdLst>
  <p:sldIdLst>
    <p:sldId id="339" r:id="rId2"/>
    <p:sldId id="371" r:id="rId3"/>
    <p:sldId id="372" r:id="rId4"/>
    <p:sldId id="374" r:id="rId5"/>
    <p:sldId id="888" r:id="rId6"/>
    <p:sldId id="889" r:id="rId7"/>
    <p:sldId id="899" r:id="rId8"/>
    <p:sldId id="375" r:id="rId9"/>
    <p:sldId id="879" r:id="rId10"/>
    <p:sldId id="922" r:id="rId11"/>
    <p:sldId id="890" r:id="rId12"/>
    <p:sldId id="891" r:id="rId13"/>
    <p:sldId id="892" r:id="rId14"/>
    <p:sldId id="893" r:id="rId15"/>
    <p:sldId id="894" r:id="rId16"/>
    <p:sldId id="895" r:id="rId17"/>
    <p:sldId id="896" r:id="rId18"/>
    <p:sldId id="909" r:id="rId19"/>
    <p:sldId id="910" r:id="rId20"/>
    <p:sldId id="911" r:id="rId21"/>
    <p:sldId id="912" r:id="rId22"/>
    <p:sldId id="378" r:id="rId23"/>
    <p:sldId id="897" r:id="rId24"/>
    <p:sldId id="904" r:id="rId25"/>
    <p:sldId id="905" r:id="rId26"/>
    <p:sldId id="906" r:id="rId27"/>
    <p:sldId id="898" r:id="rId28"/>
    <p:sldId id="923" r:id="rId29"/>
    <p:sldId id="913" r:id="rId30"/>
    <p:sldId id="675" r:id="rId31"/>
    <p:sldId id="381" r:id="rId32"/>
    <p:sldId id="852" r:id="rId33"/>
    <p:sldId id="924" r:id="rId34"/>
    <p:sldId id="914" r:id="rId35"/>
    <p:sldId id="915" r:id="rId36"/>
    <p:sldId id="837" r:id="rId37"/>
    <p:sldId id="874" r:id="rId38"/>
    <p:sldId id="925" r:id="rId39"/>
    <p:sldId id="916" r:id="rId40"/>
    <p:sldId id="884" r:id="rId41"/>
    <p:sldId id="885" r:id="rId42"/>
    <p:sldId id="886" r:id="rId43"/>
    <p:sldId id="887" r:id="rId44"/>
    <p:sldId id="917" r:id="rId45"/>
    <p:sldId id="918" r:id="rId46"/>
    <p:sldId id="882" r:id="rId47"/>
    <p:sldId id="926" r:id="rId48"/>
    <p:sldId id="920" r:id="rId49"/>
    <p:sldId id="921" r:id="rId50"/>
    <p:sldId id="883" r:id="rId51"/>
    <p:sldId id="927" r:id="rId52"/>
    <p:sldId id="439" r:id="rId53"/>
    <p:sldId id="440"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9900"/>
    <a:srgbClr val="6666FF"/>
    <a:srgbClr val="CC6600"/>
    <a:srgbClr val="9966FF"/>
    <a:srgbClr val="CC0000"/>
    <a:srgbClr val="663300"/>
    <a:srgbClr val="FF6600"/>
    <a:srgbClr val="00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89" autoAdjust="0"/>
    <p:restoredTop sz="80639" autoAdjust="0"/>
  </p:normalViewPr>
  <p:slideViewPr>
    <p:cSldViewPr>
      <p:cViewPr>
        <p:scale>
          <a:sx n="42" d="100"/>
          <a:sy n="42" d="100"/>
        </p:scale>
        <p:origin x="-852"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p:cViewPr varScale="1">
        <p:scale>
          <a:sx n="46" d="100"/>
          <a:sy n="46" d="100"/>
        </p:scale>
        <p:origin x="-191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ProSelling</a:t>
            </a:r>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 </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617BD45-4329-4DA7-B741-53BD17B3D29E}" type="slidenum">
              <a:rPr lang="en-US" smtClean="0"/>
              <a:pPr/>
              <a:t>‹#›</a:t>
            </a:fld>
            <a:endParaRPr lang="en-US"/>
          </a:p>
        </p:txBody>
      </p:sp>
    </p:spTree>
    <p:extLst>
      <p:ext uri="{BB962C8B-B14F-4D97-AF65-F5344CB8AC3E}">
        <p14:creationId xmlns:p14="http://schemas.microsoft.com/office/powerpoint/2010/main" val="135356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dirty="0" err="1" smtClean="0"/>
              <a:t>ProSelling</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4614E39-D61D-4C94-B03D-B6891193C591}" type="slidenum">
              <a:rPr lang="en-US" smtClean="0"/>
              <a:pPr/>
              <a:t>‹#›</a:t>
            </a:fld>
            <a:endParaRPr lang="en-US"/>
          </a:p>
        </p:txBody>
      </p:sp>
    </p:spTree>
    <p:extLst>
      <p:ext uri="{BB962C8B-B14F-4D97-AF65-F5344CB8AC3E}">
        <p14:creationId xmlns:p14="http://schemas.microsoft.com/office/powerpoint/2010/main" val="30865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a:t>
            </a:fld>
            <a:endParaRPr lang="en-US"/>
          </a:p>
        </p:txBody>
      </p:sp>
    </p:spTree>
    <p:extLst>
      <p:ext uri="{BB962C8B-B14F-4D97-AF65-F5344CB8AC3E}">
        <p14:creationId xmlns:p14="http://schemas.microsoft.com/office/powerpoint/2010/main" val="335949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11</a:t>
            </a:fld>
            <a:endParaRPr lang="en-US"/>
          </a:p>
        </p:txBody>
      </p:sp>
    </p:spTree>
    <p:extLst>
      <p:ext uri="{BB962C8B-B14F-4D97-AF65-F5344CB8AC3E}">
        <p14:creationId xmlns:p14="http://schemas.microsoft.com/office/powerpoint/2010/main" val="416317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12</a:t>
            </a:fld>
            <a:endParaRPr lang="en-US"/>
          </a:p>
        </p:txBody>
      </p:sp>
    </p:spTree>
    <p:extLst>
      <p:ext uri="{BB962C8B-B14F-4D97-AF65-F5344CB8AC3E}">
        <p14:creationId xmlns:p14="http://schemas.microsoft.com/office/powerpoint/2010/main" val="2831802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13</a:t>
            </a:fld>
            <a:endParaRPr lang="en-US"/>
          </a:p>
        </p:txBody>
      </p:sp>
    </p:spTree>
    <p:extLst>
      <p:ext uri="{BB962C8B-B14F-4D97-AF65-F5344CB8AC3E}">
        <p14:creationId xmlns:p14="http://schemas.microsoft.com/office/powerpoint/2010/main" val="660128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14</a:t>
            </a:fld>
            <a:endParaRPr lang="en-US"/>
          </a:p>
        </p:txBody>
      </p:sp>
    </p:spTree>
    <p:extLst>
      <p:ext uri="{BB962C8B-B14F-4D97-AF65-F5344CB8AC3E}">
        <p14:creationId xmlns:p14="http://schemas.microsoft.com/office/powerpoint/2010/main" val="10849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15</a:t>
            </a:fld>
            <a:endParaRPr lang="en-US"/>
          </a:p>
        </p:txBody>
      </p:sp>
    </p:spTree>
    <p:extLst>
      <p:ext uri="{BB962C8B-B14F-4D97-AF65-F5344CB8AC3E}">
        <p14:creationId xmlns:p14="http://schemas.microsoft.com/office/powerpoint/2010/main" val="10849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16</a:t>
            </a:fld>
            <a:endParaRPr lang="en-US"/>
          </a:p>
        </p:txBody>
      </p:sp>
    </p:spTree>
    <p:extLst>
      <p:ext uri="{BB962C8B-B14F-4D97-AF65-F5344CB8AC3E}">
        <p14:creationId xmlns:p14="http://schemas.microsoft.com/office/powerpoint/2010/main" val="3037239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17</a:t>
            </a:fld>
            <a:endParaRPr lang="en-US"/>
          </a:p>
        </p:txBody>
      </p:sp>
    </p:spTree>
    <p:extLst>
      <p:ext uri="{BB962C8B-B14F-4D97-AF65-F5344CB8AC3E}">
        <p14:creationId xmlns:p14="http://schemas.microsoft.com/office/powerpoint/2010/main" val="321175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18</a:t>
            </a:fld>
            <a:endParaRPr lang="en-US"/>
          </a:p>
        </p:txBody>
      </p:sp>
    </p:spTree>
    <p:extLst>
      <p:ext uri="{BB962C8B-B14F-4D97-AF65-F5344CB8AC3E}">
        <p14:creationId xmlns:p14="http://schemas.microsoft.com/office/powerpoint/2010/main" val="593207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19</a:t>
            </a:fld>
            <a:endParaRPr lang="en-US"/>
          </a:p>
        </p:txBody>
      </p:sp>
    </p:spTree>
    <p:extLst>
      <p:ext uri="{BB962C8B-B14F-4D97-AF65-F5344CB8AC3E}">
        <p14:creationId xmlns:p14="http://schemas.microsoft.com/office/powerpoint/2010/main" val="324035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20</a:t>
            </a:fld>
            <a:endParaRPr lang="en-US"/>
          </a:p>
        </p:txBody>
      </p:sp>
    </p:spTree>
    <p:extLst>
      <p:ext uri="{BB962C8B-B14F-4D97-AF65-F5344CB8AC3E}">
        <p14:creationId xmlns:p14="http://schemas.microsoft.com/office/powerpoint/2010/main" val="3985833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a:t>
            </a:fld>
            <a:endParaRPr lang="en-US"/>
          </a:p>
        </p:txBody>
      </p:sp>
    </p:spTree>
    <p:extLst>
      <p:ext uri="{BB962C8B-B14F-4D97-AF65-F5344CB8AC3E}">
        <p14:creationId xmlns:p14="http://schemas.microsoft.com/office/powerpoint/2010/main" val="3215802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21</a:t>
            </a:fld>
            <a:endParaRPr lang="en-US"/>
          </a:p>
        </p:txBody>
      </p:sp>
    </p:spTree>
    <p:extLst>
      <p:ext uri="{BB962C8B-B14F-4D97-AF65-F5344CB8AC3E}">
        <p14:creationId xmlns:p14="http://schemas.microsoft.com/office/powerpoint/2010/main" val="184543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22</a:t>
            </a:fld>
            <a:endParaRPr lang="en-US"/>
          </a:p>
        </p:txBody>
      </p:sp>
    </p:spTree>
    <p:extLst>
      <p:ext uri="{BB962C8B-B14F-4D97-AF65-F5344CB8AC3E}">
        <p14:creationId xmlns:p14="http://schemas.microsoft.com/office/powerpoint/2010/main" val="747349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23</a:t>
            </a:fld>
            <a:endParaRPr lang="en-US"/>
          </a:p>
        </p:txBody>
      </p:sp>
    </p:spTree>
    <p:extLst>
      <p:ext uri="{BB962C8B-B14F-4D97-AF65-F5344CB8AC3E}">
        <p14:creationId xmlns:p14="http://schemas.microsoft.com/office/powerpoint/2010/main" val="3946103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24</a:t>
            </a:fld>
            <a:endParaRPr lang="en-US"/>
          </a:p>
        </p:txBody>
      </p:sp>
    </p:spTree>
    <p:extLst>
      <p:ext uri="{BB962C8B-B14F-4D97-AF65-F5344CB8AC3E}">
        <p14:creationId xmlns:p14="http://schemas.microsoft.com/office/powerpoint/2010/main" val="2473149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25</a:t>
            </a:fld>
            <a:endParaRPr lang="en-US"/>
          </a:p>
        </p:txBody>
      </p:sp>
    </p:spTree>
    <p:extLst>
      <p:ext uri="{BB962C8B-B14F-4D97-AF65-F5344CB8AC3E}">
        <p14:creationId xmlns:p14="http://schemas.microsoft.com/office/powerpoint/2010/main" val="344830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698C-24C0-4CC6-9AB5-741ABE9D2439}" type="slidenum">
              <a:rPr lang="en-US" smtClean="0"/>
              <a:t>26</a:t>
            </a:fld>
            <a:endParaRPr lang="en-US"/>
          </a:p>
        </p:txBody>
      </p:sp>
    </p:spTree>
    <p:extLst>
      <p:ext uri="{BB962C8B-B14F-4D97-AF65-F5344CB8AC3E}">
        <p14:creationId xmlns:p14="http://schemas.microsoft.com/office/powerpoint/2010/main" val="3804956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27</a:t>
            </a:fld>
            <a:endParaRPr lang="en-US"/>
          </a:p>
        </p:txBody>
      </p:sp>
    </p:spTree>
    <p:extLst>
      <p:ext uri="{BB962C8B-B14F-4D97-AF65-F5344CB8AC3E}">
        <p14:creationId xmlns:p14="http://schemas.microsoft.com/office/powerpoint/2010/main" val="747349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29</a:t>
            </a:fld>
            <a:endParaRPr lang="en-US"/>
          </a:p>
        </p:txBody>
      </p:sp>
    </p:spTree>
    <p:extLst>
      <p:ext uri="{BB962C8B-B14F-4D97-AF65-F5344CB8AC3E}">
        <p14:creationId xmlns:p14="http://schemas.microsoft.com/office/powerpoint/2010/main" val="2897558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30</a:t>
            </a:fld>
            <a:endParaRPr lang="en-US"/>
          </a:p>
        </p:txBody>
      </p:sp>
    </p:spTree>
    <p:extLst>
      <p:ext uri="{BB962C8B-B14F-4D97-AF65-F5344CB8AC3E}">
        <p14:creationId xmlns:p14="http://schemas.microsoft.com/office/powerpoint/2010/main" val="2897558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31</a:t>
            </a:fld>
            <a:endParaRPr lang="en-US"/>
          </a:p>
        </p:txBody>
      </p:sp>
    </p:spTree>
    <p:extLst>
      <p:ext uri="{BB962C8B-B14F-4D97-AF65-F5344CB8AC3E}">
        <p14:creationId xmlns:p14="http://schemas.microsoft.com/office/powerpoint/2010/main" val="425101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a:t>
            </a:fld>
            <a:endParaRPr lang="en-US"/>
          </a:p>
        </p:txBody>
      </p:sp>
    </p:spTree>
    <p:extLst>
      <p:ext uri="{BB962C8B-B14F-4D97-AF65-F5344CB8AC3E}">
        <p14:creationId xmlns:p14="http://schemas.microsoft.com/office/powerpoint/2010/main" val="1563920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32</a:t>
            </a:fld>
            <a:endParaRPr lang="en-US"/>
          </a:p>
        </p:txBody>
      </p:sp>
    </p:spTree>
    <p:extLst>
      <p:ext uri="{BB962C8B-B14F-4D97-AF65-F5344CB8AC3E}">
        <p14:creationId xmlns:p14="http://schemas.microsoft.com/office/powerpoint/2010/main" val="125515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34</a:t>
            </a:fld>
            <a:endParaRPr lang="en-US"/>
          </a:p>
        </p:txBody>
      </p:sp>
    </p:spTree>
    <p:extLst>
      <p:ext uri="{BB962C8B-B14F-4D97-AF65-F5344CB8AC3E}">
        <p14:creationId xmlns:p14="http://schemas.microsoft.com/office/powerpoint/2010/main" val="1255150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35</a:t>
            </a:fld>
            <a:endParaRPr lang="en-US"/>
          </a:p>
        </p:txBody>
      </p:sp>
    </p:spTree>
    <p:extLst>
      <p:ext uri="{BB962C8B-B14F-4D97-AF65-F5344CB8AC3E}">
        <p14:creationId xmlns:p14="http://schemas.microsoft.com/office/powerpoint/2010/main" val="1255150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36</a:t>
            </a:fld>
            <a:endParaRPr lang="en-US"/>
          </a:p>
        </p:txBody>
      </p:sp>
    </p:spTree>
    <p:extLst>
      <p:ext uri="{BB962C8B-B14F-4D97-AF65-F5344CB8AC3E}">
        <p14:creationId xmlns:p14="http://schemas.microsoft.com/office/powerpoint/2010/main" val="1518741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37</a:t>
            </a:fld>
            <a:endParaRPr lang="en-US"/>
          </a:p>
        </p:txBody>
      </p:sp>
    </p:spTree>
    <p:extLst>
      <p:ext uri="{BB962C8B-B14F-4D97-AF65-F5344CB8AC3E}">
        <p14:creationId xmlns:p14="http://schemas.microsoft.com/office/powerpoint/2010/main" val="125438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39</a:t>
            </a:fld>
            <a:endParaRPr lang="en-US"/>
          </a:p>
        </p:txBody>
      </p:sp>
    </p:spTree>
    <p:extLst>
      <p:ext uri="{BB962C8B-B14F-4D97-AF65-F5344CB8AC3E}">
        <p14:creationId xmlns:p14="http://schemas.microsoft.com/office/powerpoint/2010/main" val="125438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40</a:t>
            </a:fld>
            <a:endParaRPr lang="en-US"/>
          </a:p>
        </p:txBody>
      </p:sp>
    </p:spTree>
    <p:extLst>
      <p:ext uri="{BB962C8B-B14F-4D97-AF65-F5344CB8AC3E}">
        <p14:creationId xmlns:p14="http://schemas.microsoft.com/office/powerpoint/2010/main" val="1156540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41</a:t>
            </a:fld>
            <a:endParaRPr lang="en-US"/>
          </a:p>
        </p:txBody>
      </p:sp>
    </p:spTree>
    <p:extLst>
      <p:ext uri="{BB962C8B-B14F-4D97-AF65-F5344CB8AC3E}">
        <p14:creationId xmlns:p14="http://schemas.microsoft.com/office/powerpoint/2010/main" val="2462428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42</a:t>
            </a:fld>
            <a:endParaRPr lang="en-US"/>
          </a:p>
        </p:txBody>
      </p:sp>
    </p:spTree>
    <p:extLst>
      <p:ext uri="{BB962C8B-B14F-4D97-AF65-F5344CB8AC3E}">
        <p14:creationId xmlns:p14="http://schemas.microsoft.com/office/powerpoint/2010/main" val="2952787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43</a:t>
            </a:fld>
            <a:endParaRPr lang="en-US"/>
          </a:p>
        </p:txBody>
      </p:sp>
    </p:spTree>
    <p:extLst>
      <p:ext uri="{BB962C8B-B14F-4D97-AF65-F5344CB8AC3E}">
        <p14:creationId xmlns:p14="http://schemas.microsoft.com/office/powerpoint/2010/main" val="422091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a:t>
            </a:fld>
            <a:endParaRPr lang="en-US"/>
          </a:p>
        </p:txBody>
      </p:sp>
    </p:spTree>
    <p:extLst>
      <p:ext uri="{BB962C8B-B14F-4D97-AF65-F5344CB8AC3E}">
        <p14:creationId xmlns:p14="http://schemas.microsoft.com/office/powerpoint/2010/main" val="1146367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44</a:t>
            </a:fld>
            <a:endParaRPr lang="en-US"/>
          </a:p>
        </p:txBody>
      </p:sp>
    </p:spTree>
    <p:extLst>
      <p:ext uri="{BB962C8B-B14F-4D97-AF65-F5344CB8AC3E}">
        <p14:creationId xmlns:p14="http://schemas.microsoft.com/office/powerpoint/2010/main" val="2931492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45</a:t>
            </a:fld>
            <a:endParaRPr lang="en-US"/>
          </a:p>
        </p:txBody>
      </p:sp>
    </p:spTree>
    <p:extLst>
      <p:ext uri="{BB962C8B-B14F-4D97-AF65-F5344CB8AC3E}">
        <p14:creationId xmlns:p14="http://schemas.microsoft.com/office/powerpoint/2010/main" val="2931492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46</a:t>
            </a:fld>
            <a:endParaRPr lang="en-US"/>
          </a:p>
        </p:txBody>
      </p:sp>
    </p:spTree>
    <p:extLst>
      <p:ext uri="{BB962C8B-B14F-4D97-AF65-F5344CB8AC3E}">
        <p14:creationId xmlns:p14="http://schemas.microsoft.com/office/powerpoint/2010/main" val="2435735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48</a:t>
            </a:fld>
            <a:endParaRPr lang="en-US"/>
          </a:p>
        </p:txBody>
      </p:sp>
    </p:spTree>
    <p:extLst>
      <p:ext uri="{BB962C8B-B14F-4D97-AF65-F5344CB8AC3E}">
        <p14:creationId xmlns:p14="http://schemas.microsoft.com/office/powerpoint/2010/main" val="4268022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49</a:t>
            </a:fld>
            <a:endParaRPr lang="en-US"/>
          </a:p>
        </p:txBody>
      </p:sp>
    </p:spTree>
    <p:extLst>
      <p:ext uri="{BB962C8B-B14F-4D97-AF65-F5344CB8AC3E}">
        <p14:creationId xmlns:p14="http://schemas.microsoft.com/office/powerpoint/2010/main" val="4268022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50</a:t>
            </a:fld>
            <a:endParaRPr lang="en-US"/>
          </a:p>
        </p:txBody>
      </p:sp>
    </p:spTree>
    <p:extLst>
      <p:ext uri="{BB962C8B-B14F-4D97-AF65-F5344CB8AC3E}">
        <p14:creationId xmlns:p14="http://schemas.microsoft.com/office/powerpoint/2010/main" val="4268022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52</a:t>
            </a:fld>
            <a:endParaRPr lang="en-US"/>
          </a:p>
        </p:txBody>
      </p:sp>
    </p:spTree>
    <p:extLst>
      <p:ext uri="{BB962C8B-B14F-4D97-AF65-F5344CB8AC3E}">
        <p14:creationId xmlns:p14="http://schemas.microsoft.com/office/powerpoint/2010/main" val="4147337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53</a:t>
            </a:fld>
            <a:endParaRPr lang="en-US"/>
          </a:p>
        </p:txBody>
      </p:sp>
    </p:spTree>
    <p:extLst>
      <p:ext uri="{BB962C8B-B14F-4D97-AF65-F5344CB8AC3E}">
        <p14:creationId xmlns:p14="http://schemas.microsoft.com/office/powerpoint/2010/main" val="1078343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5</a:t>
            </a:fld>
            <a:endParaRPr lang="en-US"/>
          </a:p>
        </p:txBody>
      </p:sp>
    </p:spTree>
    <p:extLst>
      <p:ext uri="{BB962C8B-B14F-4D97-AF65-F5344CB8AC3E}">
        <p14:creationId xmlns:p14="http://schemas.microsoft.com/office/powerpoint/2010/main" val="87146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6</a:t>
            </a:fld>
            <a:endParaRPr lang="en-US"/>
          </a:p>
        </p:txBody>
      </p:sp>
    </p:spTree>
    <p:extLst>
      <p:ext uri="{BB962C8B-B14F-4D97-AF65-F5344CB8AC3E}">
        <p14:creationId xmlns:p14="http://schemas.microsoft.com/office/powerpoint/2010/main" val="1349848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7</a:t>
            </a:fld>
            <a:endParaRPr lang="en-US"/>
          </a:p>
        </p:txBody>
      </p:sp>
    </p:spTree>
    <p:extLst>
      <p:ext uri="{BB962C8B-B14F-4D97-AF65-F5344CB8AC3E}">
        <p14:creationId xmlns:p14="http://schemas.microsoft.com/office/powerpoint/2010/main" val="263003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8</a:t>
            </a:fld>
            <a:endParaRPr lang="en-US"/>
          </a:p>
        </p:txBody>
      </p:sp>
    </p:spTree>
    <p:extLst>
      <p:ext uri="{BB962C8B-B14F-4D97-AF65-F5344CB8AC3E}">
        <p14:creationId xmlns:p14="http://schemas.microsoft.com/office/powerpoint/2010/main" val="87146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9</a:t>
            </a:fld>
            <a:endParaRPr lang="en-US"/>
          </a:p>
        </p:txBody>
      </p:sp>
    </p:spTree>
    <p:extLst>
      <p:ext uri="{BB962C8B-B14F-4D97-AF65-F5344CB8AC3E}">
        <p14:creationId xmlns:p14="http://schemas.microsoft.com/office/powerpoint/2010/main" val="134984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 Section 4">
    <p:bg>
      <p:bgPr>
        <a:solidFill>
          <a:srgbClr val="FFDD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9333486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64FB40E-ED42-4537-BC1E-4D0F1F19DA45}" type="datetimeFigureOut">
              <a:rPr lang="en-US"/>
              <a:pPr>
                <a:defRPr/>
              </a:pPr>
              <a:t>12/10/11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3C58D72-AAF0-4375-8C7F-F9B00AE40385}" type="slidenum">
              <a:rPr lang="en-US"/>
              <a:pPr>
                <a:defRPr/>
              </a:pPr>
              <a:t>‹#›</a:t>
            </a:fld>
            <a:endParaRPr lang="en-US"/>
          </a:p>
        </p:txBody>
      </p:sp>
    </p:spTree>
    <p:extLst>
      <p:ext uri="{BB962C8B-B14F-4D97-AF65-F5344CB8AC3E}">
        <p14:creationId xmlns:p14="http://schemas.microsoft.com/office/powerpoint/2010/main" val="3634605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ColTx">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808B400E-AC26-4D52-ADEC-7057ACD8439D}" type="datetime1">
              <a:rPr lang="en-US" smtClean="0"/>
              <a:t>12/10/11</a:t>
            </a:fld>
            <a:endParaRPr lang="en-US"/>
          </a:p>
        </p:txBody>
      </p:sp>
      <p:sp>
        <p:nvSpPr>
          <p:cNvPr id="6" name="Rectangle 5"/>
          <p:cNvSpPr>
            <a:spLocks noGrp="1" noChangeArrowheads="1"/>
          </p:cNvSpPr>
          <p:nvPr>
            <p:ph type="ftr" sz="quarter" idx="11"/>
          </p:nvPr>
        </p:nvSpPr>
        <p:spPr/>
        <p:txBody>
          <a:bodyPr/>
          <a:lstStyle>
            <a:lvl1pPr>
              <a:defRPr/>
            </a:lvl1pPr>
          </a:lstStyle>
          <a:p>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5F2C0EA9-5559-4F68-8FD3-F623528CA80C}" type="slidenum">
              <a:rPr lang="en-US"/>
              <a:pPr>
                <a:defRPr/>
              </a:pPr>
              <a:t>‹#›</a:t>
            </a:fld>
            <a:endParaRPr lang="en-US"/>
          </a:p>
        </p:txBody>
      </p:sp>
    </p:spTree>
    <p:extLst>
      <p:ext uri="{BB962C8B-B14F-4D97-AF65-F5344CB8AC3E}">
        <p14:creationId xmlns:p14="http://schemas.microsoft.com/office/powerpoint/2010/main" val="325999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F20B38A9-6806-4617-AC21-0A29FD646678}" type="datetime1">
              <a:rPr lang="en-US" smtClean="0"/>
              <a:t>12/10/11</a:t>
            </a:fld>
            <a:endParaRPr lang="en-US"/>
          </a:p>
        </p:txBody>
      </p:sp>
      <p:sp>
        <p:nvSpPr>
          <p:cNvPr id="4" name="Rectangle 3"/>
          <p:cNvSpPr>
            <a:spLocks noGrp="1" noChangeArrowheads="1"/>
          </p:cNvSpPr>
          <p:nvPr>
            <p:ph type="ftr" sz="quarter" idx="11"/>
          </p:nvPr>
        </p:nvSpPr>
        <p:spPr/>
        <p:txBody>
          <a:bodyPr/>
          <a:lstStyle>
            <a:lvl1pPr>
              <a:defRPr/>
            </a:lvl1pPr>
          </a:lstStyle>
          <a:p>
            <a:r>
              <a:rPr lang="en-US"/>
              <a:t>Chapter 6</a:t>
            </a:r>
          </a:p>
        </p:txBody>
      </p:sp>
      <p:sp>
        <p:nvSpPr>
          <p:cNvPr id="5" name="Rectangle 4"/>
          <p:cNvSpPr>
            <a:spLocks noGrp="1" noChangeArrowheads="1"/>
          </p:cNvSpPr>
          <p:nvPr>
            <p:ph type="sldNum" sz="quarter" idx="12"/>
          </p:nvPr>
        </p:nvSpPr>
        <p:spPr/>
        <p:txBody>
          <a:bodyPr/>
          <a:lstStyle>
            <a:lvl1pPr>
              <a:defRPr/>
            </a:lvl1pPr>
          </a:lstStyle>
          <a:p>
            <a:pPr>
              <a:defRPr/>
            </a:pPr>
            <a:fld id="{7D17137F-9D3D-41EA-86ED-2392E19AE895}" type="slidenum">
              <a:rPr lang="en-US"/>
              <a:pPr>
                <a:defRPr/>
              </a:pPr>
              <a:t>‹#›</a:t>
            </a:fld>
            <a:endParaRPr lang="en-US"/>
          </a:p>
        </p:txBody>
      </p:sp>
    </p:spTree>
    <p:extLst>
      <p:ext uri="{BB962C8B-B14F-4D97-AF65-F5344CB8AC3E}">
        <p14:creationId xmlns:p14="http://schemas.microsoft.com/office/powerpoint/2010/main" val="109432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rtlCol="0"/>
          <a:lstStyle/>
          <a:p>
            <a:pPr lvl="0"/>
            <a:endParaRPr lang="en-US" noProof="0" smtClean="0"/>
          </a:p>
        </p:txBody>
      </p:sp>
      <p:sp>
        <p:nvSpPr>
          <p:cNvPr id="5" name="Rectangle 1027"/>
          <p:cNvSpPr>
            <a:spLocks noGrp="1" noChangeArrowheads="1"/>
          </p:cNvSpPr>
          <p:nvPr>
            <p:ph type="dt" sz="half" idx="10"/>
          </p:nvPr>
        </p:nvSpPr>
        <p:spPr>
          <a:ln/>
        </p:spPr>
        <p:txBody>
          <a:bodyPr/>
          <a:lstStyle>
            <a:lvl1pPr>
              <a:defRPr/>
            </a:lvl1pPr>
          </a:lstStyle>
          <a:p>
            <a:fld id="{E18D2337-3EF7-411E-91D6-16AFA8023B7C}" type="datetime1">
              <a:rPr lang="en-US" smtClean="0"/>
              <a:t>12/10/11</a:t>
            </a:fld>
            <a:endParaRPr lang="en-US"/>
          </a:p>
        </p:txBody>
      </p:sp>
      <p:sp>
        <p:nvSpPr>
          <p:cNvPr id="6" name="Rectangle 5"/>
          <p:cNvSpPr>
            <a:spLocks noGrp="1" noChangeArrowheads="1"/>
          </p:cNvSpPr>
          <p:nvPr>
            <p:ph type="ftr" sz="quarter" idx="11"/>
          </p:nvPr>
        </p:nvSpPr>
        <p:spPr/>
        <p:txBody>
          <a:bodyPr/>
          <a:lstStyle>
            <a:lvl1pPr>
              <a:defRPr/>
            </a:lvl1pPr>
          </a:lstStyle>
          <a:p>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B4B4F28C-C7F3-45FB-990A-6B1BCED6C8D9}" type="slidenum">
              <a:rPr lang="en-US"/>
              <a:pPr>
                <a:defRPr/>
              </a:pPr>
              <a:t>‹#›</a:t>
            </a:fld>
            <a:endParaRPr lang="en-US"/>
          </a:p>
        </p:txBody>
      </p:sp>
    </p:spTree>
    <p:extLst>
      <p:ext uri="{BB962C8B-B14F-4D97-AF65-F5344CB8AC3E}">
        <p14:creationId xmlns:p14="http://schemas.microsoft.com/office/powerpoint/2010/main" val="97675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rtlCol="0"/>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E819E90D-311E-4719-A8DA-BBB5CE3E7D13}" type="datetime1">
              <a:rPr lang="en-US" smtClean="0"/>
              <a:t>12/10/11</a:t>
            </a:fld>
            <a:endParaRPr lang="en-US"/>
          </a:p>
        </p:txBody>
      </p:sp>
      <p:sp>
        <p:nvSpPr>
          <p:cNvPr id="6" name="Rectangle 5"/>
          <p:cNvSpPr>
            <a:spLocks noGrp="1" noChangeArrowheads="1"/>
          </p:cNvSpPr>
          <p:nvPr>
            <p:ph type="ftr" sz="quarter" idx="11"/>
          </p:nvPr>
        </p:nvSpPr>
        <p:spPr/>
        <p:txBody>
          <a:bodyPr/>
          <a:lstStyle>
            <a:lvl1pPr>
              <a:defRPr/>
            </a:lvl1pPr>
          </a:lstStyle>
          <a:p>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C531E0BA-F906-4E13-B797-13844DC49ADB}" type="slidenum">
              <a:rPr lang="en-US"/>
              <a:pPr>
                <a:defRPr/>
              </a:pPr>
              <a:t>‹#›</a:t>
            </a:fld>
            <a:endParaRPr lang="en-US"/>
          </a:p>
        </p:txBody>
      </p:sp>
    </p:spTree>
    <p:extLst>
      <p:ext uri="{BB962C8B-B14F-4D97-AF65-F5344CB8AC3E}">
        <p14:creationId xmlns:p14="http://schemas.microsoft.com/office/powerpoint/2010/main" val="3271848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4720E32D-63A8-4C1F-8EE5-99896583A4A0}" type="datetime1">
              <a:rPr lang="en-US" smtClean="0"/>
              <a:t>12/10/11</a:t>
            </a:fld>
            <a:endParaRPr lang="en-US"/>
          </a:p>
        </p:txBody>
      </p:sp>
      <p:sp>
        <p:nvSpPr>
          <p:cNvPr id="6" name="Rectangle 5"/>
          <p:cNvSpPr>
            <a:spLocks noGrp="1" noChangeArrowheads="1"/>
          </p:cNvSpPr>
          <p:nvPr>
            <p:ph type="ftr" sz="quarter" idx="11"/>
          </p:nvPr>
        </p:nvSpPr>
        <p:spPr/>
        <p:txBody>
          <a:bodyPr/>
          <a:lstStyle>
            <a:lvl1pPr>
              <a:defRPr/>
            </a:lvl1pPr>
          </a:lstStyle>
          <a:p>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729D7A20-AFB4-4919-857B-9E4C2BEE44DB}" type="slidenum">
              <a:rPr lang="en-US"/>
              <a:pPr>
                <a:defRPr/>
              </a:pPr>
              <a:t>‹#›</a:t>
            </a:fld>
            <a:endParaRPr lang="en-US"/>
          </a:p>
        </p:txBody>
      </p:sp>
    </p:spTree>
    <p:extLst>
      <p:ext uri="{BB962C8B-B14F-4D97-AF65-F5344CB8AC3E}">
        <p14:creationId xmlns:p14="http://schemas.microsoft.com/office/powerpoint/2010/main" val="2764253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7DE8DA27-DF57-42F4-9E86-382128DB2B6F}" type="datetime1">
              <a:rPr lang="en-US" smtClean="0"/>
              <a:t>12/10/11</a:t>
            </a:fld>
            <a:endParaRPr lang="en-US"/>
          </a:p>
        </p:txBody>
      </p:sp>
      <p:sp>
        <p:nvSpPr>
          <p:cNvPr id="3" name="Rectangle 2"/>
          <p:cNvSpPr>
            <a:spLocks noGrp="1" noChangeArrowheads="1"/>
          </p:cNvSpPr>
          <p:nvPr>
            <p:ph type="ftr" sz="quarter" idx="11"/>
          </p:nvPr>
        </p:nvSpPr>
        <p:spPr/>
        <p:txBody>
          <a:bodyPr/>
          <a:lstStyle>
            <a:lvl1pPr>
              <a:defRPr/>
            </a:lvl1pPr>
          </a:lstStyle>
          <a:p>
            <a:r>
              <a:rPr lang="en-US"/>
              <a:t>Chapter 6</a:t>
            </a:r>
          </a:p>
        </p:txBody>
      </p:sp>
      <p:sp>
        <p:nvSpPr>
          <p:cNvPr id="4" name="Rectangle 3"/>
          <p:cNvSpPr>
            <a:spLocks noGrp="1" noChangeArrowheads="1"/>
          </p:cNvSpPr>
          <p:nvPr>
            <p:ph type="sldNum" sz="quarter" idx="12"/>
          </p:nvPr>
        </p:nvSpPr>
        <p:spPr/>
        <p:txBody>
          <a:bodyPr/>
          <a:lstStyle>
            <a:lvl1pPr>
              <a:defRPr/>
            </a:lvl1pPr>
          </a:lstStyle>
          <a:p>
            <a:pPr>
              <a:defRPr/>
            </a:pPr>
            <a:fld id="{79A2F5BA-61DF-4B74-90B9-75BC5D9D1D02}" type="slidenum">
              <a:rPr lang="en-US"/>
              <a:pPr>
                <a:defRPr/>
              </a:pPr>
              <a:t>‹#›</a:t>
            </a:fld>
            <a:endParaRPr lang="en-US"/>
          </a:p>
        </p:txBody>
      </p:sp>
    </p:spTree>
    <p:extLst>
      <p:ext uri="{BB962C8B-B14F-4D97-AF65-F5344CB8AC3E}">
        <p14:creationId xmlns:p14="http://schemas.microsoft.com/office/powerpoint/2010/main" val="228632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able Placeholder 2"/>
          <p:cNvSpPr>
            <a:spLocks noGrp="1"/>
          </p:cNvSpPr>
          <p:nvPr>
            <p:ph type="tbl" idx="1"/>
          </p:nvPr>
        </p:nvSpPr>
        <p:spPr/>
        <p:txBody>
          <a:bodyPr rtlCol="0"/>
          <a:lstStyle/>
          <a:p>
            <a:pPr lvl="0"/>
            <a:endParaRPr lang="en-US" noProof="0" smtClean="0"/>
          </a:p>
        </p:txBody>
      </p:sp>
      <p:sp>
        <p:nvSpPr>
          <p:cNvPr id="4" name="Rectangle 1027"/>
          <p:cNvSpPr>
            <a:spLocks noGrp="1" noChangeArrowheads="1"/>
          </p:cNvSpPr>
          <p:nvPr>
            <p:ph type="dt" sz="half" idx="10"/>
          </p:nvPr>
        </p:nvSpPr>
        <p:spPr>
          <a:ln/>
        </p:spPr>
        <p:txBody>
          <a:bodyPr/>
          <a:lstStyle>
            <a:lvl1pPr>
              <a:defRPr/>
            </a:lvl1pPr>
          </a:lstStyle>
          <a:p>
            <a:fld id="{2338A447-4015-443C-A675-35825C882A43}" type="datetime1">
              <a:rPr lang="en-US" smtClean="0"/>
              <a:t>12/10/11</a:t>
            </a:fld>
            <a:endParaRPr lang="en-US"/>
          </a:p>
        </p:txBody>
      </p:sp>
      <p:sp>
        <p:nvSpPr>
          <p:cNvPr id="5" name="Rectangle 4"/>
          <p:cNvSpPr>
            <a:spLocks noGrp="1" noChangeArrowheads="1"/>
          </p:cNvSpPr>
          <p:nvPr>
            <p:ph type="ftr" sz="quarter" idx="11"/>
          </p:nvPr>
        </p:nvSpPr>
        <p:spPr/>
        <p:txBody>
          <a:bodyPr/>
          <a:lstStyle>
            <a:lvl1pPr>
              <a:defRPr/>
            </a:lvl1pPr>
          </a:lstStyle>
          <a:p>
            <a:r>
              <a:rPr lang="en-US"/>
              <a:t>Chapter 6</a:t>
            </a:r>
          </a:p>
        </p:txBody>
      </p:sp>
      <p:sp>
        <p:nvSpPr>
          <p:cNvPr id="6" name="Rectangle 5"/>
          <p:cNvSpPr>
            <a:spLocks noGrp="1" noChangeArrowheads="1"/>
          </p:cNvSpPr>
          <p:nvPr>
            <p:ph type="sldNum" sz="quarter" idx="12"/>
          </p:nvPr>
        </p:nvSpPr>
        <p:spPr/>
        <p:txBody>
          <a:bodyPr/>
          <a:lstStyle>
            <a:lvl1pPr>
              <a:defRPr/>
            </a:lvl1pPr>
          </a:lstStyle>
          <a:p>
            <a:pPr>
              <a:defRPr/>
            </a:pPr>
            <a:fld id="{6C4A9F8E-49FA-49B6-A3E3-4A1B6EC9C774}" type="slidenum">
              <a:rPr lang="en-US"/>
              <a:pPr>
                <a:defRPr/>
              </a:pPr>
              <a:t>‹#›</a:t>
            </a:fld>
            <a:endParaRPr lang="en-US"/>
          </a:p>
        </p:txBody>
      </p:sp>
    </p:spTree>
    <p:extLst>
      <p:ext uri="{BB962C8B-B14F-4D97-AF65-F5344CB8AC3E}">
        <p14:creationId xmlns:p14="http://schemas.microsoft.com/office/powerpoint/2010/main" val="347558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 Section 2">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334546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 Section 1">
    <p:bg>
      <p:bgPr>
        <a:solidFill>
          <a:srgbClr val="FEED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288330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 Section 3">
    <p:bg>
      <p:bgPr>
        <a:solidFill>
          <a:srgbClr val="D9FB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19506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4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normAutofit/>
          </a:bodyPr>
          <a:lstStyle>
            <a:lvl1pPr marL="0" indent="0" algn="ctr">
              <a:buNone/>
              <a:defRPr sz="3200" b="1">
                <a:solidFill>
                  <a:schemeClr val="bg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486779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dirty="0" smtClean="0"/>
              <a:t>Copyright 2011.  All Rights Reserved</a:t>
            </a:r>
            <a:endParaRPr lang="en-US" dirty="0"/>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marL="1371600" indent="-457200"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txBox="1">
            <a:spLocks/>
          </p:cNvSpPr>
          <p:nvPr userDrawn="1"/>
        </p:nvSpPr>
        <p:spPr>
          <a:xfrm>
            <a:off x="7315200" y="6477000"/>
            <a:ext cx="18288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   Chapter 12   </a:t>
            </a:r>
            <a:fld id="{D2D5A2E1-FC72-4D79-A74A-A37DA54671DE}" type="slidenum">
              <a:rPr lang="en-US" smtClean="0"/>
              <a:t>‹#›</a:t>
            </a:fld>
            <a:endParaRPr lang="en-US" dirty="0"/>
          </a:p>
        </p:txBody>
      </p:sp>
    </p:spTree>
    <p:extLst>
      <p:ext uri="{BB962C8B-B14F-4D97-AF65-F5344CB8AC3E}">
        <p14:creationId xmlns:p14="http://schemas.microsoft.com/office/powerpoint/2010/main" val="232588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hasis">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smtClean="0"/>
              <a:t>Copyright 2011.  All Rights Reserved</a:t>
            </a:r>
            <a:endParaRPr lang="en-US" dirty="0"/>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20975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r>
              <a:rPr lang="en-US" smtClean="0"/>
              <a:t>Copyright 2011  All Rights Reserved</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smtClean="0"/>
              <a:t>Copyright 2011.  All Rights Reserved</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28266464-7AAF-4C50-AC2B-7796C27116D7}" type="slidenum">
              <a:rPr lang="en-US"/>
              <a:pPr>
                <a:defRPr/>
              </a:pPr>
              <a:t>‹#›</a:t>
            </a:fld>
            <a:endParaRPr lang="en-US"/>
          </a:p>
        </p:txBody>
      </p:sp>
    </p:spTree>
    <p:extLst>
      <p:ext uri="{BB962C8B-B14F-4D97-AF65-F5344CB8AC3E}">
        <p14:creationId xmlns:p14="http://schemas.microsoft.com/office/powerpoint/2010/main" val="81497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lstStyle/>
          <a:p>
            <a:pPr lvl="0"/>
            <a:endParaRPr lang="en-US" noProof="0" smtClean="0"/>
          </a:p>
        </p:txBody>
      </p:sp>
      <p:sp>
        <p:nvSpPr>
          <p:cNvPr id="5" name="Rectangle 1027"/>
          <p:cNvSpPr>
            <a:spLocks noGrp="1" noChangeArrowheads="1"/>
          </p:cNvSpPr>
          <p:nvPr>
            <p:ph type="dt" sz="half" idx="10"/>
          </p:nvPr>
        </p:nvSpPr>
        <p:spPr>
          <a:ln/>
        </p:spPr>
        <p:txBody>
          <a:bodyPr/>
          <a:lstStyle>
            <a:lvl1pPr>
              <a:defRPr/>
            </a:lvl1pPr>
          </a:lstStyle>
          <a:p>
            <a:fld id="{2093A61D-D9CD-4A33-AE77-A6E6EAB6AAD0}" type="datetime1">
              <a:rPr lang="en-US" smtClean="0"/>
              <a:t>12/10/11</a:t>
            </a:fld>
            <a:endParaRPr lang="en-US"/>
          </a:p>
        </p:txBody>
      </p:sp>
      <p:sp>
        <p:nvSpPr>
          <p:cNvPr id="6" name="Rectangle 5"/>
          <p:cNvSpPr>
            <a:spLocks noGrp="1" noChangeArrowheads="1"/>
          </p:cNvSpPr>
          <p:nvPr>
            <p:ph type="ftr" sz="quarter" idx="11"/>
          </p:nvPr>
        </p:nvSpPr>
        <p:spPr/>
        <p:txBody>
          <a:bodyPr/>
          <a:lstStyle>
            <a:lvl1pPr>
              <a:defRPr/>
            </a:lvl1pPr>
          </a:lstStyle>
          <a:p>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D7898543-D94E-46EF-93D3-34E9809F06C4}" type="slidenum">
              <a:rPr lang="en-US"/>
              <a:pPr>
                <a:defRPr/>
              </a:pPr>
              <a:t>‹#›</a:t>
            </a:fld>
            <a:endParaRPr lang="en-US"/>
          </a:p>
        </p:txBody>
      </p:sp>
    </p:spTree>
    <p:extLst>
      <p:ext uri="{BB962C8B-B14F-4D97-AF65-F5344CB8AC3E}">
        <p14:creationId xmlns:p14="http://schemas.microsoft.com/office/powerpoint/2010/main" val="309693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432550"/>
            <a:ext cx="30480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Copyright 2011  All Rights Reserved</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2011.  All Rights Reserved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E3003-4F3B-4850-804B-0152B5C7CD4D}" type="slidenum">
              <a:rPr lang="en-US" smtClean="0"/>
              <a:t>‹#›</a:t>
            </a:fld>
            <a:endParaRPr lang="en-US" dirty="0"/>
          </a:p>
        </p:txBody>
      </p:sp>
      <p:sp>
        <p:nvSpPr>
          <p:cNvPr id="3" name="Text Placeholder 2"/>
          <p:cNvSpPr>
            <a:spLocks noGrp="1"/>
          </p:cNvSpPr>
          <p:nvPr>
            <p:ph type="body" idx="1"/>
          </p:nvPr>
        </p:nvSpPr>
        <p:spPr>
          <a:xfrm>
            <a:off x="457200" y="4038600"/>
            <a:ext cx="8229600" cy="2087563"/>
          </a:xfrm>
          <a:prstGeom prst="rect">
            <a:avLst/>
          </a:prstGeom>
        </p:spPr>
        <p:txBody>
          <a:bodyPr vert="horz" lIns="91440" tIns="45720" rIns="91440" bIns="45720" rtlCol="0">
            <a:normAutofit/>
          </a:bodyPr>
          <a:lstStyle/>
          <a:p>
            <a:pPr lvl="0"/>
            <a:r>
              <a:rPr lang="en-US" dirty="0" smtClean="0"/>
              <a:t>Click to edit Master text styles</a:t>
            </a:r>
          </a:p>
        </p:txBody>
      </p:sp>
      <p:pic>
        <p:nvPicPr>
          <p:cNvPr id="7"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 y="-26483"/>
            <a:ext cx="9174480" cy="68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132183"/>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3" r:id="rId3"/>
    <p:sldLayoutId id="2147483695" r:id="rId4"/>
    <p:sldLayoutId id="2147483688" r:id="rId5"/>
    <p:sldLayoutId id="2147483689" r:id="rId6"/>
    <p:sldLayoutId id="2147483697"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eg"/><Relationship Id="rId1" Type="http://schemas.microsoft.com/office/2007/relationships/media" Target="../media/media3.mpe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g"/><Relationship Id="rId1" Type="http://schemas.microsoft.com/office/2007/relationships/media" Target="../media/media4.m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g"/><Relationship Id="rId1" Type="http://schemas.microsoft.com/office/2007/relationships/media" Target="../media/media5.mp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sz="half" idx="1"/>
          </p:nvPr>
        </p:nvSpPr>
        <p:spPr>
          <a:xfrm>
            <a:off x="457200" y="1981200"/>
            <a:ext cx="3276600" cy="4144963"/>
          </a:xfrm>
        </p:spPr>
        <p:txBody>
          <a:bodyPr/>
          <a:lstStyle/>
          <a:p>
            <a:r>
              <a:rPr lang="en-US" b="1" dirty="0" smtClean="0"/>
              <a:t>The Sales Process</a:t>
            </a:r>
            <a:endParaRPr lang="en-US" b="1" dirty="0"/>
          </a:p>
        </p:txBody>
      </p:sp>
      <p:sp>
        <p:nvSpPr>
          <p:cNvPr id="5" name="Content Placeholder 4"/>
          <p:cNvSpPr>
            <a:spLocks noGrp="1"/>
          </p:cNvSpPr>
          <p:nvPr>
            <p:ph sz="half" idx="2"/>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28266464-7AAF-4C50-AC2B-7796C27116D7}" type="slidenum">
              <a:rPr lang="en-US" smtClean="0"/>
              <a:pPr>
                <a:defRPr/>
              </a:pPr>
              <a:t>1</a:t>
            </a:fld>
            <a:endParaRPr lang="en-US"/>
          </a:p>
        </p:txBody>
      </p:sp>
    </p:spTree>
    <p:extLst>
      <p:ext uri="{BB962C8B-B14F-4D97-AF65-F5344CB8AC3E}">
        <p14:creationId xmlns:p14="http://schemas.microsoft.com/office/powerpoint/2010/main" val="265972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u="sng" dirty="0" smtClean="0"/>
              <a:t>__________________.</a:t>
            </a:r>
            <a:endParaRPr lang="en-US" u="sng" dirty="0"/>
          </a:p>
        </p:txBody>
      </p:sp>
      <p:sp>
        <p:nvSpPr>
          <p:cNvPr id="3" name="Content Placeholder 2"/>
          <p:cNvSpPr>
            <a:spLocks noGrp="1"/>
          </p:cNvSpPr>
          <p:nvPr>
            <p:ph idx="1"/>
          </p:nvPr>
        </p:nvSpPr>
        <p:spPr>
          <a:xfrm>
            <a:off x="457200" y="1600200"/>
            <a:ext cx="8229600" cy="5105400"/>
          </a:xfrm>
        </p:spPr>
        <p:txBody>
          <a:bodyPr>
            <a:normAutofit/>
          </a:bodyPr>
          <a:lstStyle/>
          <a:p>
            <a:r>
              <a:rPr lang="en-US" b="1" dirty="0" smtClean="0">
                <a:solidFill>
                  <a:schemeClr val="accent6">
                    <a:lumMod val="25000"/>
                  </a:schemeClr>
                </a:solidFill>
              </a:rPr>
              <a:t>The results  of Stanley </a:t>
            </a:r>
            <a:r>
              <a:rPr lang="en-US" b="1" dirty="0" err="1" smtClean="0">
                <a:solidFill>
                  <a:schemeClr val="accent6">
                    <a:lumMod val="25000"/>
                  </a:schemeClr>
                </a:solidFill>
              </a:rPr>
              <a:t>Milgram’s</a:t>
            </a:r>
            <a:r>
              <a:rPr lang="en-US" b="1" dirty="0" smtClean="0">
                <a:solidFill>
                  <a:schemeClr val="accent6">
                    <a:lumMod val="25000"/>
                  </a:schemeClr>
                </a:solidFill>
              </a:rPr>
              <a:t> “Small World” experiment on social connectedness  are often summarized as showing that “six degrees of separation” exist between any two humans on the planet.</a:t>
            </a:r>
          </a:p>
          <a:p>
            <a:r>
              <a:rPr lang="en-US" b="1" dirty="0" smtClean="0">
                <a:solidFill>
                  <a:srgbClr val="0070C0"/>
                </a:solidFill>
              </a:rPr>
              <a:t>Facebook experiments conducted by the University of Milan in 2008 showed the number was 5.28 connections, and in 2011, was 4.74.</a:t>
            </a:r>
          </a:p>
        </p:txBody>
      </p:sp>
    </p:spTree>
    <p:extLst>
      <p:ext uri="{BB962C8B-B14F-4D97-AF65-F5344CB8AC3E}">
        <p14:creationId xmlns:p14="http://schemas.microsoft.com/office/powerpoint/2010/main" val="2938359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Network Linkages</a:t>
            </a:r>
            <a:endParaRPr lang="en-US" dirty="0"/>
          </a:p>
        </p:txBody>
      </p:sp>
      <p:sp>
        <p:nvSpPr>
          <p:cNvPr id="3" name="Content Placeholder 2"/>
          <p:cNvSpPr>
            <a:spLocks noGrp="1"/>
          </p:cNvSpPr>
          <p:nvPr>
            <p:ph idx="1"/>
          </p:nvPr>
        </p:nvSpPr>
        <p:spPr>
          <a:xfrm>
            <a:off x="457200" y="1524000"/>
            <a:ext cx="8229600" cy="5257800"/>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r">
              <a:buNone/>
            </a:pPr>
            <a:r>
              <a:rPr lang="en-US" dirty="0" smtClean="0"/>
              <a:t>The Kevin Bacon Game was created by students at Albright College soon after</a:t>
            </a:r>
            <a:endParaRPr lang="en-US" dirty="0"/>
          </a:p>
        </p:txBody>
      </p:sp>
      <p:sp>
        <p:nvSpPr>
          <p:cNvPr id="4" name="TextBox 3"/>
          <p:cNvSpPr txBox="1"/>
          <p:nvPr/>
        </p:nvSpPr>
        <p:spPr>
          <a:xfrm>
            <a:off x="457200" y="1751645"/>
            <a:ext cx="5410200" cy="3970318"/>
          </a:xfrm>
          <a:prstGeom prst="rect">
            <a:avLst/>
          </a:prstGeom>
          <a:noFill/>
        </p:spPr>
        <p:txBody>
          <a:bodyPr wrap="square" rtlCol="0">
            <a:spAutoFit/>
          </a:bodyPr>
          <a:lstStyle/>
          <a:p>
            <a:r>
              <a:rPr lang="en-US" sz="2800" b="1" dirty="0">
                <a:solidFill>
                  <a:srgbClr val="7030A0"/>
                </a:solidFill>
              </a:rPr>
              <a:t>In a January </a:t>
            </a:r>
            <a:r>
              <a:rPr lang="en-US" sz="2800" b="1" dirty="0" smtClean="0">
                <a:solidFill>
                  <a:srgbClr val="7030A0"/>
                </a:solidFill>
              </a:rPr>
              <a:t>1994 Premiere magazine interview </a:t>
            </a:r>
            <a:r>
              <a:rPr lang="en-US" sz="2800" b="1" dirty="0">
                <a:solidFill>
                  <a:srgbClr val="7030A0"/>
                </a:solidFill>
              </a:rPr>
              <a:t>about the </a:t>
            </a:r>
            <a:r>
              <a:rPr lang="en-US" sz="2800" b="1" dirty="0" smtClean="0">
                <a:solidFill>
                  <a:srgbClr val="7030A0"/>
                </a:solidFill>
              </a:rPr>
              <a:t>film, “The River Wild,” Kevin </a:t>
            </a:r>
            <a:r>
              <a:rPr lang="en-US" sz="2800" b="1" dirty="0">
                <a:solidFill>
                  <a:srgbClr val="7030A0"/>
                </a:solidFill>
              </a:rPr>
              <a:t>Bacon commented that he had worked with everybody in </a:t>
            </a:r>
            <a:r>
              <a:rPr lang="en-US" sz="2800" b="1" dirty="0" smtClean="0">
                <a:solidFill>
                  <a:srgbClr val="7030A0"/>
                </a:solidFill>
              </a:rPr>
              <a:t>Hollywood or </a:t>
            </a:r>
            <a:r>
              <a:rPr lang="en-US" sz="2800" b="1" dirty="0">
                <a:solidFill>
                  <a:srgbClr val="7030A0"/>
                </a:solidFill>
              </a:rPr>
              <a:t>someone who's worked with them</a:t>
            </a:r>
            <a:r>
              <a:rPr lang="en-US" sz="2800" b="1" dirty="0" smtClean="0">
                <a:solidFill>
                  <a:srgbClr val="7030A0"/>
                </a:solidFill>
              </a:rPr>
              <a:t>.</a:t>
            </a:r>
          </a:p>
          <a:p>
            <a:endParaRPr lang="en-US" sz="2800" dirty="0"/>
          </a:p>
          <a:p>
            <a:endParaRPr lang="en-US" sz="28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527" y="2286000"/>
            <a:ext cx="25527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8153400" y="0"/>
            <a:ext cx="810400" cy="1117708"/>
            <a:chOff x="3551873" y="4448175"/>
            <a:chExt cx="1895475" cy="240982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956592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Network Linkages</a:t>
            </a:r>
            <a:endParaRPr lang="en-US" dirty="0"/>
          </a:p>
        </p:txBody>
      </p:sp>
      <p:sp>
        <p:nvSpPr>
          <p:cNvPr id="3" name="Content Placeholder 2"/>
          <p:cNvSpPr>
            <a:spLocks noGrp="1"/>
          </p:cNvSpPr>
          <p:nvPr>
            <p:ph idx="1"/>
          </p:nvPr>
        </p:nvSpPr>
        <p:spPr/>
        <p:txBody>
          <a:bodyPr/>
          <a:lstStyle/>
          <a:p>
            <a:endParaRPr lang="en-US"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65" y="1947862"/>
            <a:ext cx="7753235"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393" y="1219200"/>
            <a:ext cx="5062378" cy="600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2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1000" fill="hold"/>
                                        <p:tgtEl>
                                          <p:spTgt spid="19461"/>
                                        </p:tgtEl>
                                        <p:attrNameLst>
                                          <p:attrName>ppt_w</p:attrName>
                                        </p:attrNameLst>
                                      </p:cBhvr>
                                      <p:tavLst>
                                        <p:tav tm="0">
                                          <p:val>
                                            <p:fltVal val="0"/>
                                          </p:val>
                                        </p:tav>
                                        <p:tav tm="100000">
                                          <p:val>
                                            <p:strVal val="#ppt_w"/>
                                          </p:val>
                                        </p:tav>
                                      </p:tavLst>
                                    </p:anim>
                                    <p:anim calcmode="lin" valueType="num">
                                      <p:cBhvr>
                                        <p:cTn id="8" dur="1000" fill="hold"/>
                                        <p:tgtEl>
                                          <p:spTgt spid="19461"/>
                                        </p:tgtEl>
                                        <p:attrNameLst>
                                          <p:attrName>ppt_h</p:attrName>
                                        </p:attrNameLst>
                                      </p:cBhvr>
                                      <p:tavLst>
                                        <p:tav tm="0">
                                          <p:val>
                                            <p:fltVal val="0"/>
                                          </p:val>
                                        </p:tav>
                                        <p:tav tm="100000">
                                          <p:val>
                                            <p:strVal val="#ppt_h"/>
                                          </p:val>
                                        </p:tav>
                                      </p:tavLst>
                                    </p:anim>
                                    <p:anim calcmode="lin" valueType="num">
                                      <p:cBhvr>
                                        <p:cTn id="9" dur="1000" fill="hold"/>
                                        <p:tgtEl>
                                          <p:spTgt spid="19461"/>
                                        </p:tgtEl>
                                        <p:attrNameLst>
                                          <p:attrName>style.rotation</p:attrName>
                                        </p:attrNameLst>
                                      </p:cBhvr>
                                      <p:tavLst>
                                        <p:tav tm="0">
                                          <p:val>
                                            <p:fltVal val="90"/>
                                          </p:val>
                                        </p:tav>
                                        <p:tav tm="100000">
                                          <p:val>
                                            <p:fltVal val="0"/>
                                          </p:val>
                                        </p:tav>
                                      </p:tavLst>
                                    </p:anim>
                                    <p:animEffect transition="in" filter="fade">
                                      <p:cBhvr>
                                        <p:cTn id="10"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Linkages</a:t>
            </a:r>
            <a:endParaRPr lang="en-US" dirty="0"/>
          </a:p>
        </p:txBody>
      </p:sp>
      <p:sp>
        <p:nvSpPr>
          <p:cNvPr id="3" name="Content Placeholder 2"/>
          <p:cNvSpPr>
            <a:spLocks noGrp="1"/>
          </p:cNvSpPr>
          <p:nvPr>
            <p:ph idx="1"/>
          </p:nvPr>
        </p:nvSpPr>
        <p:spPr>
          <a:xfrm>
            <a:off x="457200" y="1600200"/>
            <a:ext cx="4191000" cy="4525963"/>
          </a:xfrm>
        </p:spPr>
        <p:txBody>
          <a:bodyPr/>
          <a:lstStyle/>
          <a:p>
            <a:r>
              <a:rPr lang="en-US" dirty="0" smtClean="0"/>
              <a:t>Using your network effectively means </a:t>
            </a:r>
            <a:r>
              <a:rPr lang="en-US" dirty="0" smtClean="0"/>
              <a:t>planning for how to </a:t>
            </a:r>
            <a:r>
              <a:rPr lang="en-US" b="1" u="sng" dirty="0" smtClean="0"/>
              <a:t>___________</a:t>
            </a:r>
            <a:r>
              <a:rPr lang="en-US" dirty="0" smtClean="0"/>
              <a:t>any </a:t>
            </a:r>
            <a:r>
              <a:rPr lang="en-US" dirty="0" smtClean="0"/>
              <a:t>potential prospect</a:t>
            </a:r>
          </a:p>
          <a:p>
            <a:r>
              <a:rPr lang="en-US" dirty="0" smtClean="0"/>
              <a:t>Through your connections with others</a:t>
            </a:r>
            <a:endParaRPr lang="en-US" dirty="0" smtClean="0"/>
          </a:p>
          <a:p>
            <a:endParaRPr lang="en-US" dirty="0"/>
          </a:p>
        </p:txBody>
      </p:sp>
      <p:sp>
        <p:nvSpPr>
          <p:cNvPr id="4" name="Rectangle 3"/>
          <p:cNvSpPr/>
          <p:nvPr/>
        </p:nvSpPr>
        <p:spPr>
          <a:xfrm>
            <a:off x="5486400" y="1295400"/>
            <a:ext cx="2286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You</a:t>
            </a:r>
            <a:endParaRPr lang="en-US" sz="2000" b="1" dirty="0"/>
          </a:p>
        </p:txBody>
      </p:sp>
      <p:sp>
        <p:nvSpPr>
          <p:cNvPr id="5" name="Rectangle 4"/>
          <p:cNvSpPr/>
          <p:nvPr/>
        </p:nvSpPr>
        <p:spPr>
          <a:xfrm>
            <a:off x="5486400" y="2362200"/>
            <a:ext cx="2286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Tom</a:t>
            </a:r>
            <a:endParaRPr lang="en-US" sz="2000" b="1" dirty="0">
              <a:solidFill>
                <a:schemeClr val="bg1"/>
              </a:solidFill>
            </a:endParaRPr>
          </a:p>
        </p:txBody>
      </p:sp>
      <p:sp>
        <p:nvSpPr>
          <p:cNvPr id="6" name="Rectangle 5"/>
          <p:cNvSpPr/>
          <p:nvPr/>
        </p:nvSpPr>
        <p:spPr>
          <a:xfrm>
            <a:off x="5486400" y="3429000"/>
            <a:ext cx="2286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Laura</a:t>
            </a:r>
            <a:endParaRPr lang="en-US" sz="2000" b="1" dirty="0"/>
          </a:p>
        </p:txBody>
      </p:sp>
      <p:sp>
        <p:nvSpPr>
          <p:cNvPr id="7" name="TextBox 6"/>
          <p:cNvSpPr txBox="1"/>
          <p:nvPr/>
        </p:nvSpPr>
        <p:spPr>
          <a:xfrm>
            <a:off x="5257800" y="1905000"/>
            <a:ext cx="2819400" cy="400110"/>
          </a:xfrm>
          <a:prstGeom prst="rect">
            <a:avLst/>
          </a:prstGeom>
          <a:noFill/>
        </p:spPr>
        <p:txBody>
          <a:bodyPr wrap="square" rtlCol="0">
            <a:spAutoFit/>
          </a:bodyPr>
          <a:lstStyle/>
          <a:p>
            <a:pPr algn="ctr"/>
            <a:r>
              <a:rPr lang="en-US" sz="2000" dirty="0" smtClean="0"/>
              <a:t>Are roommates with</a:t>
            </a:r>
            <a:endParaRPr lang="en-US" sz="2000" dirty="0"/>
          </a:p>
        </p:txBody>
      </p:sp>
      <p:sp>
        <p:nvSpPr>
          <p:cNvPr id="8" name="TextBox 7"/>
          <p:cNvSpPr txBox="1"/>
          <p:nvPr/>
        </p:nvSpPr>
        <p:spPr>
          <a:xfrm>
            <a:off x="5257800" y="2971800"/>
            <a:ext cx="2819400" cy="400110"/>
          </a:xfrm>
          <a:prstGeom prst="rect">
            <a:avLst/>
          </a:prstGeom>
          <a:noFill/>
        </p:spPr>
        <p:txBody>
          <a:bodyPr wrap="square" rtlCol="0">
            <a:spAutoFit/>
          </a:bodyPr>
          <a:lstStyle/>
          <a:p>
            <a:pPr algn="ctr"/>
            <a:r>
              <a:rPr lang="en-US" sz="2000" dirty="0" smtClean="0"/>
              <a:t>Whose mother is</a:t>
            </a:r>
            <a:endParaRPr lang="en-US" sz="2000" dirty="0"/>
          </a:p>
        </p:txBody>
      </p:sp>
      <p:sp>
        <p:nvSpPr>
          <p:cNvPr id="9" name="Rectangle 8"/>
          <p:cNvSpPr/>
          <p:nvPr/>
        </p:nvSpPr>
        <p:spPr>
          <a:xfrm>
            <a:off x="5486400" y="4495800"/>
            <a:ext cx="2286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Sam</a:t>
            </a:r>
            <a:endParaRPr lang="en-US" sz="2000" b="1" dirty="0"/>
          </a:p>
        </p:txBody>
      </p:sp>
      <p:sp>
        <p:nvSpPr>
          <p:cNvPr id="10" name="TextBox 9"/>
          <p:cNvSpPr txBox="1"/>
          <p:nvPr/>
        </p:nvSpPr>
        <p:spPr>
          <a:xfrm>
            <a:off x="5105400" y="4038600"/>
            <a:ext cx="3124200" cy="400110"/>
          </a:xfrm>
          <a:prstGeom prst="rect">
            <a:avLst/>
          </a:prstGeom>
          <a:noFill/>
        </p:spPr>
        <p:txBody>
          <a:bodyPr wrap="square" rtlCol="0">
            <a:spAutoFit/>
          </a:bodyPr>
          <a:lstStyle/>
          <a:p>
            <a:pPr algn="ctr"/>
            <a:r>
              <a:rPr lang="en-US" sz="2000" dirty="0" smtClean="0"/>
              <a:t>Whose is in Rotary with</a:t>
            </a:r>
            <a:endParaRPr lang="en-US" sz="2000" dirty="0"/>
          </a:p>
        </p:txBody>
      </p:sp>
      <p:sp>
        <p:nvSpPr>
          <p:cNvPr id="11" name="Rectangle 10"/>
          <p:cNvSpPr/>
          <p:nvPr/>
        </p:nvSpPr>
        <p:spPr>
          <a:xfrm>
            <a:off x="5486400" y="5562600"/>
            <a:ext cx="2286000" cy="533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Your Dream Employer</a:t>
            </a:r>
            <a:endParaRPr lang="en-US" sz="2000" b="1" dirty="0"/>
          </a:p>
        </p:txBody>
      </p:sp>
      <p:sp>
        <p:nvSpPr>
          <p:cNvPr id="12" name="TextBox 11"/>
          <p:cNvSpPr txBox="1"/>
          <p:nvPr/>
        </p:nvSpPr>
        <p:spPr>
          <a:xfrm>
            <a:off x="3733800" y="5105400"/>
            <a:ext cx="5486400" cy="400110"/>
          </a:xfrm>
          <a:prstGeom prst="rect">
            <a:avLst/>
          </a:prstGeom>
          <a:noFill/>
        </p:spPr>
        <p:txBody>
          <a:bodyPr wrap="square" rtlCol="0">
            <a:spAutoFit/>
          </a:bodyPr>
          <a:lstStyle/>
          <a:p>
            <a:pPr algn="ctr"/>
            <a:r>
              <a:rPr lang="en-US" sz="2000" smtClean="0"/>
              <a:t>Who </a:t>
            </a:r>
            <a:r>
              <a:rPr lang="en-US" sz="2000" dirty="0" smtClean="0"/>
              <a:t>is the head of human resources at</a:t>
            </a:r>
            <a:endParaRPr lang="en-US" sz="2000" dirty="0"/>
          </a:p>
        </p:txBody>
      </p:sp>
    </p:spTree>
    <p:extLst>
      <p:ext uri="{BB962C8B-B14F-4D97-AF65-F5344CB8AC3E}">
        <p14:creationId xmlns:p14="http://schemas.microsoft.com/office/powerpoint/2010/main" val="3649016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a:t>
            </a:r>
            <a:endParaRPr lang="en-US" dirty="0"/>
          </a:p>
        </p:txBody>
      </p:sp>
      <p:sp>
        <p:nvSpPr>
          <p:cNvPr id="3" name="Content Placeholder 2"/>
          <p:cNvSpPr>
            <a:spLocks noGrp="1"/>
          </p:cNvSpPr>
          <p:nvPr>
            <p:ph idx="1"/>
          </p:nvPr>
        </p:nvSpPr>
        <p:spPr/>
        <p:txBody>
          <a:bodyPr/>
          <a:lstStyle/>
          <a:p>
            <a:r>
              <a:rPr lang="en-US" dirty="0" smtClean="0"/>
              <a:t>Linkages are only one part of networking</a:t>
            </a:r>
          </a:p>
          <a:p>
            <a:r>
              <a:rPr lang="en-US" dirty="0" smtClean="0"/>
              <a:t>Effective networking requires</a:t>
            </a:r>
          </a:p>
          <a:p>
            <a:pPr lvl="1"/>
            <a:r>
              <a:rPr lang="en-US" b="1" dirty="0" smtClean="0">
                <a:solidFill>
                  <a:schemeClr val="accent5">
                    <a:lumMod val="50000"/>
                  </a:schemeClr>
                </a:solidFill>
              </a:rPr>
              <a:t>A positive impression</a:t>
            </a:r>
          </a:p>
          <a:p>
            <a:pPr lvl="1"/>
            <a:r>
              <a:rPr lang="en-US" b="1" dirty="0" smtClean="0">
                <a:solidFill>
                  <a:schemeClr val="accent5">
                    <a:lumMod val="50000"/>
                  </a:schemeClr>
                </a:solidFill>
              </a:rPr>
              <a:t>Keeping track of contacts</a:t>
            </a:r>
          </a:p>
          <a:p>
            <a:pPr lvl="1"/>
            <a:r>
              <a:rPr lang="en-US" b="1" u="sng" dirty="0" smtClean="0">
                <a:solidFill>
                  <a:srgbClr val="663300"/>
                </a:solidFill>
              </a:rPr>
              <a:t>______________</a:t>
            </a:r>
            <a:r>
              <a:rPr lang="en-US" b="1" dirty="0" smtClean="0">
                <a:solidFill>
                  <a:schemeClr val="accent5">
                    <a:lumMod val="50000"/>
                  </a:schemeClr>
                </a:solidFill>
              </a:rPr>
              <a:t> </a:t>
            </a:r>
            <a:r>
              <a:rPr lang="en-US" b="1" dirty="0" smtClean="0">
                <a:solidFill>
                  <a:schemeClr val="accent5">
                    <a:lumMod val="50000"/>
                  </a:schemeClr>
                </a:solidFill>
              </a:rPr>
              <a:t>keeping in touch</a:t>
            </a:r>
          </a:p>
          <a:p>
            <a:pPr lvl="1"/>
            <a:r>
              <a:rPr lang="en-US" b="1" dirty="0" smtClean="0">
                <a:solidFill>
                  <a:schemeClr val="accent5">
                    <a:lumMod val="50000"/>
                  </a:schemeClr>
                </a:solidFill>
              </a:rPr>
              <a:t>Asking for help or referrals</a:t>
            </a:r>
          </a:p>
          <a:p>
            <a:pPr lvl="1"/>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329229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a:t>
            </a:r>
            <a:endParaRPr lang="en-US" dirty="0"/>
          </a:p>
        </p:txBody>
      </p:sp>
      <p:sp>
        <p:nvSpPr>
          <p:cNvPr id="3" name="Content Placeholder 2"/>
          <p:cNvSpPr>
            <a:spLocks noGrp="1"/>
          </p:cNvSpPr>
          <p:nvPr>
            <p:ph idx="1"/>
          </p:nvPr>
        </p:nvSpPr>
        <p:spPr/>
        <p:txBody>
          <a:bodyPr>
            <a:normAutofit lnSpcReduction="10000"/>
          </a:bodyPr>
          <a:lstStyle/>
          <a:p>
            <a:r>
              <a:rPr lang="en-US" dirty="0" smtClean="0"/>
              <a:t>The Best of the Best frequently participate in activities that provide opportunities for networking</a:t>
            </a:r>
          </a:p>
          <a:p>
            <a:pPr lvl="1"/>
            <a:r>
              <a:rPr lang="en-US" b="1" dirty="0" smtClean="0">
                <a:solidFill>
                  <a:srgbClr val="FF6600"/>
                </a:solidFill>
              </a:rPr>
              <a:t>Chambers of Commerce</a:t>
            </a:r>
          </a:p>
          <a:p>
            <a:pPr lvl="1"/>
            <a:r>
              <a:rPr lang="en-US" b="1" dirty="0" smtClean="0">
                <a:solidFill>
                  <a:srgbClr val="FF6600"/>
                </a:solidFill>
              </a:rPr>
              <a:t>Industry organization</a:t>
            </a:r>
          </a:p>
          <a:p>
            <a:pPr lvl="1"/>
            <a:r>
              <a:rPr lang="en-US" b="1" dirty="0" smtClean="0">
                <a:solidFill>
                  <a:srgbClr val="FF6600"/>
                </a:solidFill>
              </a:rPr>
              <a:t>Philanthropic Activities</a:t>
            </a:r>
          </a:p>
          <a:p>
            <a:pPr lvl="1"/>
            <a:r>
              <a:rPr lang="en-US" b="1" dirty="0" smtClean="0">
                <a:solidFill>
                  <a:srgbClr val="FF6600"/>
                </a:solidFill>
              </a:rPr>
              <a:t>Service Organizations</a:t>
            </a:r>
          </a:p>
          <a:p>
            <a:r>
              <a:rPr lang="en-US" b="1" dirty="0" smtClean="0">
                <a:solidFill>
                  <a:srgbClr val="7030A0"/>
                </a:solidFill>
              </a:rPr>
              <a:t>A “bonus” from serving others is the opportunity to meet people who can help you or introduce you to others </a:t>
            </a:r>
          </a:p>
          <a:p>
            <a:pPr lvl="1"/>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085644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Events</a:t>
            </a:r>
            <a:endParaRPr lang="en-US" dirty="0"/>
          </a:p>
        </p:txBody>
      </p:sp>
      <p:sp>
        <p:nvSpPr>
          <p:cNvPr id="3" name="Content Placeholder 2"/>
          <p:cNvSpPr>
            <a:spLocks noGrp="1"/>
          </p:cNvSpPr>
          <p:nvPr>
            <p:ph idx="1"/>
          </p:nvPr>
        </p:nvSpPr>
        <p:spPr/>
        <p:txBody>
          <a:bodyPr>
            <a:normAutofit lnSpcReduction="10000"/>
          </a:bodyPr>
          <a:lstStyle/>
          <a:p>
            <a:r>
              <a:rPr lang="en-US" dirty="0" smtClean="0"/>
              <a:t>Networking often takes place at events that require specific skills</a:t>
            </a:r>
          </a:p>
          <a:p>
            <a:pPr lvl="1"/>
            <a:r>
              <a:rPr lang="en-US" b="1" dirty="0" smtClean="0">
                <a:solidFill>
                  <a:schemeClr val="accent4">
                    <a:lumMod val="50000"/>
                  </a:schemeClr>
                </a:solidFill>
              </a:rPr>
              <a:t>Managing the logistics of balancing a plate, napkin and drink in your left hand</a:t>
            </a:r>
          </a:p>
          <a:p>
            <a:pPr lvl="1"/>
            <a:r>
              <a:rPr lang="en-US" b="1" dirty="0" smtClean="0">
                <a:solidFill>
                  <a:srgbClr val="002060"/>
                </a:solidFill>
              </a:rPr>
              <a:t>So that you keep your right hand free to shake hands and </a:t>
            </a:r>
            <a:r>
              <a:rPr lang="en-US" b="1" u="sng" dirty="0" smtClean="0">
                <a:solidFill>
                  <a:srgbClr val="0070C0"/>
                </a:solidFill>
              </a:rPr>
              <a:t>__________</a:t>
            </a:r>
            <a:r>
              <a:rPr lang="en-US" b="1" dirty="0" smtClean="0">
                <a:solidFill>
                  <a:srgbClr val="002060"/>
                </a:solidFill>
              </a:rPr>
              <a:t> </a:t>
            </a:r>
            <a:r>
              <a:rPr lang="en-US" b="1" dirty="0" smtClean="0">
                <a:solidFill>
                  <a:srgbClr val="002060"/>
                </a:solidFill>
              </a:rPr>
              <a:t>business cards</a:t>
            </a:r>
          </a:p>
          <a:p>
            <a:pPr lvl="1"/>
            <a:r>
              <a:rPr lang="en-US" b="1" dirty="0" smtClean="0">
                <a:solidFill>
                  <a:srgbClr val="006600"/>
                </a:solidFill>
              </a:rPr>
              <a:t>Strategically “working a room” so that you can intentionally meet someone or help those who feel less comfortable</a:t>
            </a:r>
            <a:endParaRPr lang="en-US" b="1" dirty="0">
              <a:solidFill>
                <a:srgbClr val="006600"/>
              </a:solidFill>
            </a:endParaRP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3579328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Events</a:t>
            </a:r>
            <a:endParaRPr lang="en-US" dirty="0"/>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b="1" dirty="0" smtClean="0">
                <a:solidFill>
                  <a:schemeClr val="accent6">
                    <a:lumMod val="50000"/>
                  </a:schemeClr>
                </a:solidFill>
              </a:rPr>
              <a:t>Remember that:</a:t>
            </a:r>
          </a:p>
          <a:p>
            <a:pPr lvl="1"/>
            <a:r>
              <a:rPr lang="en-US" dirty="0" smtClean="0"/>
              <a:t>There are often people who are nervous at these events</a:t>
            </a:r>
          </a:p>
          <a:p>
            <a:pPr lvl="1"/>
            <a:r>
              <a:rPr lang="en-US" b="1" dirty="0" smtClean="0">
                <a:solidFill>
                  <a:srgbClr val="CC0000"/>
                </a:solidFill>
              </a:rPr>
              <a:t>These are not </a:t>
            </a:r>
            <a:r>
              <a:rPr lang="en-US" b="1" u="sng" dirty="0" smtClean="0">
                <a:solidFill>
                  <a:srgbClr val="FF0000"/>
                </a:solidFill>
              </a:rPr>
              <a:t>___________</a:t>
            </a:r>
            <a:r>
              <a:rPr lang="en-US" b="1" dirty="0" smtClean="0">
                <a:solidFill>
                  <a:srgbClr val="CC0000"/>
                </a:solidFill>
              </a:rPr>
              <a:t>, </a:t>
            </a:r>
            <a:r>
              <a:rPr lang="en-US" b="1" dirty="0" smtClean="0">
                <a:solidFill>
                  <a:srgbClr val="CC0000"/>
                </a:solidFill>
              </a:rPr>
              <a:t>where people line up to talk with those who are most in demand</a:t>
            </a:r>
          </a:p>
          <a:p>
            <a:pPr lvl="1"/>
            <a:r>
              <a:rPr lang="en-US" dirty="0" smtClean="0"/>
              <a:t>These are not just social activities</a:t>
            </a:r>
          </a:p>
          <a:p>
            <a:pPr lvl="1"/>
            <a:r>
              <a:rPr lang="en-US" dirty="0" smtClean="0"/>
              <a:t>It is a good idea to have a brief description of yourself and your company to share when you meet someone</a:t>
            </a:r>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504861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Tips</a:t>
            </a:r>
            <a:endParaRPr lang="en-US" dirty="0"/>
          </a:p>
        </p:txBody>
      </p:sp>
      <p:sp>
        <p:nvSpPr>
          <p:cNvPr id="3" name="Content Placeholder 2"/>
          <p:cNvSpPr>
            <a:spLocks noGrp="1"/>
          </p:cNvSpPr>
          <p:nvPr>
            <p:ph idx="1"/>
          </p:nvPr>
        </p:nvSpPr>
        <p:spPr>
          <a:xfrm>
            <a:off x="457199" y="1600200"/>
            <a:ext cx="8295243" cy="4800600"/>
          </a:xfrm>
        </p:spPr>
        <p:txBody>
          <a:bodyPr>
            <a:normAutofit lnSpcReduction="10000"/>
          </a:bodyPr>
          <a:lstStyle/>
          <a:p>
            <a:r>
              <a:rPr lang="en-US" b="1" dirty="0" smtClean="0">
                <a:solidFill>
                  <a:schemeClr val="accent6">
                    <a:lumMod val="50000"/>
                  </a:schemeClr>
                </a:solidFill>
              </a:rPr>
              <a:t>Have a plan</a:t>
            </a:r>
          </a:p>
          <a:p>
            <a:pPr lvl="1"/>
            <a:r>
              <a:rPr lang="en-US" dirty="0" smtClean="0"/>
              <a:t>What kinds of people/companies do you want to meet?</a:t>
            </a:r>
          </a:p>
          <a:p>
            <a:pPr lvl="1"/>
            <a:r>
              <a:rPr lang="en-US" dirty="0" smtClean="0"/>
              <a:t>Where are there lines?</a:t>
            </a:r>
          </a:p>
          <a:p>
            <a:pPr lvl="1"/>
            <a:r>
              <a:rPr lang="en-US" dirty="0" smtClean="0"/>
              <a:t>What kind of outcome do you want?</a:t>
            </a:r>
          </a:p>
          <a:p>
            <a:pPr lvl="2"/>
            <a:r>
              <a:rPr lang="en-US" b="1" u="sng" dirty="0" smtClean="0">
                <a:solidFill>
                  <a:srgbClr val="0070C0"/>
                </a:solidFill>
              </a:rPr>
              <a:t>___________</a:t>
            </a:r>
            <a:r>
              <a:rPr lang="en-US" b="1" dirty="0" smtClean="0">
                <a:solidFill>
                  <a:srgbClr val="002060"/>
                </a:solidFill>
              </a:rPr>
              <a:t> </a:t>
            </a:r>
            <a:r>
              <a:rPr lang="en-US" b="1" dirty="0" smtClean="0">
                <a:solidFill>
                  <a:srgbClr val="002060"/>
                </a:solidFill>
              </a:rPr>
              <a:t>to follow up with later</a:t>
            </a:r>
          </a:p>
          <a:p>
            <a:pPr lvl="2"/>
            <a:r>
              <a:rPr lang="en-US" b="1" dirty="0" smtClean="0">
                <a:solidFill>
                  <a:srgbClr val="002060"/>
                </a:solidFill>
              </a:rPr>
              <a:t>Be memorable</a:t>
            </a:r>
          </a:p>
          <a:p>
            <a:pPr lvl="2"/>
            <a:r>
              <a:rPr lang="en-US" b="1" dirty="0" smtClean="0">
                <a:solidFill>
                  <a:srgbClr val="002060"/>
                </a:solidFill>
              </a:rPr>
              <a:t>Be evaluated positively</a:t>
            </a:r>
          </a:p>
          <a:p>
            <a:pPr lvl="2"/>
            <a:r>
              <a:rPr lang="en-US" b="1" dirty="0" smtClean="0">
                <a:solidFill>
                  <a:srgbClr val="002060"/>
                </a:solidFill>
              </a:rPr>
              <a:t>Leads, not sales</a:t>
            </a:r>
          </a:p>
          <a:p>
            <a:pPr lvl="1"/>
            <a:r>
              <a:rPr lang="en-US" dirty="0" smtClean="0"/>
              <a:t>Look for clusters with someone you know</a:t>
            </a:r>
          </a:p>
          <a:p>
            <a:pPr>
              <a:buNone/>
            </a:pPr>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3938068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Tips</a:t>
            </a:r>
            <a:endParaRPr lang="en-US" dirty="0"/>
          </a:p>
        </p:txBody>
      </p:sp>
      <p:sp>
        <p:nvSpPr>
          <p:cNvPr id="3" name="Content Placeholder 2"/>
          <p:cNvSpPr>
            <a:spLocks noGrp="1"/>
          </p:cNvSpPr>
          <p:nvPr>
            <p:ph idx="1"/>
          </p:nvPr>
        </p:nvSpPr>
        <p:spPr>
          <a:xfrm>
            <a:off x="457199" y="1600200"/>
            <a:ext cx="8295243" cy="4953000"/>
          </a:xfrm>
        </p:spPr>
        <p:txBody>
          <a:bodyPr>
            <a:normAutofit lnSpcReduction="10000"/>
          </a:bodyPr>
          <a:lstStyle/>
          <a:p>
            <a:r>
              <a:rPr lang="en-US" dirty="0" smtClean="0"/>
              <a:t>Introduce yourself</a:t>
            </a:r>
          </a:p>
          <a:p>
            <a:pPr lvl="1"/>
            <a:r>
              <a:rPr lang="en-US" b="1" u="sng" dirty="0" smtClean="0">
                <a:solidFill>
                  <a:srgbClr val="0070C0"/>
                </a:solidFill>
              </a:rPr>
              <a:t>Eye contact</a:t>
            </a:r>
          </a:p>
          <a:p>
            <a:pPr lvl="1"/>
            <a:r>
              <a:rPr lang="en-US" b="1" dirty="0" smtClean="0">
                <a:solidFill>
                  <a:srgbClr val="0070C0"/>
                </a:solidFill>
              </a:rPr>
              <a:t>Smile</a:t>
            </a:r>
          </a:p>
          <a:p>
            <a:pPr lvl="1"/>
            <a:r>
              <a:rPr lang="en-US" b="1" dirty="0" smtClean="0">
                <a:solidFill>
                  <a:srgbClr val="0070C0"/>
                </a:solidFill>
              </a:rPr>
              <a:t>(have you met before?)</a:t>
            </a:r>
          </a:p>
          <a:p>
            <a:r>
              <a:rPr lang="en-US" dirty="0" smtClean="0"/>
              <a:t>Introduce your company (Elevator Speech)</a:t>
            </a:r>
          </a:p>
          <a:p>
            <a:pPr lvl="1"/>
            <a:r>
              <a:rPr lang="en-US" b="1" dirty="0" smtClean="0">
                <a:solidFill>
                  <a:schemeClr val="accent1">
                    <a:lumMod val="50000"/>
                  </a:schemeClr>
                </a:solidFill>
              </a:rPr>
              <a:t>What your company does</a:t>
            </a:r>
          </a:p>
          <a:p>
            <a:pPr lvl="1"/>
            <a:r>
              <a:rPr lang="en-US" b="1" dirty="0" smtClean="0">
                <a:solidFill>
                  <a:schemeClr val="accent1">
                    <a:lumMod val="50000"/>
                  </a:schemeClr>
                </a:solidFill>
              </a:rPr>
              <a:t>What kinds of customers your company works with</a:t>
            </a:r>
          </a:p>
          <a:p>
            <a:pPr lvl="1"/>
            <a:r>
              <a:rPr lang="en-US" b="1" dirty="0" smtClean="0">
                <a:solidFill>
                  <a:schemeClr val="accent1">
                    <a:lumMod val="50000"/>
                  </a:schemeClr>
                </a:solidFill>
              </a:rPr>
              <a:t>Positive aspects of your reputation</a:t>
            </a:r>
          </a:p>
          <a:p>
            <a:pPr lvl="1"/>
            <a:r>
              <a:rPr lang="en-US" b="1" dirty="0" smtClean="0">
                <a:solidFill>
                  <a:schemeClr val="accent1">
                    <a:lumMod val="50000"/>
                  </a:schemeClr>
                </a:solidFill>
              </a:rPr>
              <a:t>Facts, not bragging</a:t>
            </a: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3533222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Tools and Tips from the</a:t>
            </a:r>
            <a:br>
              <a:rPr lang="en-US" dirty="0" smtClean="0"/>
            </a:br>
            <a:r>
              <a:rPr lang="en-US" dirty="0" smtClean="0"/>
              <a:t> “Best of the Best” Sales Professionals</a:t>
            </a:r>
            <a:endParaRPr lang="en-US" dirty="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8572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551873" y="4448175"/>
            <a:ext cx="1895475" cy="2409825"/>
            <a:chOff x="3551873" y="4448175"/>
            <a:chExt cx="1895475" cy="2409825"/>
          </a:xfrm>
        </p:grpSpPr>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38600" y="4876800"/>
              <a:ext cx="914400" cy="830997"/>
            </a:xfrm>
            <a:prstGeom prst="rect">
              <a:avLst/>
            </a:prstGeom>
            <a:noFill/>
          </p:spPr>
          <p:txBody>
            <a:bodyPr wrap="square" lIns="0" tIns="0" rIns="0" bIns="0" rtlCol="0">
              <a:spAutoFit/>
            </a:bodyPr>
            <a:lstStyle/>
            <a:p>
              <a:pPr algn="ctr"/>
              <a:r>
                <a:rPr lang="en-US" dirty="0" smtClean="0"/>
                <a:t>Best </a:t>
              </a:r>
            </a:p>
            <a:p>
              <a:pPr algn="ctr"/>
              <a:r>
                <a:rPr lang="en-US" dirty="0" smtClean="0"/>
                <a:t>of the</a:t>
              </a:r>
            </a:p>
            <a:p>
              <a:pPr algn="ctr"/>
              <a:r>
                <a:rPr lang="en-US" dirty="0" smtClean="0"/>
                <a:t>Best</a:t>
              </a:r>
            </a:p>
          </p:txBody>
        </p:sp>
      </p:grpSp>
    </p:spTree>
    <p:extLst>
      <p:ext uri="{BB962C8B-B14F-4D97-AF65-F5344CB8AC3E}">
        <p14:creationId xmlns:p14="http://schemas.microsoft.com/office/powerpoint/2010/main" val="2229412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Etiquette</a:t>
            </a:r>
            <a:endParaRPr lang="en-US" dirty="0">
              <a:solidFill>
                <a:srgbClr val="0070C0"/>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solidFill>
                  <a:srgbClr val="0070C0"/>
                </a:solidFill>
              </a:rPr>
              <a:t>Nametag on right lapel</a:t>
            </a:r>
          </a:p>
          <a:p>
            <a:r>
              <a:rPr lang="en-US" b="1" dirty="0" smtClean="0">
                <a:solidFill>
                  <a:srgbClr val="0070C0"/>
                </a:solidFill>
              </a:rPr>
              <a:t>Drink, napkin, plate in left hand</a:t>
            </a:r>
          </a:p>
          <a:p>
            <a:r>
              <a:rPr lang="en-US" b="1" dirty="0" smtClean="0">
                <a:solidFill>
                  <a:srgbClr val="0070C0"/>
                </a:solidFill>
              </a:rPr>
              <a:t>Business cards in an accessible pocket (not in your hand)</a:t>
            </a:r>
          </a:p>
          <a:p>
            <a:r>
              <a:rPr lang="en-US" b="1" dirty="0" smtClean="0">
                <a:solidFill>
                  <a:srgbClr val="0070C0"/>
                </a:solidFill>
              </a:rPr>
              <a:t>Pen accessible (for making note on card)</a:t>
            </a:r>
          </a:p>
          <a:p>
            <a:pPr lvl="1"/>
            <a:r>
              <a:rPr lang="en-US" b="1" dirty="0" smtClean="0">
                <a:solidFill>
                  <a:srgbClr val="0070C0"/>
                </a:solidFill>
              </a:rPr>
              <a:t>Promises, connections</a:t>
            </a:r>
          </a:p>
          <a:p>
            <a:r>
              <a:rPr lang="en-US" b="1" dirty="0" smtClean="0">
                <a:solidFill>
                  <a:srgbClr val="0070C0"/>
                </a:solidFill>
              </a:rPr>
              <a:t>Do not form a line</a:t>
            </a:r>
          </a:p>
          <a:p>
            <a:r>
              <a:rPr lang="en-US" b="1" dirty="0" smtClean="0">
                <a:solidFill>
                  <a:srgbClr val="0070C0"/>
                </a:solidFill>
              </a:rPr>
              <a:t>Be positive (food, atmosphere, event)</a:t>
            </a:r>
          </a:p>
          <a:p>
            <a:r>
              <a:rPr lang="en-US" b="1" dirty="0" smtClean="0">
                <a:solidFill>
                  <a:srgbClr val="0070C0"/>
                </a:solidFill>
              </a:rPr>
              <a:t>Excuse yourself before leaving a cluster</a:t>
            </a:r>
          </a:p>
          <a:p>
            <a:r>
              <a:rPr lang="en-US" b="1" dirty="0" smtClean="0">
                <a:solidFill>
                  <a:srgbClr val="0070C0"/>
                </a:solidFill>
              </a:rPr>
              <a:t>Move slowly between groups</a:t>
            </a:r>
          </a:p>
          <a:p>
            <a:r>
              <a:rPr lang="en-US" b="1" dirty="0" smtClean="0">
                <a:solidFill>
                  <a:srgbClr val="0070C0"/>
                </a:solidFill>
              </a:rPr>
              <a:t>Don’t sell your products here</a:t>
            </a:r>
            <a:endParaRPr lang="en-US" b="1" dirty="0">
              <a:solidFill>
                <a:srgbClr val="0070C0"/>
              </a:solidFill>
            </a:endParaRPr>
          </a:p>
        </p:txBody>
      </p:sp>
    </p:spTree>
    <p:extLst>
      <p:ext uri="{BB962C8B-B14F-4D97-AF65-F5344CB8AC3E}">
        <p14:creationId xmlns:p14="http://schemas.microsoft.com/office/powerpoint/2010/main" val="2280604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Tips</a:t>
            </a:r>
            <a:endParaRPr lang="en-US" dirty="0"/>
          </a:p>
        </p:txBody>
      </p:sp>
      <p:sp>
        <p:nvSpPr>
          <p:cNvPr id="3" name="Content Placeholder 2"/>
          <p:cNvSpPr>
            <a:spLocks noGrp="1"/>
          </p:cNvSpPr>
          <p:nvPr>
            <p:ph idx="1"/>
          </p:nvPr>
        </p:nvSpPr>
        <p:spPr>
          <a:xfrm>
            <a:off x="457200" y="1600200"/>
            <a:ext cx="8506600" cy="4953000"/>
          </a:xfrm>
        </p:spPr>
        <p:txBody>
          <a:bodyPr>
            <a:noAutofit/>
          </a:bodyPr>
          <a:lstStyle/>
          <a:p>
            <a:r>
              <a:rPr lang="en-US" b="1" dirty="0" smtClean="0">
                <a:solidFill>
                  <a:srgbClr val="7030A0"/>
                </a:solidFill>
              </a:rPr>
              <a:t>Ask a question</a:t>
            </a:r>
          </a:p>
          <a:p>
            <a:pPr lvl="1"/>
            <a:r>
              <a:rPr lang="en-US" b="1" dirty="0" smtClean="0">
                <a:solidFill>
                  <a:srgbClr val="7030A0"/>
                </a:solidFill>
              </a:rPr>
              <a:t>It’s not just about you</a:t>
            </a:r>
          </a:p>
          <a:p>
            <a:pPr lvl="1"/>
            <a:r>
              <a:rPr lang="en-US" b="1" dirty="0" smtClean="0">
                <a:solidFill>
                  <a:srgbClr val="7030A0"/>
                </a:solidFill>
              </a:rPr>
              <a:t>Listen</a:t>
            </a:r>
          </a:p>
          <a:p>
            <a:r>
              <a:rPr lang="en-US" b="1" dirty="0" smtClean="0">
                <a:solidFill>
                  <a:srgbClr val="006600"/>
                </a:solidFill>
              </a:rPr>
              <a:t>Find common interests</a:t>
            </a:r>
          </a:p>
          <a:p>
            <a:pPr lvl="1"/>
            <a:r>
              <a:rPr lang="en-US" b="1" dirty="0" smtClean="0">
                <a:solidFill>
                  <a:srgbClr val="006600"/>
                </a:solidFill>
              </a:rPr>
              <a:t>Industry news</a:t>
            </a:r>
          </a:p>
          <a:p>
            <a:pPr lvl="1"/>
            <a:r>
              <a:rPr lang="en-US" b="1" dirty="0" smtClean="0">
                <a:solidFill>
                  <a:srgbClr val="006600"/>
                </a:solidFill>
              </a:rPr>
              <a:t>Topics of mutual interest</a:t>
            </a:r>
          </a:p>
          <a:p>
            <a:r>
              <a:rPr lang="en-US" b="1" dirty="0" smtClean="0">
                <a:solidFill>
                  <a:schemeClr val="accent3">
                    <a:lumMod val="50000"/>
                  </a:schemeClr>
                </a:solidFill>
              </a:rPr>
              <a:t>Bring them something </a:t>
            </a:r>
            <a:r>
              <a:rPr lang="en-US" b="1" u="sng" dirty="0" smtClean="0">
                <a:solidFill>
                  <a:srgbClr val="002060"/>
                </a:solidFill>
              </a:rPr>
              <a:t>___________</a:t>
            </a:r>
            <a:endParaRPr lang="en-US" b="1" u="sng" dirty="0" smtClean="0">
              <a:solidFill>
                <a:srgbClr val="002060"/>
              </a:solidFill>
            </a:endParaRPr>
          </a:p>
          <a:p>
            <a:r>
              <a:rPr lang="en-US" b="1" dirty="0" smtClean="0">
                <a:solidFill>
                  <a:srgbClr val="CC6600"/>
                </a:solidFill>
              </a:rPr>
              <a:t>Suggest a meeting at some time after the event (if appropriate)</a:t>
            </a:r>
            <a:endParaRPr lang="en-US" b="1" dirty="0">
              <a:solidFill>
                <a:srgbClr val="CC6600"/>
              </a:solidFill>
            </a:endParaRP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839967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Elevator Speeches</a:t>
            </a:r>
            <a:endParaRPr lang="en-US" sz="3200"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4294967295"/>
          </p:nvPr>
        </p:nvSpPr>
        <p:spPr>
          <a:xfrm>
            <a:off x="8763000" y="6470015"/>
            <a:ext cx="381000" cy="365125"/>
          </a:xfrm>
        </p:spPr>
        <p:txBody>
          <a:bodyPr/>
          <a:lstStyle/>
          <a:p>
            <a:fld id="{A410B474-9186-45C5-9141-A03E51607601}" type="slidenum">
              <a:rPr lang="en-US" smtClean="0"/>
              <a:pPr/>
              <a:t>22</a:t>
            </a:fld>
            <a:endParaRPr lang="en-US"/>
          </a:p>
        </p:txBody>
      </p:sp>
    </p:spTree>
    <p:extLst>
      <p:ext uri="{BB962C8B-B14F-4D97-AF65-F5344CB8AC3E}">
        <p14:creationId xmlns:p14="http://schemas.microsoft.com/office/powerpoint/2010/main" val="922641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Speeches</a:t>
            </a:r>
            <a:endParaRPr lang="en-US" dirty="0"/>
          </a:p>
        </p:txBody>
      </p:sp>
      <p:sp>
        <p:nvSpPr>
          <p:cNvPr id="3" name="Content Placeholder 2"/>
          <p:cNvSpPr>
            <a:spLocks noGrp="1"/>
          </p:cNvSpPr>
          <p:nvPr>
            <p:ph idx="1"/>
          </p:nvPr>
        </p:nvSpPr>
        <p:spPr/>
        <p:txBody>
          <a:bodyPr/>
          <a:lstStyle/>
          <a:p>
            <a:r>
              <a:rPr lang="en-US" dirty="0" smtClean="0"/>
              <a:t>A somewhat formal way of introducing yourself and your company is with an elevator speech</a:t>
            </a:r>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45339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5219700" y="3048000"/>
            <a:ext cx="3619500" cy="37338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914400" indent="-457200" algn="l" defTabSz="914400" rtl="0" eaLnBrk="1" latinLnBrk="0" hangingPunct="1">
              <a:spcBef>
                <a:spcPct val="20000"/>
              </a:spcBef>
              <a:buClr>
                <a:srgbClr val="FF0000"/>
              </a:buClr>
              <a:buFont typeface="Arial" pitchFamily="34" charset="0"/>
              <a:buChar char="•"/>
              <a:defRPr sz="2800" kern="1200">
                <a:solidFill>
                  <a:schemeClr val="tx1"/>
                </a:solidFill>
                <a:latin typeface="+mn-lt"/>
                <a:ea typeface="+mn-ea"/>
                <a:cs typeface="+mn-cs"/>
              </a:defRPr>
            </a:lvl2pPr>
            <a:lvl3pPr marL="1371600" indent="-457200" algn="l" defTabSz="914400" rtl="0" eaLnBrk="1" latinLnBrk="0" hangingPunct="1">
              <a:spcBef>
                <a:spcPct val="20000"/>
              </a:spcBef>
              <a:buClr>
                <a:schemeClr val="tx2">
                  <a:lumMod val="75000"/>
                </a:schemeClr>
              </a:buClr>
              <a:buSzPct val="75000"/>
              <a:buFont typeface="Courier New" pitchFamily="49" charset="0"/>
              <a:buChar char="o"/>
              <a:defRPr sz="2800" kern="1200">
                <a:solidFill>
                  <a:schemeClr val="tx1"/>
                </a:solidFill>
                <a:latin typeface="+mn-lt"/>
                <a:ea typeface="+mn-ea"/>
                <a:cs typeface="+mn-cs"/>
              </a:defRPr>
            </a:lvl3pPr>
            <a:lvl4pPr marL="1828800" indent="-457200" algn="l" defTabSz="914400" rtl="0" eaLnBrk="1" latinLnBrk="0" hangingPunct="1">
              <a:spcBef>
                <a:spcPct val="20000"/>
              </a:spcBef>
              <a:buClr>
                <a:schemeClr val="accent4">
                  <a:lumMod val="75000"/>
                </a:schemeClr>
              </a:buClr>
              <a:buFont typeface="Arial" pitchFamily="34" charset="0"/>
              <a:buChar char="•"/>
              <a:defRPr sz="2800" kern="1200">
                <a:solidFill>
                  <a:schemeClr val="tx1"/>
                </a:solidFill>
                <a:latin typeface="+mn-lt"/>
                <a:ea typeface="+mn-ea"/>
                <a:cs typeface="+mn-cs"/>
              </a:defRPr>
            </a:lvl4pPr>
            <a:lvl5pPr marL="2286000" indent="-457200" algn="l" defTabSz="914400" rtl="0" eaLnBrk="1" latinLnBrk="0" hangingPunct="1">
              <a:spcBef>
                <a:spcPct val="20000"/>
              </a:spcBef>
              <a:buClr>
                <a:schemeClr val="accent3">
                  <a:lumMod val="75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rgbClr val="006600"/>
                </a:solidFill>
              </a:rPr>
              <a:t>Sharing information about yourself or your idea during time you might ride with someone in an </a:t>
            </a:r>
            <a:r>
              <a:rPr lang="en-US" b="1" u="sng" dirty="0" smtClean="0">
                <a:solidFill>
                  <a:srgbClr val="00B050"/>
                </a:solidFill>
              </a:rPr>
              <a:t>___________</a:t>
            </a:r>
            <a:endParaRPr lang="en-US" b="1" u="sng" dirty="0">
              <a:solidFill>
                <a:srgbClr val="00B050"/>
              </a:solidFill>
            </a:endParaRPr>
          </a:p>
        </p:txBody>
      </p:sp>
      <p:grpSp>
        <p:nvGrpSpPr>
          <p:cNvPr id="8" name="Group 7"/>
          <p:cNvGrpSpPr/>
          <p:nvPr/>
        </p:nvGrpSpPr>
        <p:grpSpPr>
          <a:xfrm>
            <a:off x="8153400" y="0"/>
            <a:ext cx="810400" cy="1117708"/>
            <a:chOff x="3551873" y="4448175"/>
            <a:chExt cx="1895475" cy="2409825"/>
          </a:xfrm>
        </p:grpSpPr>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1723236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Speech</a:t>
            </a:r>
            <a:endParaRPr lang="en-US" dirty="0"/>
          </a:p>
        </p:txBody>
      </p:sp>
      <p:sp>
        <p:nvSpPr>
          <p:cNvPr id="3" name="Content Placeholder 2"/>
          <p:cNvSpPr>
            <a:spLocks noGrp="1"/>
          </p:cNvSpPr>
          <p:nvPr>
            <p:ph idx="1"/>
          </p:nvPr>
        </p:nvSpPr>
        <p:spPr/>
        <p:txBody>
          <a:bodyPr>
            <a:normAutofit/>
          </a:bodyPr>
          <a:lstStyle/>
          <a:p>
            <a:r>
              <a:rPr lang="en-US" dirty="0" smtClean="0"/>
              <a:t>30 seconds, about a 100 words </a:t>
            </a:r>
          </a:p>
          <a:p>
            <a:r>
              <a:rPr lang="en-US" b="1" dirty="0" smtClean="0">
                <a:solidFill>
                  <a:schemeClr val="accent6">
                    <a:lumMod val="50000"/>
                  </a:schemeClr>
                </a:solidFill>
              </a:rPr>
              <a:t>Engaging, arouse interest</a:t>
            </a:r>
          </a:p>
          <a:p>
            <a:r>
              <a:rPr lang="en-US" dirty="0" smtClean="0"/>
              <a:t>Written, memorized and rehearsed</a:t>
            </a:r>
          </a:p>
          <a:p>
            <a:r>
              <a:rPr lang="en-US" dirty="0" smtClean="0"/>
              <a:t>Natural, conversational, positive, confident</a:t>
            </a:r>
          </a:p>
          <a:p>
            <a:r>
              <a:rPr lang="en-US" dirty="0" smtClean="0"/>
              <a:t>Describes your company’s competitive advantage</a:t>
            </a:r>
          </a:p>
          <a:p>
            <a:r>
              <a:rPr lang="en-US" dirty="0" smtClean="0"/>
              <a:t>Answers the question, </a:t>
            </a:r>
            <a:r>
              <a:rPr lang="en-US" b="1" u="sng" dirty="0" smtClean="0"/>
              <a:t>_____________?</a:t>
            </a:r>
            <a:endParaRPr lang="en-US" b="1" u="sng" dirty="0" smtClean="0"/>
          </a:p>
          <a:p>
            <a:r>
              <a:rPr lang="en-US" dirty="0" smtClean="0"/>
              <a:t>Often includes a brief follow up story that illustrates your point</a:t>
            </a:r>
          </a:p>
          <a:p>
            <a:endParaRPr lang="en-US" dirty="0" smtClean="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705652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Speech</a:t>
            </a:r>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graphicFrame>
        <p:nvGraphicFramePr>
          <p:cNvPr id="8" name="Table 7"/>
          <p:cNvGraphicFramePr>
            <a:graphicFrameLocks noGrp="1"/>
          </p:cNvGraphicFramePr>
          <p:nvPr>
            <p:extLst>
              <p:ext uri="{D42A27DB-BD31-4B8C-83A1-F6EECF244321}">
                <p14:modId xmlns:p14="http://schemas.microsoft.com/office/powerpoint/2010/main" val="3489720432"/>
              </p:ext>
            </p:extLst>
          </p:nvPr>
        </p:nvGraphicFramePr>
        <p:xfrm>
          <a:off x="239157" y="1524001"/>
          <a:ext cx="8600043" cy="4952999"/>
        </p:xfrm>
        <a:graphic>
          <a:graphicData uri="http://schemas.openxmlformats.org/drawingml/2006/table">
            <a:tbl>
              <a:tblPr firstRow="1" bandRow="1">
                <a:tableStyleId>{5C22544A-7EE6-4342-B048-85BDC9FD1C3A}</a:tableStyleId>
              </a:tblPr>
              <a:tblGrid>
                <a:gridCol w="2355921"/>
                <a:gridCol w="6244122"/>
              </a:tblGrid>
              <a:tr h="436151">
                <a:tc gridSpan="2">
                  <a:txBody>
                    <a:bodyPr/>
                    <a:lstStyle/>
                    <a:p>
                      <a:r>
                        <a:rPr lang="en-US" sz="1800" b="1" dirty="0" smtClean="0">
                          <a:solidFill>
                            <a:srgbClr val="7030A0"/>
                          </a:solidFill>
                        </a:rPr>
                        <a:t>Company name</a:t>
                      </a:r>
                    </a:p>
                  </a:txBody>
                  <a:tcPr>
                    <a:noFill/>
                  </a:tcPr>
                </a:tc>
                <a:tc hMerge="1">
                  <a:txBody>
                    <a:bodyPr/>
                    <a:lstStyle/>
                    <a:p>
                      <a:endParaRPr lang="en-US" sz="2000" b="1" dirty="0" smtClean="0">
                        <a:solidFill>
                          <a:srgbClr val="7030A0"/>
                        </a:solidFill>
                      </a:endParaRPr>
                    </a:p>
                  </a:txBody>
                  <a:tcPr>
                    <a:noFill/>
                  </a:tcPr>
                </a:tc>
              </a:tr>
              <a:tr h="466024">
                <a:tc>
                  <a:txBody>
                    <a:bodyPr/>
                    <a:lstStyle/>
                    <a:p>
                      <a:r>
                        <a:rPr lang="en-US" sz="1800" b="1" dirty="0" smtClean="0">
                          <a:solidFill>
                            <a:srgbClr val="7030A0"/>
                          </a:solidFill>
                        </a:rPr>
                        <a:t>Does</a:t>
                      </a:r>
                      <a:endParaRPr lang="en-US" sz="1800" b="1" dirty="0">
                        <a:solidFill>
                          <a:srgbClr val="7030A0"/>
                        </a:solidFill>
                      </a:endParaRPr>
                    </a:p>
                  </a:txBody>
                  <a:tcP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Helps, assists, works with [what customers]</a:t>
                      </a:r>
                      <a:endParaRPr lang="en-US" sz="1800" b="1" dirty="0">
                        <a:solidFill>
                          <a:srgbClr val="7030A0"/>
                        </a:solidFill>
                      </a:endParaRPr>
                    </a:p>
                  </a:txBody>
                  <a:tcPr>
                    <a:noFill/>
                  </a:tcPr>
                </a:tc>
              </a:tr>
              <a:tr h="466024">
                <a:tc>
                  <a:txBody>
                    <a:bodyPr/>
                    <a:lstStyle/>
                    <a:p>
                      <a:r>
                        <a:rPr lang="en-US" sz="1800" b="1" dirty="0" smtClean="0">
                          <a:solidFill>
                            <a:srgbClr val="7030A0"/>
                          </a:solidFill>
                        </a:rPr>
                        <a:t>In</a:t>
                      </a:r>
                      <a:r>
                        <a:rPr lang="en-US" sz="1800" b="1" baseline="0" dirty="0" smtClean="0">
                          <a:solidFill>
                            <a:srgbClr val="7030A0"/>
                          </a:solidFill>
                        </a:rPr>
                        <a:t> order to</a:t>
                      </a:r>
                      <a:endParaRPr lang="en-US" sz="1800" b="1" dirty="0">
                        <a:solidFill>
                          <a:srgbClr val="7030A0"/>
                        </a:solidFill>
                      </a:endParaRPr>
                    </a:p>
                  </a:txBody>
                  <a:tcP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Perform, conduct, provide, create [what value]</a:t>
                      </a:r>
                      <a:endParaRPr lang="en-US" sz="1800" b="1" dirty="0">
                        <a:solidFill>
                          <a:srgbClr val="7030A0"/>
                        </a:solidFill>
                      </a:endParaRPr>
                    </a:p>
                  </a:txBody>
                  <a:tcPr>
                    <a:noFill/>
                  </a:tcPr>
                </a:tc>
              </a:tr>
              <a:tr h="824504">
                <a:tc>
                  <a:txBody>
                    <a:bodyPr/>
                    <a:lstStyle/>
                    <a:p>
                      <a:r>
                        <a:rPr lang="en-US" sz="1800" b="1" dirty="0" smtClean="0">
                          <a:solidFill>
                            <a:srgbClr val="7030A0"/>
                          </a:solidFill>
                        </a:rPr>
                        <a:t>By or through</a:t>
                      </a:r>
                      <a:endParaRPr lang="en-US" sz="1800" b="1" dirty="0">
                        <a:solidFill>
                          <a:srgbClr val="7030A0"/>
                        </a:solidFill>
                      </a:endParaRPr>
                    </a:p>
                  </a:txBody>
                  <a:tcP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Brief description of products or services in lay terms [product overview]</a:t>
                      </a:r>
                      <a:endParaRPr lang="en-US" sz="1800" b="1" dirty="0">
                        <a:solidFill>
                          <a:srgbClr val="7030A0"/>
                        </a:solidFill>
                      </a:endParaRPr>
                    </a:p>
                  </a:txBody>
                  <a:tcPr>
                    <a:noFill/>
                  </a:tcPr>
                </a:tc>
              </a:tr>
              <a:tr h="752808">
                <a:tc>
                  <a:txBody>
                    <a:bodyPr/>
                    <a:lstStyle/>
                    <a:p>
                      <a:r>
                        <a:rPr lang="en-US" sz="1800" b="1" dirty="0" smtClean="0">
                          <a:solidFill>
                            <a:srgbClr val="7030A0"/>
                          </a:solidFill>
                        </a:rPr>
                        <a:t>Which is unique because</a:t>
                      </a:r>
                    </a:p>
                  </a:txBody>
                  <a:tcP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How you are unique [competitive advantage]</a:t>
                      </a:r>
                      <a:endParaRPr lang="en-US" sz="1800" b="1" dirty="0" smtClean="0">
                        <a:solidFill>
                          <a:srgbClr val="7030A0"/>
                        </a:solidFill>
                      </a:endParaRPr>
                    </a:p>
                  </a:txBody>
                  <a:tcPr>
                    <a:noFill/>
                  </a:tcPr>
                </a:tc>
              </a:tr>
              <a:tr h="824504">
                <a:tc>
                  <a:txBody>
                    <a:bodyPr/>
                    <a:lstStyle/>
                    <a:p>
                      <a:r>
                        <a:rPr lang="en-US" sz="1800" b="1" dirty="0" smtClean="0">
                          <a:solidFill>
                            <a:srgbClr val="7030A0"/>
                          </a:solidFill>
                        </a:rPr>
                        <a:t>Which allows them to</a:t>
                      </a:r>
                      <a:endParaRPr lang="en-US" sz="1800" b="1" dirty="0">
                        <a:solidFill>
                          <a:srgbClr val="7030A0"/>
                        </a:solidFill>
                      </a:endParaRPr>
                    </a:p>
                  </a:txBody>
                  <a:tcP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Be successful, earn money, work with their clients more effectively [benefit of your value]</a:t>
                      </a:r>
                      <a:endParaRPr lang="en-US" sz="1800" b="1" dirty="0">
                        <a:solidFill>
                          <a:srgbClr val="7030A0"/>
                        </a:solidFill>
                      </a:endParaRPr>
                    </a:p>
                  </a:txBody>
                  <a:tcPr>
                    <a:noFill/>
                  </a:tcPr>
                </a:tc>
              </a:tr>
              <a:tr h="1182984">
                <a:tc>
                  <a:txBody>
                    <a:bodyPr/>
                    <a:lstStyle/>
                    <a:p>
                      <a:r>
                        <a:rPr lang="en-US" sz="1800" b="1" dirty="0" smtClean="0">
                          <a:solidFill>
                            <a:srgbClr val="7030A0"/>
                          </a:solidFill>
                        </a:rPr>
                        <a:t>An example</a:t>
                      </a:r>
                      <a:r>
                        <a:rPr lang="en-US" sz="1800" b="1" baseline="0" dirty="0" smtClean="0">
                          <a:solidFill>
                            <a:srgbClr val="7030A0"/>
                          </a:solidFill>
                        </a:rPr>
                        <a:t> of </a:t>
                      </a:r>
                      <a:r>
                        <a:rPr lang="en-US" sz="1800" b="1" baseline="0" smtClean="0">
                          <a:solidFill>
                            <a:srgbClr val="7030A0"/>
                          </a:solidFill>
                        </a:rPr>
                        <a:t>this is…</a:t>
                      </a:r>
                      <a:endParaRPr lang="en-US" sz="1800" b="1" dirty="0">
                        <a:solidFill>
                          <a:srgbClr val="7030A0"/>
                        </a:solidFill>
                      </a:endParaRPr>
                    </a:p>
                  </a:txBody>
                  <a:tcP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Factual evidence [brief story of someone you helped without naming names unless you have permission to do so]</a:t>
                      </a:r>
                      <a:endParaRPr lang="en-US" sz="1800" b="1" dirty="0">
                        <a:solidFill>
                          <a:srgbClr val="7030A0"/>
                        </a:solidFill>
                      </a:endParaRPr>
                    </a:p>
                  </a:txBody>
                  <a:tcPr>
                    <a:noFill/>
                  </a:tcPr>
                </a:tc>
              </a:tr>
            </a:tbl>
          </a:graphicData>
        </a:graphic>
      </p:graphicFrame>
    </p:spTree>
    <p:extLst>
      <p:ext uri="{BB962C8B-B14F-4D97-AF65-F5344CB8AC3E}">
        <p14:creationId xmlns:p14="http://schemas.microsoft.com/office/powerpoint/2010/main" val="3400556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82706"/>
            <a:ext cx="8686800" cy="5903894"/>
          </a:xfrm>
        </p:spPr>
        <p:txBody>
          <a:bodyPr>
            <a:normAutofit fontScale="77500" lnSpcReduction="20000"/>
          </a:bodyPr>
          <a:lstStyle/>
          <a:p>
            <a:pPr indent="4763">
              <a:buNone/>
            </a:pPr>
            <a:r>
              <a:rPr lang="en-US" dirty="0" smtClean="0"/>
              <a:t>I help small businesses and non-profits tell their story to the people who need to hear it. The idea is that when someone knows your story, they like you more, and we support and do business with those we like. So, we work together with you to craft your story and start telling it to your employees, the media, potential clients, and the people who will care about it most. I know it sounds like marketing, but what makes me unique is that first and foremost, I am a storyteller. I also have a technical, art, writing, and design background which I combine to tell your story in a special, get-their-attention way. I recently completed a sixteen-page publication with an additional 15,000 copies that appeared in the March issue of </a:t>
            </a:r>
            <a:r>
              <a:rPr lang="en-US" i="1" dirty="0" smtClean="0"/>
              <a:t>Cleveland Magazine</a:t>
            </a:r>
            <a:r>
              <a:rPr lang="en-US" dirty="0" smtClean="0"/>
              <a:t> telling the stories of Cleveland’s community development corporations. They were so delighted with the outcome that I am now in the process of designing an extensive website for them</a:t>
            </a:r>
            <a:r>
              <a:rPr lang="en-US" sz="3100" dirty="0" smtClean="0"/>
              <a:t>.   </a:t>
            </a:r>
            <a:endParaRPr lang="en-US" sz="3100" dirty="0"/>
          </a:p>
          <a:p>
            <a:pPr lvl="3">
              <a:buNone/>
            </a:pPr>
            <a:r>
              <a:rPr lang="en-US" sz="2600" dirty="0" smtClean="0"/>
              <a:t>--Chris King</a:t>
            </a:r>
          </a:p>
          <a:p>
            <a:pPr lvl="3">
              <a:buNone/>
            </a:pPr>
            <a:r>
              <a:rPr lang="en-US" sz="2600" dirty="0" smtClean="0"/>
              <a:t>http://www.creativekeys.net/powerfulpresentations/article1024.html</a:t>
            </a:r>
            <a:endParaRPr lang="en-US" sz="2600" dirty="0"/>
          </a:p>
        </p:txBody>
      </p:sp>
      <p:sp>
        <p:nvSpPr>
          <p:cNvPr id="4" name="Oval 3"/>
          <p:cNvSpPr/>
          <p:nvPr/>
        </p:nvSpPr>
        <p:spPr>
          <a:xfrm>
            <a:off x="0" y="3886200"/>
            <a:ext cx="9144000" cy="685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10200" y="5562600"/>
            <a:ext cx="3429000" cy="523220"/>
          </a:xfrm>
          <a:prstGeom prst="rect">
            <a:avLst/>
          </a:prstGeom>
          <a:noFill/>
        </p:spPr>
        <p:txBody>
          <a:bodyPr wrap="square" rtlCol="0">
            <a:spAutoFit/>
          </a:bodyPr>
          <a:lstStyle/>
          <a:p>
            <a:pPr algn="ctr"/>
            <a:r>
              <a:rPr lang="en-US" sz="2800" b="1" dirty="0" smtClean="0">
                <a:solidFill>
                  <a:srgbClr val="FF0000"/>
                </a:solidFill>
              </a:rPr>
              <a:t>Factual Evidence</a:t>
            </a:r>
            <a:endParaRPr lang="en-US" sz="2800" b="1" dirty="0">
              <a:solidFill>
                <a:srgbClr val="FF0000"/>
              </a:solidFill>
            </a:endParaRPr>
          </a:p>
        </p:txBody>
      </p:sp>
      <p:cxnSp>
        <p:nvCxnSpPr>
          <p:cNvPr id="8" name="Straight Connector 7"/>
          <p:cNvCxnSpPr>
            <a:stCxn id="6" idx="0"/>
          </p:cNvCxnSpPr>
          <p:nvPr/>
        </p:nvCxnSpPr>
        <p:spPr>
          <a:xfrm rot="16200000" flipV="1">
            <a:off x="5364480" y="3802380"/>
            <a:ext cx="990600" cy="252984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52400" y="2057400"/>
            <a:ext cx="9144000" cy="685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43600" y="5486400"/>
            <a:ext cx="3429000" cy="523220"/>
          </a:xfrm>
          <a:prstGeom prst="rect">
            <a:avLst/>
          </a:prstGeom>
          <a:noFill/>
        </p:spPr>
        <p:txBody>
          <a:bodyPr wrap="square" rtlCol="0">
            <a:spAutoFit/>
          </a:bodyPr>
          <a:lstStyle/>
          <a:p>
            <a:pPr algn="ctr"/>
            <a:r>
              <a:rPr lang="en-US" sz="2800" b="1" dirty="0" smtClean="0">
                <a:solidFill>
                  <a:srgbClr val="FF0000"/>
                </a:solidFill>
              </a:rPr>
              <a:t>By or Through</a:t>
            </a:r>
            <a:endParaRPr lang="en-US" sz="2800" b="1" dirty="0">
              <a:solidFill>
                <a:srgbClr val="FF0000"/>
              </a:solidFill>
            </a:endParaRPr>
          </a:p>
        </p:txBody>
      </p:sp>
      <p:cxnSp>
        <p:nvCxnSpPr>
          <p:cNvPr id="13" name="Straight Connector 12"/>
          <p:cNvCxnSpPr>
            <a:stCxn id="12" idx="0"/>
          </p:cNvCxnSpPr>
          <p:nvPr/>
        </p:nvCxnSpPr>
        <p:spPr>
          <a:xfrm rot="16200000" flipV="1">
            <a:off x="4743450" y="2571750"/>
            <a:ext cx="2743200" cy="30861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81000" y="990600"/>
            <a:ext cx="914400" cy="685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43000" y="0"/>
            <a:ext cx="1447800" cy="954107"/>
          </a:xfrm>
          <a:prstGeom prst="rect">
            <a:avLst/>
          </a:prstGeom>
          <a:noFill/>
        </p:spPr>
        <p:txBody>
          <a:bodyPr wrap="square" rtlCol="0">
            <a:spAutoFit/>
          </a:bodyPr>
          <a:lstStyle/>
          <a:p>
            <a:r>
              <a:rPr lang="en-US" sz="2800" dirty="0" smtClean="0">
                <a:solidFill>
                  <a:srgbClr val="FF0000"/>
                </a:solidFill>
              </a:rPr>
              <a:t>What we do</a:t>
            </a:r>
            <a:endParaRPr lang="en-US" sz="2800" dirty="0">
              <a:solidFill>
                <a:srgbClr val="FF0000"/>
              </a:solidFill>
            </a:endParaRPr>
          </a:p>
        </p:txBody>
      </p:sp>
      <p:cxnSp>
        <p:nvCxnSpPr>
          <p:cNvPr id="18" name="Straight Connector 17"/>
          <p:cNvCxnSpPr>
            <a:stCxn id="16" idx="2"/>
            <a:endCxn id="15" idx="6"/>
          </p:cNvCxnSpPr>
          <p:nvPr/>
        </p:nvCxnSpPr>
        <p:spPr>
          <a:xfrm rot="5400000">
            <a:off x="1391454" y="858053"/>
            <a:ext cx="379393" cy="5715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143000" y="990600"/>
            <a:ext cx="4343400" cy="685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81800" y="0"/>
            <a:ext cx="1447800" cy="954107"/>
          </a:xfrm>
          <a:prstGeom prst="rect">
            <a:avLst/>
          </a:prstGeom>
          <a:noFill/>
        </p:spPr>
        <p:txBody>
          <a:bodyPr wrap="square" rtlCol="0">
            <a:spAutoFit/>
          </a:bodyPr>
          <a:lstStyle/>
          <a:p>
            <a:r>
              <a:rPr lang="en-US" sz="2800" dirty="0" smtClean="0">
                <a:solidFill>
                  <a:srgbClr val="FF0000"/>
                </a:solidFill>
              </a:rPr>
              <a:t>How we  do it</a:t>
            </a:r>
            <a:endParaRPr lang="en-US" sz="2800" dirty="0">
              <a:solidFill>
                <a:srgbClr val="FF0000"/>
              </a:solidFill>
            </a:endParaRPr>
          </a:p>
        </p:txBody>
      </p:sp>
      <p:cxnSp>
        <p:nvCxnSpPr>
          <p:cNvPr id="21" name="Straight Connector 20"/>
          <p:cNvCxnSpPr>
            <a:stCxn id="20" idx="2"/>
            <a:endCxn id="19" idx="6"/>
          </p:cNvCxnSpPr>
          <p:nvPr/>
        </p:nvCxnSpPr>
        <p:spPr>
          <a:xfrm rot="5400000">
            <a:off x="6306354" y="134153"/>
            <a:ext cx="379393" cy="20193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486400" y="990600"/>
            <a:ext cx="2286000" cy="685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248400" y="0"/>
            <a:ext cx="1447800" cy="954107"/>
          </a:xfrm>
          <a:prstGeom prst="rect">
            <a:avLst/>
          </a:prstGeom>
          <a:noFill/>
        </p:spPr>
        <p:txBody>
          <a:bodyPr wrap="square" rtlCol="0">
            <a:spAutoFit/>
          </a:bodyPr>
          <a:lstStyle/>
          <a:p>
            <a:r>
              <a:rPr lang="en-US" sz="2800" dirty="0" smtClean="0">
                <a:solidFill>
                  <a:srgbClr val="FF0000"/>
                </a:solidFill>
              </a:rPr>
              <a:t>What we do</a:t>
            </a:r>
            <a:endParaRPr lang="en-US" sz="2800" dirty="0">
              <a:solidFill>
                <a:srgbClr val="FF0000"/>
              </a:solidFill>
            </a:endParaRPr>
          </a:p>
        </p:txBody>
      </p:sp>
      <p:cxnSp>
        <p:nvCxnSpPr>
          <p:cNvPr id="27" name="Straight Connector 26"/>
          <p:cNvCxnSpPr>
            <a:stCxn id="26" idx="2"/>
            <a:endCxn id="25" idx="6"/>
          </p:cNvCxnSpPr>
          <p:nvPr/>
        </p:nvCxnSpPr>
        <p:spPr>
          <a:xfrm rot="16200000" flipH="1">
            <a:off x="7182654" y="743753"/>
            <a:ext cx="379393" cy="8001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200400" y="2895600"/>
            <a:ext cx="4343400" cy="685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rot="10800000">
            <a:off x="4747260" y="3581400"/>
            <a:ext cx="2644140" cy="20574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24600" y="5410200"/>
            <a:ext cx="2819400" cy="954107"/>
          </a:xfrm>
          <a:prstGeom prst="rect">
            <a:avLst/>
          </a:prstGeom>
          <a:noFill/>
        </p:spPr>
        <p:txBody>
          <a:bodyPr wrap="square" rtlCol="0">
            <a:spAutoFit/>
          </a:bodyPr>
          <a:lstStyle/>
          <a:p>
            <a:pPr algn="ctr"/>
            <a:r>
              <a:rPr lang="en-US" sz="2800" b="1" dirty="0" smtClean="0">
                <a:solidFill>
                  <a:srgbClr val="FF0000"/>
                </a:solidFill>
              </a:rPr>
              <a:t>Competitive Advantage</a:t>
            </a:r>
            <a:endParaRPr lang="en-US" sz="2800" b="1" dirty="0">
              <a:solidFill>
                <a:srgbClr val="FF0000"/>
              </a:solidFill>
            </a:endParaRPr>
          </a:p>
        </p:txBody>
      </p:sp>
    </p:spTree>
    <p:extLst>
      <p:ext uri="{BB962C8B-B14F-4D97-AF65-F5344CB8AC3E}">
        <p14:creationId xmlns:p14="http://schemas.microsoft.com/office/powerpoint/2010/main" val="28417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8"/>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11" grpId="0" animBg="1"/>
      <p:bldP spid="11" grpId="1" animBg="1"/>
      <p:bldP spid="12" grpId="0"/>
      <p:bldP spid="12" grpId="1"/>
      <p:bldP spid="15" grpId="0" animBg="1"/>
      <p:bldP spid="15" grpId="1" animBg="1"/>
      <p:bldP spid="16" grpId="0"/>
      <p:bldP spid="16" grpId="1"/>
      <p:bldP spid="19" grpId="0" animBg="1"/>
      <p:bldP spid="19" grpId="1" animBg="1"/>
      <p:bldP spid="20" grpId="0"/>
      <p:bldP spid="20" grpId="1"/>
      <p:bldP spid="25" grpId="0" animBg="1"/>
      <p:bldP spid="25" grpId="1" animBg="1"/>
      <p:bldP spid="26" grpId="0"/>
      <p:bldP spid="26" grpId="1"/>
      <p:bldP spid="29" grpId="0" animBg="1"/>
      <p:bldP spid="29" grpId="1" animBg="1"/>
      <p:bldP spid="31" grpId="0"/>
      <p:bldP spid="3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Time Management</a:t>
            </a:r>
            <a:endParaRPr lang="en-US" sz="3200"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4294967295"/>
          </p:nvPr>
        </p:nvSpPr>
        <p:spPr>
          <a:xfrm>
            <a:off x="8763000" y="6470015"/>
            <a:ext cx="381000" cy="365125"/>
          </a:xfrm>
        </p:spPr>
        <p:txBody>
          <a:bodyPr/>
          <a:lstStyle/>
          <a:p>
            <a:fld id="{A410B474-9186-45C5-9141-A03E51607601}" type="slidenum">
              <a:rPr lang="en-US" smtClean="0"/>
              <a:pPr/>
              <a:t>27</a:t>
            </a:fld>
            <a:endParaRPr lang="en-US"/>
          </a:p>
        </p:txBody>
      </p:sp>
    </p:spTree>
    <p:extLst>
      <p:ext uri="{BB962C8B-B14F-4D97-AF65-F5344CB8AC3E}">
        <p14:creationId xmlns:p14="http://schemas.microsoft.com/office/powerpoint/2010/main" val="1771847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 Management</a:t>
            </a:r>
            <a:endParaRPr lang="en-US" dirty="0"/>
          </a:p>
        </p:txBody>
      </p:sp>
      <p:pic>
        <p:nvPicPr>
          <p:cNvPr id="6" name="12a - Dilbert -Time Management.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2088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Time Management</a:t>
            </a:r>
            <a:endParaRPr lang="en-US" sz="3200" dirty="0"/>
          </a:p>
        </p:txBody>
      </p:sp>
      <p:sp>
        <p:nvSpPr>
          <p:cNvPr id="3" name="Content Placeholder 2"/>
          <p:cNvSpPr>
            <a:spLocks noGrp="1"/>
          </p:cNvSpPr>
          <p:nvPr>
            <p:ph idx="1"/>
          </p:nvPr>
        </p:nvSpPr>
        <p:spPr/>
        <p:txBody>
          <a:bodyPr>
            <a:normAutofit/>
          </a:bodyPr>
          <a:lstStyle/>
          <a:p>
            <a:r>
              <a:rPr lang="en-US" sz="3000" dirty="0" smtClean="0"/>
              <a:t>The best of the best are effective managers of their time</a:t>
            </a:r>
          </a:p>
          <a:p>
            <a:pPr lvl="1"/>
            <a:r>
              <a:rPr lang="en-US" sz="3000" b="1" dirty="0" smtClean="0">
                <a:solidFill>
                  <a:srgbClr val="002060"/>
                </a:solidFill>
              </a:rPr>
              <a:t>Are able to distinguish urgency from </a:t>
            </a:r>
            <a:r>
              <a:rPr lang="en-US" sz="3000" b="1" u="sng" dirty="0" smtClean="0">
                <a:solidFill>
                  <a:srgbClr val="0070C0"/>
                </a:solidFill>
              </a:rPr>
              <a:t>________________</a:t>
            </a:r>
            <a:endParaRPr lang="en-US" sz="3000" b="1" u="sng" dirty="0" smtClean="0">
              <a:solidFill>
                <a:srgbClr val="0070C0"/>
              </a:solidFill>
            </a:endParaRPr>
          </a:p>
          <a:p>
            <a:pPr lvl="1"/>
            <a:r>
              <a:rPr lang="en-US" sz="3000" b="1" dirty="0" smtClean="0">
                <a:solidFill>
                  <a:srgbClr val="002060"/>
                </a:solidFill>
              </a:rPr>
              <a:t>And set appropriate priorities intentionally as a result</a:t>
            </a:r>
          </a:p>
          <a:p>
            <a:pPr lvl="1"/>
            <a:endParaRPr lang="en-US" sz="3000" b="1" dirty="0">
              <a:solidFill>
                <a:srgbClr val="002060"/>
              </a:solidFill>
            </a:endParaRPr>
          </a:p>
          <a:p>
            <a:pPr lvl="1"/>
            <a:endParaRPr lang="en-US" dirty="0" smtClean="0"/>
          </a:p>
          <a:p>
            <a:pPr lvl="1"/>
            <a:endParaRPr lang="en-US" dirty="0"/>
          </a:p>
        </p:txBody>
      </p:sp>
      <p:grpSp>
        <p:nvGrpSpPr>
          <p:cNvPr id="5" name="Group 4"/>
          <p:cNvGrpSpPr/>
          <p:nvPr/>
        </p:nvGrpSpPr>
        <p:grpSpPr>
          <a:xfrm>
            <a:off x="8153400" y="0"/>
            <a:ext cx="810400" cy="1117708"/>
            <a:chOff x="3551873" y="4448175"/>
            <a:chExt cx="1895475" cy="240982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395998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4294967295"/>
          </p:nvPr>
        </p:nvSpPr>
        <p:spPr>
          <a:xfrm>
            <a:off x="0" y="1600200"/>
            <a:ext cx="9144000" cy="4525963"/>
          </a:xfrm>
        </p:spPr>
        <p:txBody>
          <a:bodyPr>
            <a:normAutofit lnSpcReduction="10000"/>
          </a:bodyPr>
          <a:lstStyle/>
          <a:p>
            <a:pPr lvl="0"/>
            <a:r>
              <a:rPr lang="en-US" dirty="0" smtClean="0"/>
              <a:t>Best of the Best</a:t>
            </a:r>
          </a:p>
          <a:p>
            <a:pPr lvl="0"/>
            <a:r>
              <a:rPr lang="en-US" dirty="0" smtClean="0"/>
              <a:t>Networking</a:t>
            </a:r>
          </a:p>
          <a:p>
            <a:pPr lvl="0"/>
            <a:r>
              <a:rPr lang="en-US" dirty="0" smtClean="0"/>
              <a:t>Elevator Speeches</a:t>
            </a:r>
          </a:p>
          <a:p>
            <a:pPr lvl="0"/>
            <a:r>
              <a:rPr lang="en-US" dirty="0" smtClean="0"/>
              <a:t>Time Management</a:t>
            </a:r>
          </a:p>
          <a:p>
            <a:pPr lvl="0"/>
            <a:r>
              <a:rPr lang="en-US" dirty="0" smtClean="0"/>
              <a:t>Account Profiles and Customer Data</a:t>
            </a:r>
          </a:p>
          <a:p>
            <a:pPr lvl="0"/>
            <a:r>
              <a:rPr lang="en-US" dirty="0" smtClean="0"/>
              <a:t>Call Plans</a:t>
            </a:r>
          </a:p>
          <a:p>
            <a:pPr lvl="0"/>
            <a:r>
              <a:rPr lang="en-US" dirty="0" smtClean="0"/>
              <a:t>Call Reports</a:t>
            </a:r>
          </a:p>
          <a:p>
            <a:pPr lvl="0"/>
            <a:r>
              <a:rPr lang="en-US" dirty="0" smtClean="0"/>
              <a:t>Forecasting</a:t>
            </a:r>
          </a:p>
          <a:p>
            <a:pPr lvl="0"/>
            <a:r>
              <a:rPr lang="en-US" dirty="0" smtClean="0"/>
              <a:t>Working through Others</a:t>
            </a:r>
          </a:p>
          <a:p>
            <a:pPr lvl="0"/>
            <a:endParaRPr lang="en-US" dirty="0" smtClean="0"/>
          </a:p>
          <a:p>
            <a:pPr lvl="0"/>
            <a:endParaRPr lang="en-US" dirty="0" smtClean="0"/>
          </a:p>
          <a:p>
            <a:pPr lvl="0"/>
            <a:endParaRPr lang="en-US" dirty="0"/>
          </a:p>
        </p:txBody>
      </p:sp>
    </p:spTree>
    <p:extLst>
      <p:ext uri="{BB962C8B-B14F-4D97-AF65-F5344CB8AC3E}">
        <p14:creationId xmlns:p14="http://schemas.microsoft.com/office/powerpoint/2010/main" val="3823589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Time Management</a:t>
            </a:r>
            <a:endParaRPr lang="en-US" sz="3200" dirty="0"/>
          </a:p>
        </p:txBody>
      </p:sp>
      <p:sp>
        <p:nvSpPr>
          <p:cNvPr id="3" name="Content Placeholder 2"/>
          <p:cNvSpPr>
            <a:spLocks noGrp="1"/>
          </p:cNvSpPr>
          <p:nvPr>
            <p:ph idx="1"/>
          </p:nvPr>
        </p:nvSpPr>
        <p:spPr/>
        <p:txBody>
          <a:bodyPr>
            <a:normAutofit/>
          </a:bodyPr>
          <a:lstStyle/>
          <a:p>
            <a:pPr lvl="1"/>
            <a:endParaRPr lang="en-US" sz="3000" b="1" dirty="0">
              <a:solidFill>
                <a:srgbClr val="002060"/>
              </a:solidFill>
            </a:endParaRPr>
          </a:p>
          <a:p>
            <a:pPr lvl="1"/>
            <a:endParaRPr lang="en-US" dirty="0" smtClean="0"/>
          </a:p>
          <a:p>
            <a:pPr lvl="1"/>
            <a:endParaRPr lang="en-US" dirty="0"/>
          </a:p>
        </p:txBody>
      </p:sp>
      <p:grpSp>
        <p:nvGrpSpPr>
          <p:cNvPr id="5" name="Group 4"/>
          <p:cNvGrpSpPr/>
          <p:nvPr/>
        </p:nvGrpSpPr>
        <p:grpSpPr>
          <a:xfrm>
            <a:off x="8153400" y="0"/>
            <a:ext cx="810400" cy="1117708"/>
            <a:chOff x="3551873" y="4448175"/>
            <a:chExt cx="1895475" cy="240982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graphicFrame>
        <p:nvGraphicFramePr>
          <p:cNvPr id="8" name="Table 7"/>
          <p:cNvGraphicFramePr>
            <a:graphicFrameLocks noGrp="1"/>
          </p:cNvGraphicFramePr>
          <p:nvPr>
            <p:extLst>
              <p:ext uri="{D42A27DB-BD31-4B8C-83A1-F6EECF244321}">
                <p14:modId xmlns:p14="http://schemas.microsoft.com/office/powerpoint/2010/main" val="461862636"/>
              </p:ext>
            </p:extLst>
          </p:nvPr>
        </p:nvGraphicFramePr>
        <p:xfrm>
          <a:off x="1066800" y="1828800"/>
          <a:ext cx="7491800" cy="4114800"/>
        </p:xfrm>
        <a:graphic>
          <a:graphicData uri="http://schemas.openxmlformats.org/drawingml/2006/table">
            <a:tbl>
              <a:tblPr firstRow="1" firstCol="1" bandRow="1">
                <a:tableStyleId>{5C22544A-7EE6-4342-B048-85BDC9FD1C3A}</a:tableStyleId>
              </a:tblPr>
              <a:tblGrid>
                <a:gridCol w="950288"/>
                <a:gridCol w="1268523"/>
                <a:gridCol w="2552514"/>
                <a:gridCol w="2720475"/>
              </a:tblGrid>
              <a:tr h="809980">
                <a:tc>
                  <a:txBody>
                    <a:bodyPr/>
                    <a:lstStyle/>
                    <a:p>
                      <a:pPr marL="0" marR="45720" algn="ctr">
                        <a:lnSpc>
                          <a:spcPts val="1260"/>
                        </a:lnSpc>
                        <a:spcBef>
                          <a:spcPts val="600"/>
                        </a:spcBef>
                        <a:spcAft>
                          <a:spcPts val="0"/>
                        </a:spcAft>
                      </a:pPr>
                      <a:r>
                        <a:rPr lang="en-US" sz="2800" dirty="0">
                          <a:solidFill>
                            <a:schemeClr val="tx1"/>
                          </a:solidFill>
                          <a:effectLst/>
                        </a:rPr>
                        <a:t> </a:t>
                      </a:r>
                      <a:endParaRPr lang="en-US" sz="2800" dirty="0">
                        <a:solidFill>
                          <a:schemeClr val="tx1"/>
                        </a:solidFill>
                        <a:effectLst/>
                        <a:latin typeface="Bookman Old Style"/>
                        <a:ea typeface="Times New Roman"/>
                        <a:cs typeface="Arial"/>
                      </a:endParaRPr>
                    </a:p>
                  </a:txBody>
                  <a:tcPr marL="0" marR="0" marT="0" marB="0" anchor="ctr">
                    <a:noFill/>
                  </a:tcPr>
                </a:tc>
                <a:tc>
                  <a:txBody>
                    <a:bodyPr/>
                    <a:lstStyle/>
                    <a:p>
                      <a:pPr marL="0" marR="45720" algn="ctr">
                        <a:lnSpc>
                          <a:spcPts val="1260"/>
                        </a:lnSpc>
                        <a:spcBef>
                          <a:spcPts val="600"/>
                        </a:spcBef>
                        <a:spcAft>
                          <a:spcPts val="0"/>
                        </a:spcAft>
                      </a:pPr>
                      <a:r>
                        <a:rPr lang="en-US" sz="2800" dirty="0">
                          <a:solidFill>
                            <a:schemeClr val="tx1"/>
                          </a:solidFill>
                          <a:effectLst/>
                        </a:rPr>
                        <a:t> </a:t>
                      </a:r>
                      <a:endParaRPr lang="en-US" sz="2800" dirty="0">
                        <a:solidFill>
                          <a:schemeClr val="tx1"/>
                        </a:solidFill>
                        <a:effectLst/>
                        <a:latin typeface="Bookman Old Style"/>
                        <a:ea typeface="Times New Roman"/>
                        <a:cs typeface="Arial"/>
                      </a:endParaRPr>
                    </a:p>
                  </a:txBody>
                  <a:tcPr marL="0" marR="0" marT="0" marB="0" anchor="ctr">
                    <a:noFill/>
                  </a:tcPr>
                </a:tc>
                <a:tc gridSpan="2">
                  <a:txBody>
                    <a:bodyPr/>
                    <a:lstStyle/>
                    <a:p>
                      <a:pPr marL="0" marR="45720" algn="ctr">
                        <a:lnSpc>
                          <a:spcPts val="1260"/>
                        </a:lnSpc>
                        <a:spcBef>
                          <a:spcPts val="600"/>
                        </a:spcBef>
                        <a:spcAft>
                          <a:spcPts val="0"/>
                        </a:spcAft>
                      </a:pPr>
                      <a:r>
                        <a:rPr lang="en-US" sz="2800" dirty="0">
                          <a:solidFill>
                            <a:schemeClr val="tx1"/>
                          </a:solidFill>
                          <a:effectLst/>
                        </a:rPr>
                        <a:t>Urgency</a:t>
                      </a:r>
                      <a:endParaRPr lang="en-US" sz="2800" dirty="0">
                        <a:solidFill>
                          <a:schemeClr val="tx1"/>
                        </a:solidFill>
                        <a:effectLst/>
                        <a:latin typeface="Bookman Old Style"/>
                        <a:ea typeface="Times New Roman"/>
                        <a:cs typeface="Arial"/>
                      </a:endParaRPr>
                    </a:p>
                  </a:txBody>
                  <a:tcPr marL="0" marR="0" marT="0" marB="0" anchor="ctr">
                    <a:solidFill>
                      <a:schemeClr val="bg1">
                        <a:lumMod val="75000"/>
                      </a:schemeClr>
                    </a:solidFill>
                  </a:tcPr>
                </a:tc>
                <a:tc hMerge="1">
                  <a:txBody>
                    <a:bodyPr/>
                    <a:lstStyle/>
                    <a:p>
                      <a:endParaRPr lang="en-US"/>
                    </a:p>
                  </a:txBody>
                  <a:tcPr/>
                </a:tc>
              </a:tr>
              <a:tr h="809980">
                <a:tc>
                  <a:txBody>
                    <a:bodyPr/>
                    <a:lstStyle/>
                    <a:p>
                      <a:pPr marL="0" marR="45720" algn="ctr">
                        <a:lnSpc>
                          <a:spcPts val="1260"/>
                        </a:lnSpc>
                        <a:spcBef>
                          <a:spcPts val="600"/>
                        </a:spcBef>
                        <a:spcAft>
                          <a:spcPts val="0"/>
                        </a:spcAft>
                      </a:pPr>
                      <a:r>
                        <a:rPr lang="en-US" sz="2800" dirty="0">
                          <a:solidFill>
                            <a:schemeClr val="tx1"/>
                          </a:solidFill>
                          <a:effectLst/>
                        </a:rPr>
                        <a:t> </a:t>
                      </a:r>
                      <a:endParaRPr lang="en-US" sz="2800" dirty="0">
                        <a:solidFill>
                          <a:schemeClr val="tx1"/>
                        </a:solidFill>
                        <a:effectLst/>
                        <a:latin typeface="Bookman Old Style"/>
                        <a:ea typeface="Times New Roman"/>
                        <a:cs typeface="Arial"/>
                      </a:endParaRPr>
                    </a:p>
                  </a:txBody>
                  <a:tcPr marL="0" marR="0" marT="0" marB="0" anchor="ctr">
                    <a:noFill/>
                  </a:tcPr>
                </a:tc>
                <a:tc>
                  <a:txBody>
                    <a:bodyPr/>
                    <a:lstStyle/>
                    <a:p>
                      <a:pPr marL="0" marR="45720" algn="ctr">
                        <a:lnSpc>
                          <a:spcPts val="1260"/>
                        </a:lnSpc>
                        <a:spcBef>
                          <a:spcPts val="600"/>
                        </a:spcBef>
                        <a:spcAft>
                          <a:spcPts val="0"/>
                        </a:spcAft>
                      </a:pPr>
                      <a:r>
                        <a:rPr lang="en-US" sz="2800" dirty="0">
                          <a:solidFill>
                            <a:schemeClr val="bg1"/>
                          </a:solidFill>
                          <a:effectLst/>
                        </a:rPr>
                        <a:t> </a:t>
                      </a:r>
                      <a:endParaRPr lang="en-US" sz="2800" dirty="0">
                        <a:solidFill>
                          <a:schemeClr val="bg1"/>
                        </a:solidFill>
                        <a:effectLst/>
                        <a:latin typeface="Bookman Old Style"/>
                        <a:ea typeface="Times New Roman"/>
                        <a:cs typeface="Arial"/>
                      </a:endParaRPr>
                    </a:p>
                  </a:txBody>
                  <a:tcPr marL="0" marR="0" marT="0" marB="0" anchor="ctr">
                    <a:noFill/>
                  </a:tcPr>
                </a:tc>
                <a:tc>
                  <a:txBody>
                    <a:bodyPr/>
                    <a:lstStyle/>
                    <a:p>
                      <a:pPr marL="0" marR="45720" algn="ctr">
                        <a:lnSpc>
                          <a:spcPts val="1260"/>
                        </a:lnSpc>
                        <a:spcBef>
                          <a:spcPts val="600"/>
                        </a:spcBef>
                        <a:spcAft>
                          <a:spcPts val="0"/>
                        </a:spcAft>
                      </a:pPr>
                      <a:r>
                        <a:rPr lang="en-US" sz="2800" dirty="0">
                          <a:solidFill>
                            <a:schemeClr val="bg1"/>
                          </a:solidFill>
                          <a:effectLst/>
                        </a:rPr>
                        <a:t>High</a:t>
                      </a:r>
                      <a:endParaRPr lang="en-US" sz="2800" dirty="0">
                        <a:solidFill>
                          <a:schemeClr val="bg1"/>
                        </a:solidFill>
                        <a:effectLst/>
                        <a:latin typeface="Bookman Old Style"/>
                        <a:ea typeface="Times New Roman"/>
                        <a:cs typeface="Arial"/>
                      </a:endParaRPr>
                    </a:p>
                  </a:txBody>
                  <a:tcPr marL="0" marR="0" marT="0" marB="0" anchor="ctr">
                    <a:solidFill>
                      <a:srgbClr val="C00000"/>
                    </a:solidFill>
                  </a:tcPr>
                </a:tc>
                <a:tc>
                  <a:txBody>
                    <a:bodyPr/>
                    <a:lstStyle/>
                    <a:p>
                      <a:pPr marL="0" marR="45720" algn="ctr">
                        <a:lnSpc>
                          <a:spcPts val="1260"/>
                        </a:lnSpc>
                        <a:spcBef>
                          <a:spcPts val="600"/>
                        </a:spcBef>
                        <a:spcAft>
                          <a:spcPts val="0"/>
                        </a:spcAft>
                      </a:pPr>
                      <a:r>
                        <a:rPr lang="en-US" sz="2800" dirty="0">
                          <a:solidFill>
                            <a:schemeClr val="bg1"/>
                          </a:solidFill>
                          <a:effectLst/>
                        </a:rPr>
                        <a:t>Low</a:t>
                      </a:r>
                      <a:endParaRPr lang="en-US" sz="2800" dirty="0">
                        <a:solidFill>
                          <a:schemeClr val="bg1"/>
                        </a:solidFill>
                        <a:effectLst/>
                        <a:latin typeface="Bookman Old Style"/>
                        <a:ea typeface="Times New Roman"/>
                        <a:cs typeface="Arial"/>
                      </a:endParaRPr>
                    </a:p>
                  </a:txBody>
                  <a:tcPr marL="0" marR="0" marT="0" marB="0" anchor="ctr">
                    <a:solidFill>
                      <a:srgbClr val="0070C0"/>
                    </a:solidFill>
                  </a:tcPr>
                </a:tc>
              </a:tr>
              <a:tr h="1247420">
                <a:tc rowSpan="2">
                  <a:txBody>
                    <a:bodyPr/>
                    <a:lstStyle/>
                    <a:p>
                      <a:pPr marL="71755" marR="45720" algn="ctr">
                        <a:lnSpc>
                          <a:spcPts val="1260"/>
                        </a:lnSpc>
                        <a:spcBef>
                          <a:spcPts val="600"/>
                        </a:spcBef>
                        <a:spcAft>
                          <a:spcPts val="0"/>
                        </a:spcAft>
                      </a:pPr>
                      <a:r>
                        <a:rPr lang="en-US" sz="2800" dirty="0">
                          <a:solidFill>
                            <a:schemeClr val="tx1"/>
                          </a:solidFill>
                          <a:effectLst/>
                        </a:rPr>
                        <a:t>Importance</a:t>
                      </a:r>
                      <a:endParaRPr lang="en-US" sz="2800" dirty="0">
                        <a:solidFill>
                          <a:schemeClr val="tx1"/>
                        </a:solidFill>
                        <a:effectLst/>
                        <a:latin typeface="Bookman Old Style"/>
                        <a:ea typeface="Times New Roman"/>
                        <a:cs typeface="Arial"/>
                      </a:endParaRPr>
                    </a:p>
                  </a:txBody>
                  <a:tcPr marL="0" marR="0" marT="0" marB="0" vert="vert270" anchor="ctr">
                    <a:solidFill>
                      <a:schemeClr val="bg1">
                        <a:lumMod val="75000"/>
                      </a:schemeClr>
                    </a:solidFill>
                  </a:tcPr>
                </a:tc>
                <a:tc>
                  <a:txBody>
                    <a:bodyPr/>
                    <a:lstStyle/>
                    <a:p>
                      <a:pPr marL="0" marR="45720" algn="ctr">
                        <a:lnSpc>
                          <a:spcPts val="1260"/>
                        </a:lnSpc>
                        <a:spcBef>
                          <a:spcPts val="600"/>
                        </a:spcBef>
                        <a:spcAft>
                          <a:spcPts val="0"/>
                        </a:spcAft>
                      </a:pPr>
                      <a:r>
                        <a:rPr lang="en-US" sz="2800" dirty="0">
                          <a:solidFill>
                            <a:schemeClr val="bg1"/>
                          </a:solidFill>
                          <a:effectLst/>
                        </a:rPr>
                        <a:t>High</a:t>
                      </a:r>
                      <a:endParaRPr lang="en-US" sz="2800" dirty="0">
                        <a:solidFill>
                          <a:schemeClr val="bg1"/>
                        </a:solidFill>
                        <a:effectLst/>
                        <a:latin typeface="Bookman Old Style"/>
                        <a:ea typeface="Times New Roman"/>
                        <a:cs typeface="Arial"/>
                      </a:endParaRPr>
                    </a:p>
                  </a:txBody>
                  <a:tcPr marL="0" marR="0" marT="0" marB="0" anchor="ctr">
                    <a:solidFill>
                      <a:srgbClr val="C00000"/>
                    </a:solidFill>
                  </a:tcPr>
                </a:tc>
                <a:tc>
                  <a:txBody>
                    <a:bodyPr/>
                    <a:lstStyle/>
                    <a:p>
                      <a:pPr marL="0" marR="45720" algn="ctr">
                        <a:lnSpc>
                          <a:spcPts val="1260"/>
                        </a:lnSpc>
                        <a:spcBef>
                          <a:spcPts val="600"/>
                        </a:spcBef>
                        <a:spcAft>
                          <a:spcPts val="0"/>
                        </a:spcAft>
                      </a:pPr>
                      <a:r>
                        <a:rPr lang="en-US" sz="2800" dirty="0">
                          <a:effectLst/>
                        </a:rPr>
                        <a:t>First Priority</a:t>
                      </a:r>
                      <a:endParaRPr lang="en-US" sz="2800" dirty="0">
                        <a:effectLst/>
                        <a:latin typeface="Bookman Old Style"/>
                        <a:ea typeface="Times New Roman"/>
                        <a:cs typeface="Arial"/>
                      </a:endParaRPr>
                    </a:p>
                  </a:txBody>
                  <a:tcPr marL="0" marR="0" marT="0" marB="0" anchor="ctr">
                    <a:solidFill>
                      <a:schemeClr val="accent6">
                        <a:lumMod val="50000"/>
                      </a:schemeClr>
                    </a:solidFill>
                  </a:tcPr>
                </a:tc>
                <a:tc>
                  <a:txBody>
                    <a:bodyPr/>
                    <a:lstStyle/>
                    <a:p>
                      <a:pPr marL="0" marR="45720" algn="ctr">
                        <a:lnSpc>
                          <a:spcPts val="1260"/>
                        </a:lnSpc>
                        <a:spcBef>
                          <a:spcPts val="600"/>
                        </a:spcBef>
                        <a:spcAft>
                          <a:spcPts val="0"/>
                        </a:spcAft>
                      </a:pPr>
                      <a:r>
                        <a:rPr lang="en-US" sz="2800" dirty="0">
                          <a:effectLst/>
                        </a:rPr>
                        <a:t>Second Priority</a:t>
                      </a:r>
                      <a:endParaRPr lang="en-US" sz="2800" dirty="0">
                        <a:effectLst/>
                        <a:latin typeface="Bookman Old Style"/>
                        <a:ea typeface="Times New Roman"/>
                        <a:cs typeface="Arial"/>
                      </a:endParaRPr>
                    </a:p>
                  </a:txBody>
                  <a:tcPr marL="0" marR="0" marT="0" marB="0" anchor="ctr">
                    <a:solidFill>
                      <a:srgbClr val="FF6600"/>
                    </a:solidFill>
                  </a:tcPr>
                </a:tc>
              </a:tr>
              <a:tr h="1247420">
                <a:tc vMerge="1">
                  <a:txBody>
                    <a:bodyPr/>
                    <a:lstStyle/>
                    <a:p>
                      <a:endParaRPr lang="en-US"/>
                    </a:p>
                  </a:txBody>
                  <a:tcPr/>
                </a:tc>
                <a:tc>
                  <a:txBody>
                    <a:bodyPr/>
                    <a:lstStyle/>
                    <a:p>
                      <a:pPr marL="0" marR="45720" algn="ctr">
                        <a:lnSpc>
                          <a:spcPts val="1260"/>
                        </a:lnSpc>
                        <a:spcBef>
                          <a:spcPts val="600"/>
                        </a:spcBef>
                        <a:spcAft>
                          <a:spcPts val="0"/>
                        </a:spcAft>
                      </a:pPr>
                      <a:r>
                        <a:rPr lang="en-US" sz="2800" dirty="0">
                          <a:solidFill>
                            <a:schemeClr val="bg1"/>
                          </a:solidFill>
                          <a:effectLst/>
                        </a:rPr>
                        <a:t>Low</a:t>
                      </a:r>
                      <a:endParaRPr lang="en-US" sz="2800" dirty="0">
                        <a:solidFill>
                          <a:schemeClr val="bg1"/>
                        </a:solidFill>
                        <a:effectLst/>
                        <a:latin typeface="Bookman Old Style"/>
                        <a:ea typeface="Times New Roman"/>
                        <a:cs typeface="Arial"/>
                      </a:endParaRPr>
                    </a:p>
                  </a:txBody>
                  <a:tcPr marL="0" marR="0" marT="0" marB="0" anchor="ctr">
                    <a:solidFill>
                      <a:srgbClr val="0070C0"/>
                    </a:solidFill>
                  </a:tcPr>
                </a:tc>
                <a:tc>
                  <a:txBody>
                    <a:bodyPr/>
                    <a:lstStyle/>
                    <a:p>
                      <a:pPr marL="0" marR="45720" algn="ctr">
                        <a:lnSpc>
                          <a:spcPts val="1260"/>
                        </a:lnSpc>
                        <a:spcBef>
                          <a:spcPts val="600"/>
                        </a:spcBef>
                        <a:spcAft>
                          <a:spcPts val="0"/>
                        </a:spcAft>
                      </a:pPr>
                      <a:r>
                        <a:rPr lang="en-US" sz="2800" dirty="0">
                          <a:effectLst/>
                        </a:rPr>
                        <a:t>Third Priority</a:t>
                      </a:r>
                      <a:endParaRPr lang="en-US" sz="2800" dirty="0">
                        <a:effectLst/>
                        <a:latin typeface="Bookman Old Style"/>
                        <a:ea typeface="Times New Roman"/>
                        <a:cs typeface="Arial"/>
                      </a:endParaRPr>
                    </a:p>
                  </a:txBody>
                  <a:tcPr marL="0" marR="0" marT="0" marB="0" anchor="ctr">
                    <a:solidFill>
                      <a:srgbClr val="FF6600"/>
                    </a:solidFill>
                  </a:tcPr>
                </a:tc>
                <a:tc>
                  <a:txBody>
                    <a:bodyPr/>
                    <a:lstStyle/>
                    <a:p>
                      <a:pPr marL="0" marR="45720" algn="ctr">
                        <a:lnSpc>
                          <a:spcPts val="1260"/>
                        </a:lnSpc>
                        <a:spcBef>
                          <a:spcPts val="600"/>
                        </a:spcBef>
                        <a:spcAft>
                          <a:spcPts val="0"/>
                        </a:spcAft>
                      </a:pPr>
                      <a:r>
                        <a:rPr lang="en-US" sz="2800" dirty="0">
                          <a:effectLst/>
                        </a:rPr>
                        <a:t>Last Priority</a:t>
                      </a:r>
                      <a:endParaRPr lang="en-US" sz="2800" dirty="0">
                        <a:effectLst/>
                        <a:latin typeface="Bookman Old Style"/>
                        <a:ea typeface="Times New Roman"/>
                        <a:cs typeface="Arial"/>
                      </a:endParaRPr>
                    </a:p>
                  </a:txBody>
                  <a:tcPr marL="0" marR="0" marT="0" marB="0" anchor="ctr">
                    <a:solidFill>
                      <a:srgbClr val="6666FF"/>
                    </a:solidFill>
                  </a:tcPr>
                </a:tc>
              </a:tr>
            </a:tbl>
          </a:graphicData>
        </a:graphic>
      </p:graphicFrame>
    </p:spTree>
    <p:extLst>
      <p:ext uri="{BB962C8B-B14F-4D97-AF65-F5344CB8AC3E}">
        <p14:creationId xmlns:p14="http://schemas.microsoft.com/office/powerpoint/2010/main" val="17157824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Account Profiles and Customer Data</a:t>
            </a:r>
            <a:endParaRPr lang="en-US" sz="3200"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4294967295"/>
          </p:nvPr>
        </p:nvSpPr>
        <p:spPr>
          <a:xfrm>
            <a:off x="8763000" y="6470015"/>
            <a:ext cx="381000" cy="365125"/>
          </a:xfrm>
        </p:spPr>
        <p:txBody>
          <a:bodyPr/>
          <a:lstStyle/>
          <a:p>
            <a:fld id="{A410B474-9186-45C5-9141-A03E51607601}" type="slidenum">
              <a:rPr lang="en-US" smtClean="0"/>
              <a:pPr/>
              <a:t>31</a:t>
            </a:fld>
            <a:endParaRPr lang="en-US"/>
          </a:p>
        </p:txBody>
      </p:sp>
    </p:spTree>
    <p:extLst>
      <p:ext uri="{BB962C8B-B14F-4D97-AF65-F5344CB8AC3E}">
        <p14:creationId xmlns:p14="http://schemas.microsoft.com/office/powerpoint/2010/main" val="204883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05399" y="2752924"/>
            <a:ext cx="3048000" cy="358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651" name="Shape 647170"/>
          <p:cNvSpPr>
            <a:spLocks noGrp="1" noChangeArrowheads="1"/>
          </p:cNvSpPr>
          <p:nvPr>
            <p:ph type="title"/>
          </p:nvPr>
        </p:nvSpPr>
        <p:spPr/>
        <p:txBody>
          <a:bodyPr lIns="92075" tIns="46038" rIns="92075" bIns="46038"/>
          <a:lstStyle/>
          <a:p>
            <a:pPr marL="0" indent="0" defTabSz="914400" eaLnBrk="1" hangingPunct="1">
              <a:spcBef>
                <a:spcPct val="20000"/>
              </a:spcBef>
            </a:pPr>
            <a:r>
              <a:rPr lang="en-US" sz="3200" dirty="0" smtClean="0">
                <a:solidFill>
                  <a:schemeClr val="tx1"/>
                </a:solidFill>
              </a:rPr>
              <a:t>Account Profiles and Customer Data</a:t>
            </a:r>
          </a:p>
        </p:txBody>
      </p:sp>
      <p:sp>
        <p:nvSpPr>
          <p:cNvPr id="411650" name="Shape 647169"/>
          <p:cNvSpPr>
            <a:spLocks noGrp="1" noChangeArrowheads="1"/>
          </p:cNvSpPr>
          <p:nvPr>
            <p:ph idx="1"/>
          </p:nvPr>
        </p:nvSpPr>
        <p:spPr/>
        <p:txBody>
          <a:bodyPr lIns="92075" tIns="46038" rIns="92075" bIns="46038">
            <a:normAutofit/>
          </a:bodyPr>
          <a:lstStyle/>
          <a:p>
            <a:pPr defTabSz="914400" eaLnBrk="1" hangingPunct="1"/>
            <a:r>
              <a:rPr lang="en-US" dirty="0" smtClean="0"/>
              <a:t>The best of the best know that understanding the complex customers they work with</a:t>
            </a:r>
          </a:p>
          <a:p>
            <a:pPr lvl="1"/>
            <a:r>
              <a:rPr lang="en-US" b="1" dirty="0" smtClean="0">
                <a:solidFill>
                  <a:schemeClr val="accent6">
                    <a:lumMod val="50000"/>
                  </a:schemeClr>
                </a:solidFill>
              </a:rPr>
              <a:t>Can’t be left to </a:t>
            </a:r>
            <a:r>
              <a:rPr lang="en-US" b="1" u="sng" dirty="0" smtClean="0">
                <a:solidFill>
                  <a:srgbClr val="FF0000"/>
                </a:solidFill>
              </a:rPr>
              <a:t>____________</a:t>
            </a:r>
            <a:endParaRPr lang="en-US" b="1" u="sng" dirty="0" smtClean="0">
              <a:solidFill>
                <a:srgbClr val="FF0000"/>
              </a:solidFill>
            </a:endParaRPr>
          </a:p>
          <a:p>
            <a:pPr lvl="1"/>
            <a:r>
              <a:rPr lang="en-US" b="1" dirty="0" smtClean="0">
                <a:solidFill>
                  <a:schemeClr val="accent6">
                    <a:lumMod val="50000"/>
                  </a:schemeClr>
                </a:solidFill>
              </a:rPr>
              <a:t>And good intentions</a:t>
            </a:r>
          </a:p>
          <a:p>
            <a:r>
              <a:rPr lang="en-US" dirty="0" smtClean="0"/>
              <a:t>Strategy begins with                                  good information</a:t>
            </a: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99808993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Information</a:t>
            </a:r>
            <a:endParaRPr lang="en-US" dirty="0"/>
          </a:p>
        </p:txBody>
      </p:sp>
      <p:pic>
        <p:nvPicPr>
          <p:cNvPr id="4" name="12b - Tom Dickey - Ravensdown - CRM.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4125" y="1600200"/>
            <a:ext cx="6637338" cy="4525963"/>
          </a:xfrm>
        </p:spPr>
      </p:pic>
    </p:spTree>
    <p:extLst>
      <p:ext uri="{BB962C8B-B14F-4D97-AF65-F5344CB8AC3E}">
        <p14:creationId xmlns:p14="http://schemas.microsoft.com/office/powerpoint/2010/main" val="34654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51" name="Shape 647170"/>
          <p:cNvSpPr>
            <a:spLocks noGrp="1" noChangeArrowheads="1"/>
          </p:cNvSpPr>
          <p:nvPr>
            <p:ph type="title"/>
          </p:nvPr>
        </p:nvSpPr>
        <p:spPr/>
        <p:txBody>
          <a:bodyPr lIns="92075" tIns="46038" rIns="92075" bIns="46038"/>
          <a:lstStyle/>
          <a:p>
            <a:pPr marL="0" indent="0" defTabSz="914400" eaLnBrk="1" hangingPunct="1">
              <a:spcBef>
                <a:spcPct val="20000"/>
              </a:spcBef>
            </a:pPr>
            <a:r>
              <a:rPr lang="en-US" sz="3200" dirty="0" smtClean="0">
                <a:solidFill>
                  <a:schemeClr val="tx1"/>
                </a:solidFill>
              </a:rPr>
              <a:t>Account Profiles and Customer Data</a:t>
            </a:r>
          </a:p>
        </p:txBody>
      </p:sp>
      <p:sp>
        <p:nvSpPr>
          <p:cNvPr id="411650" name="Shape 647169"/>
          <p:cNvSpPr>
            <a:spLocks noGrp="1" noChangeArrowheads="1"/>
          </p:cNvSpPr>
          <p:nvPr>
            <p:ph idx="1"/>
          </p:nvPr>
        </p:nvSpPr>
        <p:spPr/>
        <p:txBody>
          <a:bodyPr lIns="92075" tIns="46038" rIns="92075" bIns="46038">
            <a:normAutofit/>
          </a:bodyPr>
          <a:lstStyle/>
          <a:p>
            <a:pPr defTabSz="914400" eaLnBrk="1" hangingPunct="1"/>
            <a:r>
              <a:rPr lang="en-US" b="1" dirty="0" smtClean="0">
                <a:solidFill>
                  <a:srgbClr val="FF6600"/>
                </a:solidFill>
              </a:rPr>
              <a:t>The best of the best write down specific </a:t>
            </a:r>
            <a:r>
              <a:rPr lang="en-US" b="1" u="sng" dirty="0" smtClean="0">
                <a:solidFill>
                  <a:srgbClr val="CC6600"/>
                </a:solidFill>
              </a:rPr>
              <a:t>______________</a:t>
            </a:r>
            <a:r>
              <a:rPr lang="en-US" b="1" dirty="0" smtClean="0">
                <a:solidFill>
                  <a:srgbClr val="FF6600"/>
                </a:solidFill>
              </a:rPr>
              <a:t> about their customers</a:t>
            </a:r>
            <a:endParaRPr lang="en-US" b="1" dirty="0" smtClean="0">
              <a:solidFill>
                <a:srgbClr val="FF6600"/>
              </a:solidFill>
            </a:endParaRPr>
          </a:p>
          <a:p>
            <a:pPr lvl="1"/>
            <a:r>
              <a:rPr lang="en-US" dirty="0" smtClean="0"/>
              <a:t>Not to avoid making calls</a:t>
            </a:r>
          </a:p>
          <a:p>
            <a:pPr lvl="1"/>
            <a:r>
              <a:rPr lang="en-US" dirty="0" smtClean="0"/>
              <a:t>But to keep track of details</a:t>
            </a:r>
          </a:p>
          <a:p>
            <a:pPr lvl="2"/>
            <a:r>
              <a:rPr lang="en-US" b="1" dirty="0" smtClean="0">
                <a:solidFill>
                  <a:srgbClr val="6600CC"/>
                </a:solidFill>
              </a:rPr>
              <a:t>Contact information</a:t>
            </a:r>
          </a:p>
          <a:p>
            <a:pPr lvl="2"/>
            <a:r>
              <a:rPr lang="en-US" b="1" dirty="0" smtClean="0">
                <a:solidFill>
                  <a:srgbClr val="6600CC"/>
                </a:solidFill>
              </a:rPr>
              <a:t>Customer history and goals</a:t>
            </a:r>
          </a:p>
          <a:p>
            <a:pPr lvl="2"/>
            <a:r>
              <a:rPr lang="en-US" b="1" dirty="0" smtClean="0">
                <a:solidFill>
                  <a:srgbClr val="6600CC"/>
                </a:solidFill>
              </a:rPr>
              <a:t>Decision processes</a:t>
            </a:r>
          </a:p>
          <a:p>
            <a:pPr lvl="2"/>
            <a:r>
              <a:rPr lang="en-US" b="1" dirty="0" smtClean="0">
                <a:solidFill>
                  <a:srgbClr val="6600CC"/>
                </a:solidFill>
              </a:rPr>
              <a:t>Preferences</a:t>
            </a: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416748605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51" name="Shape 647170"/>
          <p:cNvSpPr>
            <a:spLocks noGrp="1" noChangeArrowheads="1"/>
          </p:cNvSpPr>
          <p:nvPr>
            <p:ph type="title"/>
          </p:nvPr>
        </p:nvSpPr>
        <p:spPr/>
        <p:txBody>
          <a:bodyPr lIns="92075" tIns="46038" rIns="92075" bIns="46038"/>
          <a:lstStyle/>
          <a:p>
            <a:pPr marL="0" indent="0" defTabSz="914400" eaLnBrk="1" hangingPunct="1">
              <a:spcBef>
                <a:spcPct val="20000"/>
              </a:spcBef>
            </a:pPr>
            <a:r>
              <a:rPr lang="en-US" sz="3200" dirty="0" smtClean="0">
                <a:solidFill>
                  <a:schemeClr val="tx1"/>
                </a:solidFill>
              </a:rPr>
              <a:t>Account Profiles and Customer Data</a:t>
            </a:r>
          </a:p>
        </p:txBody>
      </p:sp>
      <p:sp>
        <p:nvSpPr>
          <p:cNvPr id="411650" name="Shape 647169"/>
          <p:cNvSpPr>
            <a:spLocks noGrp="1" noChangeArrowheads="1"/>
          </p:cNvSpPr>
          <p:nvPr>
            <p:ph idx="1"/>
          </p:nvPr>
        </p:nvSpPr>
        <p:spPr/>
        <p:txBody>
          <a:bodyPr lIns="92075" tIns="46038" rIns="92075" bIns="46038">
            <a:normAutofit lnSpcReduction="10000"/>
          </a:bodyPr>
          <a:lstStyle/>
          <a:p>
            <a:pPr defTabSz="914400" eaLnBrk="1" hangingPunct="1"/>
            <a:r>
              <a:rPr lang="en-US" b="1" dirty="0" smtClean="0">
                <a:solidFill>
                  <a:schemeClr val="accent3">
                    <a:lumMod val="50000"/>
                  </a:schemeClr>
                </a:solidFill>
              </a:rPr>
              <a:t>Many companies today have formal Customer Relationship Management or CRM systems</a:t>
            </a:r>
          </a:p>
          <a:p>
            <a:pPr defTabSz="914400" eaLnBrk="1" hangingPunct="1"/>
            <a:r>
              <a:rPr lang="en-US" dirty="0" smtClean="0"/>
              <a:t>The best of the best use these not because their company requires it</a:t>
            </a:r>
          </a:p>
          <a:p>
            <a:pPr lvl="1"/>
            <a:r>
              <a:rPr lang="en-US" dirty="0" smtClean="0"/>
              <a:t>But because they know it helps them    </a:t>
            </a:r>
            <a:r>
              <a:rPr lang="en-US" b="1" u="sng" dirty="0" smtClean="0"/>
              <a:t>______________</a:t>
            </a:r>
            <a:endParaRPr lang="en-US" b="1" u="sng" dirty="0" smtClean="0"/>
          </a:p>
          <a:p>
            <a:pPr lvl="2"/>
            <a:r>
              <a:rPr lang="en-US" b="1" dirty="0" smtClean="0">
                <a:solidFill>
                  <a:schemeClr val="accent6">
                    <a:lumMod val="50000"/>
                  </a:schemeClr>
                </a:solidFill>
              </a:rPr>
              <a:t>It helps them find opportunities</a:t>
            </a:r>
          </a:p>
          <a:p>
            <a:pPr lvl="2"/>
            <a:r>
              <a:rPr lang="en-US" b="1" dirty="0" smtClean="0">
                <a:solidFill>
                  <a:schemeClr val="accent6">
                    <a:lumMod val="50000"/>
                  </a:schemeClr>
                </a:solidFill>
              </a:rPr>
              <a:t>It helps them stay organized</a:t>
            </a:r>
          </a:p>
          <a:p>
            <a:pPr lvl="2"/>
            <a:r>
              <a:rPr lang="en-US" b="1" dirty="0" smtClean="0">
                <a:solidFill>
                  <a:schemeClr val="accent6">
                    <a:lumMod val="50000"/>
                  </a:schemeClr>
                </a:solidFill>
              </a:rPr>
              <a:t>It helps them plan more effectively</a:t>
            </a: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416748605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Call Plans</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7317103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Call Plans</a:t>
            </a:r>
            <a:endParaRPr lang="en-US" dirty="0"/>
          </a:p>
        </p:txBody>
      </p:sp>
      <p:sp>
        <p:nvSpPr>
          <p:cNvPr id="3" name="Content Placeholder 2"/>
          <p:cNvSpPr>
            <a:spLocks noGrp="1"/>
          </p:cNvSpPr>
          <p:nvPr>
            <p:ph idx="1"/>
          </p:nvPr>
        </p:nvSpPr>
        <p:spPr>
          <a:xfrm>
            <a:off x="457200" y="1600200"/>
            <a:ext cx="8506600" cy="4724400"/>
          </a:xfrm>
        </p:spPr>
        <p:txBody>
          <a:bodyPr>
            <a:normAutofit/>
          </a:bodyPr>
          <a:lstStyle/>
          <a:p>
            <a:r>
              <a:rPr lang="en-US" dirty="0" smtClean="0"/>
              <a:t>Call plans have been discussed from a strategic perspective</a:t>
            </a:r>
          </a:p>
          <a:p>
            <a:r>
              <a:rPr lang="en-US" dirty="0" smtClean="0"/>
              <a:t>Tactically, call plans include:</a:t>
            </a:r>
          </a:p>
          <a:p>
            <a:pPr lvl="1"/>
            <a:r>
              <a:rPr lang="en-US" b="1" dirty="0" smtClean="0">
                <a:solidFill>
                  <a:srgbClr val="7030A0"/>
                </a:solidFill>
              </a:rPr>
              <a:t>A clear, </a:t>
            </a:r>
            <a:r>
              <a:rPr lang="en-US" b="1" u="sng" dirty="0" smtClean="0">
                <a:solidFill>
                  <a:srgbClr val="6666FF"/>
                </a:solidFill>
              </a:rPr>
              <a:t>____________</a:t>
            </a:r>
            <a:r>
              <a:rPr lang="en-US" b="1" dirty="0" smtClean="0">
                <a:solidFill>
                  <a:srgbClr val="7030A0"/>
                </a:solidFill>
              </a:rPr>
              <a:t> </a:t>
            </a:r>
            <a:r>
              <a:rPr lang="en-US" b="1" dirty="0" smtClean="0">
                <a:solidFill>
                  <a:srgbClr val="7030A0"/>
                </a:solidFill>
              </a:rPr>
              <a:t>purpose or objective </a:t>
            </a:r>
          </a:p>
          <a:p>
            <a:pPr lvl="2"/>
            <a:r>
              <a:rPr lang="en-US" b="1" dirty="0" smtClean="0">
                <a:solidFill>
                  <a:srgbClr val="7030A0"/>
                </a:solidFill>
              </a:rPr>
              <a:t>Not necessarily financial or dollar goals</a:t>
            </a:r>
          </a:p>
          <a:p>
            <a:pPr lvl="1"/>
            <a:r>
              <a:rPr lang="en-US" b="1" dirty="0" smtClean="0">
                <a:solidFill>
                  <a:srgbClr val="CC6600"/>
                </a:solidFill>
              </a:rPr>
              <a:t>Logistics for the call</a:t>
            </a:r>
          </a:p>
          <a:p>
            <a:pPr lvl="2"/>
            <a:r>
              <a:rPr lang="en-US" b="1" dirty="0" smtClean="0">
                <a:solidFill>
                  <a:srgbClr val="CC6600"/>
                </a:solidFill>
              </a:rPr>
              <a:t>Where, when, who </a:t>
            </a:r>
          </a:p>
          <a:p>
            <a:pPr lvl="1"/>
            <a:r>
              <a:rPr lang="en-US" b="1" dirty="0" smtClean="0">
                <a:solidFill>
                  <a:srgbClr val="0070C0"/>
                </a:solidFill>
              </a:rPr>
              <a:t>Discovery goals</a:t>
            </a:r>
          </a:p>
          <a:p>
            <a:pPr lvl="2"/>
            <a:r>
              <a:rPr lang="en-US" b="1" dirty="0" smtClean="0">
                <a:solidFill>
                  <a:srgbClr val="0070C0"/>
                </a:solidFill>
              </a:rPr>
              <a:t>What questions and information needed</a:t>
            </a:r>
            <a:endParaRPr lang="en-US" b="1" dirty="0">
              <a:solidFill>
                <a:srgbClr val="0070C0"/>
              </a:solidFill>
            </a:endParaRPr>
          </a:p>
        </p:txBody>
      </p:sp>
      <p:grpSp>
        <p:nvGrpSpPr>
          <p:cNvPr id="5" name="Group 4"/>
          <p:cNvGrpSpPr/>
          <p:nvPr/>
        </p:nvGrpSpPr>
        <p:grpSpPr>
          <a:xfrm>
            <a:off x="8153400" y="0"/>
            <a:ext cx="810400" cy="1117708"/>
            <a:chOff x="3551873" y="4448175"/>
            <a:chExt cx="1895475" cy="240982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678300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Calls Must Be “Piloted”</a:t>
            </a:r>
            <a:endParaRPr lang="en-US" dirty="0"/>
          </a:p>
        </p:txBody>
      </p:sp>
      <p:pic>
        <p:nvPicPr>
          <p:cNvPr id="4" name="12c - Planning - Planes without Pilots.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4125" y="1600200"/>
            <a:ext cx="6637338" cy="4525963"/>
          </a:xfrm>
        </p:spPr>
      </p:pic>
    </p:spTree>
    <p:extLst>
      <p:ext uri="{BB962C8B-B14F-4D97-AF65-F5344CB8AC3E}">
        <p14:creationId xmlns:p14="http://schemas.microsoft.com/office/powerpoint/2010/main" val="36513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Call Plans</a:t>
            </a:r>
            <a:endParaRPr lang="en-US" dirty="0"/>
          </a:p>
        </p:txBody>
      </p:sp>
      <p:sp>
        <p:nvSpPr>
          <p:cNvPr id="3" name="Content Placeholder 2"/>
          <p:cNvSpPr>
            <a:spLocks noGrp="1"/>
          </p:cNvSpPr>
          <p:nvPr>
            <p:ph idx="1"/>
          </p:nvPr>
        </p:nvSpPr>
        <p:spPr>
          <a:xfrm>
            <a:off x="457200" y="1600200"/>
            <a:ext cx="8506600" cy="4724400"/>
          </a:xfrm>
        </p:spPr>
        <p:txBody>
          <a:bodyPr>
            <a:normAutofit lnSpcReduction="10000"/>
          </a:bodyPr>
          <a:lstStyle/>
          <a:p>
            <a:r>
              <a:rPr lang="en-US" dirty="0" smtClean="0"/>
              <a:t>Call plans should be written</a:t>
            </a:r>
          </a:p>
          <a:p>
            <a:r>
              <a:rPr lang="en-US" dirty="0" smtClean="0"/>
              <a:t>Should have an agenda that’s shared with the customer in advance</a:t>
            </a:r>
          </a:p>
          <a:p>
            <a:pPr lvl="1"/>
            <a:r>
              <a:rPr lang="en-US" b="1" dirty="0" smtClean="0">
                <a:solidFill>
                  <a:srgbClr val="00B050"/>
                </a:solidFill>
              </a:rPr>
              <a:t>It shows that you’ve planned</a:t>
            </a:r>
          </a:p>
          <a:p>
            <a:pPr lvl="1"/>
            <a:r>
              <a:rPr lang="en-US" b="1" dirty="0" smtClean="0">
                <a:solidFill>
                  <a:srgbClr val="00B050"/>
                </a:solidFill>
              </a:rPr>
              <a:t>They will take it more seriously</a:t>
            </a:r>
          </a:p>
          <a:p>
            <a:pPr lvl="1"/>
            <a:r>
              <a:rPr lang="en-US" b="1" dirty="0" smtClean="0">
                <a:solidFill>
                  <a:srgbClr val="00B050"/>
                </a:solidFill>
              </a:rPr>
              <a:t>Doesn’t have to be detailed</a:t>
            </a:r>
          </a:p>
          <a:p>
            <a:pPr lvl="2"/>
            <a:r>
              <a:rPr lang="en-US" b="1" dirty="0" smtClean="0">
                <a:solidFill>
                  <a:srgbClr val="7030A0"/>
                </a:solidFill>
              </a:rPr>
              <a:t>Introduction</a:t>
            </a:r>
          </a:p>
          <a:p>
            <a:pPr lvl="2"/>
            <a:r>
              <a:rPr lang="en-US" b="1" dirty="0" smtClean="0">
                <a:solidFill>
                  <a:srgbClr val="7030A0"/>
                </a:solidFill>
              </a:rPr>
              <a:t>Clarify challenges or goals</a:t>
            </a:r>
          </a:p>
          <a:p>
            <a:pPr lvl="2"/>
            <a:r>
              <a:rPr lang="en-US" b="1" dirty="0" smtClean="0">
                <a:solidFill>
                  <a:srgbClr val="7030A0"/>
                </a:solidFill>
              </a:rPr>
              <a:t>Discuss potential solutions</a:t>
            </a:r>
          </a:p>
          <a:p>
            <a:pPr lvl="2"/>
            <a:r>
              <a:rPr lang="en-US" b="1" dirty="0" smtClean="0">
                <a:solidFill>
                  <a:srgbClr val="7030A0"/>
                </a:solidFill>
              </a:rPr>
              <a:t>Next steps</a:t>
            </a:r>
            <a:endParaRPr lang="en-US" b="1" dirty="0">
              <a:solidFill>
                <a:srgbClr val="7030A0"/>
              </a:solidFill>
            </a:endParaRPr>
          </a:p>
        </p:txBody>
      </p:sp>
      <p:grpSp>
        <p:nvGrpSpPr>
          <p:cNvPr id="5" name="Group 4"/>
          <p:cNvGrpSpPr/>
          <p:nvPr/>
        </p:nvGrpSpPr>
        <p:grpSpPr>
          <a:xfrm>
            <a:off x="8153400" y="0"/>
            <a:ext cx="810400" cy="1117708"/>
            <a:chOff x="3551873" y="4448175"/>
            <a:chExt cx="1895475" cy="240982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3357220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to Watch</a:t>
            </a:r>
            <a:endParaRPr lang="en-US" dirty="0"/>
          </a:p>
        </p:txBody>
      </p:sp>
      <p:sp>
        <p:nvSpPr>
          <p:cNvPr id="3" name="Content Placeholder 2"/>
          <p:cNvSpPr>
            <a:spLocks noGrp="1"/>
          </p:cNvSpPr>
          <p:nvPr>
            <p:ph idx="1"/>
          </p:nvPr>
        </p:nvSpPr>
        <p:spPr>
          <a:xfrm>
            <a:off x="457200" y="1295400"/>
            <a:ext cx="8229600" cy="5257800"/>
          </a:xfrm>
        </p:spPr>
        <p:txBody>
          <a:bodyPr>
            <a:normAutofit/>
          </a:bodyPr>
          <a:lstStyle/>
          <a:p>
            <a:r>
              <a:rPr lang="en-US" dirty="0" smtClean="0"/>
              <a:t>Networking</a:t>
            </a:r>
          </a:p>
          <a:p>
            <a:r>
              <a:rPr lang="en-US" dirty="0" smtClean="0"/>
              <a:t>Network Linkages</a:t>
            </a:r>
          </a:p>
          <a:p>
            <a:r>
              <a:rPr lang="en-US" dirty="0" smtClean="0"/>
              <a:t>Philanthropic Activities</a:t>
            </a:r>
          </a:p>
          <a:p>
            <a:r>
              <a:rPr lang="en-US" dirty="0" smtClean="0"/>
              <a:t>Service Organizations</a:t>
            </a:r>
          </a:p>
          <a:p>
            <a:r>
              <a:rPr lang="en-US" dirty="0" smtClean="0"/>
              <a:t>Elevator Speech</a:t>
            </a:r>
          </a:p>
          <a:p>
            <a:r>
              <a:rPr lang="en-US" dirty="0" smtClean="0"/>
              <a:t>Customer Relationship Management</a:t>
            </a:r>
          </a:p>
          <a:p>
            <a:r>
              <a:rPr lang="en-US" dirty="0" smtClean="0"/>
              <a:t>Call Plan</a:t>
            </a:r>
          </a:p>
          <a:p>
            <a:r>
              <a:rPr lang="en-US" dirty="0" smtClean="0"/>
              <a:t>Agenda</a:t>
            </a:r>
          </a:p>
          <a:p>
            <a:r>
              <a:rPr lang="en-US" dirty="0" smtClean="0"/>
              <a:t>Call Report</a:t>
            </a:r>
          </a:p>
          <a:p>
            <a:r>
              <a:rPr lang="en-US" dirty="0" smtClean="0"/>
              <a:t>Leadership</a:t>
            </a:r>
          </a:p>
          <a:p>
            <a:endParaRPr lang="en-US" dirty="0"/>
          </a:p>
        </p:txBody>
      </p:sp>
    </p:spTree>
    <p:extLst>
      <p:ext uri="{BB962C8B-B14F-4D97-AF65-F5344CB8AC3E}">
        <p14:creationId xmlns:p14="http://schemas.microsoft.com/office/powerpoint/2010/main" val="39715265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Call Reports</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250190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Reports</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chemeClr val="accent1">
                    <a:lumMod val="50000"/>
                  </a:schemeClr>
                </a:solidFill>
              </a:rPr>
              <a:t>After each call, the best of the best will record some notes</a:t>
            </a:r>
          </a:p>
          <a:p>
            <a:pPr lvl="1"/>
            <a:r>
              <a:rPr lang="en-US" b="1" dirty="0" smtClean="0">
                <a:solidFill>
                  <a:srgbClr val="006600"/>
                </a:solidFill>
              </a:rPr>
              <a:t>While it’s </a:t>
            </a:r>
            <a:r>
              <a:rPr lang="en-US" b="1" u="sng" dirty="0" smtClean="0">
                <a:solidFill>
                  <a:srgbClr val="009900"/>
                </a:solidFill>
              </a:rPr>
              <a:t>_________</a:t>
            </a:r>
            <a:endParaRPr lang="en-US" b="1" u="sng" dirty="0" smtClean="0">
              <a:solidFill>
                <a:srgbClr val="009900"/>
              </a:solidFill>
            </a:endParaRPr>
          </a:p>
          <a:p>
            <a:pPr lvl="1"/>
            <a:r>
              <a:rPr lang="en-US" b="1" dirty="0" smtClean="0">
                <a:solidFill>
                  <a:srgbClr val="006600"/>
                </a:solidFill>
              </a:rPr>
              <a:t>To make sure any promises made are fulfilled</a:t>
            </a:r>
          </a:p>
          <a:p>
            <a:r>
              <a:rPr lang="en-US" dirty="0" smtClean="0"/>
              <a:t>Call reports are easily shared with others</a:t>
            </a:r>
          </a:p>
          <a:p>
            <a:pPr lvl="1"/>
            <a:r>
              <a:rPr lang="en-US" b="1" dirty="0" smtClean="0">
                <a:solidFill>
                  <a:srgbClr val="6600CC"/>
                </a:solidFill>
              </a:rPr>
              <a:t>Helps to manage </a:t>
            </a:r>
            <a:r>
              <a:rPr lang="en-US" b="1" dirty="0" err="1" smtClean="0">
                <a:solidFill>
                  <a:srgbClr val="6600CC"/>
                </a:solidFill>
              </a:rPr>
              <a:t>touchpoints</a:t>
            </a:r>
            <a:endParaRPr lang="en-US" b="1" dirty="0" smtClean="0">
              <a:solidFill>
                <a:srgbClr val="6600CC"/>
              </a:solidFill>
            </a:endParaRPr>
          </a:p>
          <a:p>
            <a:pPr lvl="1"/>
            <a:r>
              <a:rPr lang="en-US" b="1" dirty="0" smtClean="0">
                <a:solidFill>
                  <a:srgbClr val="6600CC"/>
                </a:solidFill>
              </a:rPr>
              <a:t>Coordinates efforts across a team</a:t>
            </a:r>
          </a:p>
          <a:p>
            <a:pPr lvl="1"/>
            <a:r>
              <a:rPr lang="en-US" b="1" dirty="0" smtClean="0">
                <a:solidFill>
                  <a:srgbClr val="6600CC"/>
                </a:solidFill>
              </a:rPr>
              <a:t>Shares what you’ve been doing with the boss!</a:t>
            </a:r>
            <a:endParaRPr lang="en-US" b="1" dirty="0">
              <a:solidFill>
                <a:srgbClr val="6600CC"/>
              </a:solidFill>
            </a:endParaRP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605522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Forecasting</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40129013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a:t>
            </a:r>
            <a:endParaRPr lang="en-US" dirty="0"/>
          </a:p>
        </p:txBody>
      </p:sp>
      <p:sp>
        <p:nvSpPr>
          <p:cNvPr id="3" name="Content Placeholder 2"/>
          <p:cNvSpPr>
            <a:spLocks noGrp="1"/>
          </p:cNvSpPr>
          <p:nvPr>
            <p:ph idx="1"/>
          </p:nvPr>
        </p:nvSpPr>
        <p:spPr/>
        <p:txBody>
          <a:bodyPr/>
          <a:lstStyle/>
          <a:p>
            <a:r>
              <a:rPr lang="en-US" dirty="0" smtClean="0"/>
              <a:t>Forecasting is partly art and partly science</a:t>
            </a:r>
          </a:p>
          <a:p>
            <a:r>
              <a:rPr lang="en-US" dirty="0" smtClean="0"/>
              <a:t>Important for organizational planning</a:t>
            </a:r>
          </a:p>
          <a:p>
            <a:pPr lvl="1"/>
            <a:r>
              <a:rPr lang="en-US" b="1" dirty="0" smtClean="0">
                <a:solidFill>
                  <a:srgbClr val="7030A0"/>
                </a:solidFill>
              </a:rPr>
              <a:t>Inventory management</a:t>
            </a:r>
          </a:p>
          <a:p>
            <a:pPr lvl="1"/>
            <a:r>
              <a:rPr lang="en-US" b="1" u="sng" dirty="0" smtClean="0">
                <a:solidFill>
                  <a:srgbClr val="7030A0"/>
                </a:solidFill>
              </a:rPr>
              <a:t>____________</a:t>
            </a:r>
            <a:endParaRPr lang="en-US" b="1" u="sng" dirty="0" smtClean="0">
              <a:solidFill>
                <a:srgbClr val="7030A0"/>
              </a:solidFill>
            </a:endParaRPr>
          </a:p>
          <a:p>
            <a:pPr lvl="1"/>
            <a:r>
              <a:rPr lang="en-US" b="1" dirty="0" smtClean="0">
                <a:solidFill>
                  <a:srgbClr val="7030A0"/>
                </a:solidFill>
              </a:rPr>
              <a:t>In public companies, signaling the marketplace</a:t>
            </a:r>
          </a:p>
          <a:p>
            <a:r>
              <a:rPr lang="en-US" dirty="0" smtClean="0"/>
              <a:t>Should be realistic, but not sandbagged</a:t>
            </a:r>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23650363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(Extended)</a:t>
            </a:r>
            <a:endParaRPr lang="en-US" dirty="0"/>
          </a:p>
        </p:txBody>
      </p:sp>
      <p:sp>
        <p:nvSpPr>
          <p:cNvPr id="3" name="Content Placeholder 2"/>
          <p:cNvSpPr>
            <a:spLocks noGrp="1"/>
          </p:cNvSpPr>
          <p:nvPr>
            <p:ph idx="1"/>
          </p:nvPr>
        </p:nvSpPr>
        <p:spPr>
          <a:xfrm>
            <a:off x="457200" y="1600200"/>
            <a:ext cx="7904297" cy="4525963"/>
          </a:xfrm>
        </p:spPr>
        <p:txBody>
          <a:bodyPr>
            <a:normAutofit lnSpcReduction="10000"/>
          </a:bodyPr>
          <a:lstStyle/>
          <a:p>
            <a:r>
              <a:rPr lang="en-US" dirty="0" smtClean="0"/>
              <a:t>Salesperson capability and internal issues also affect forecasts</a:t>
            </a:r>
          </a:p>
          <a:p>
            <a:pPr marL="4572000" lvl="1"/>
            <a:r>
              <a:rPr lang="en-US" b="1" dirty="0" smtClean="0">
                <a:solidFill>
                  <a:srgbClr val="CC6600"/>
                </a:solidFill>
              </a:rPr>
              <a:t>Company organizational changes</a:t>
            </a:r>
          </a:p>
          <a:p>
            <a:pPr marL="4572000" lvl="1"/>
            <a:r>
              <a:rPr lang="en-US" b="1" dirty="0" smtClean="0">
                <a:solidFill>
                  <a:srgbClr val="CC6600"/>
                </a:solidFill>
              </a:rPr>
              <a:t>New product launches</a:t>
            </a:r>
          </a:p>
          <a:p>
            <a:pPr marL="4068763"/>
            <a:r>
              <a:rPr lang="en-US" dirty="0" smtClean="0"/>
              <a:t>Longer timer horizons make forecasting accurately less likely</a:t>
            </a: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grpSp>
        <p:nvGrpSpPr>
          <p:cNvPr id="7" name="Group 6"/>
          <p:cNvGrpSpPr/>
          <p:nvPr/>
        </p:nvGrpSpPr>
        <p:grpSpPr>
          <a:xfrm>
            <a:off x="8305800" y="152400"/>
            <a:ext cx="810400" cy="1117708"/>
            <a:chOff x="3551873" y="4448175"/>
            <a:chExt cx="1895475" cy="2409825"/>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2906529"/>
            <a:ext cx="3429000" cy="273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3549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(Extended)</a:t>
            </a:r>
            <a:endParaRPr lang="en-US" dirty="0"/>
          </a:p>
        </p:txBody>
      </p:sp>
      <p:sp>
        <p:nvSpPr>
          <p:cNvPr id="3" name="Content Placeholder 2"/>
          <p:cNvSpPr>
            <a:spLocks noGrp="1"/>
          </p:cNvSpPr>
          <p:nvPr>
            <p:ph idx="1"/>
          </p:nvPr>
        </p:nvSpPr>
        <p:spPr/>
        <p:txBody>
          <a:bodyPr>
            <a:normAutofit lnSpcReduction="10000"/>
          </a:bodyPr>
          <a:lstStyle/>
          <a:p>
            <a:r>
              <a:rPr lang="en-US" dirty="0"/>
              <a:t>Three basic tools for forecasting include:</a:t>
            </a:r>
          </a:p>
          <a:p>
            <a:pPr lvl="1"/>
            <a:r>
              <a:rPr lang="en-US" b="1" dirty="0">
                <a:solidFill>
                  <a:srgbClr val="006600"/>
                </a:solidFill>
              </a:rPr>
              <a:t>Subjective opinion estimates</a:t>
            </a:r>
          </a:p>
          <a:p>
            <a:pPr lvl="1"/>
            <a:r>
              <a:rPr lang="en-US" b="1" dirty="0">
                <a:solidFill>
                  <a:srgbClr val="006600"/>
                </a:solidFill>
              </a:rPr>
              <a:t>Extrapolation (relative to past years)</a:t>
            </a:r>
          </a:p>
          <a:p>
            <a:pPr lvl="1"/>
            <a:r>
              <a:rPr lang="en-US" b="1" dirty="0">
                <a:solidFill>
                  <a:srgbClr val="006600"/>
                </a:solidFill>
              </a:rPr>
              <a:t>Quantitative </a:t>
            </a:r>
            <a:r>
              <a:rPr lang="en-US" b="1" dirty="0" smtClean="0">
                <a:solidFill>
                  <a:srgbClr val="006600"/>
                </a:solidFill>
              </a:rPr>
              <a:t>modeling</a:t>
            </a:r>
          </a:p>
          <a:p>
            <a:r>
              <a:rPr lang="en-US" dirty="0" smtClean="0"/>
              <a:t>Regardless of which tool is used</a:t>
            </a:r>
          </a:p>
          <a:p>
            <a:pPr lvl="1"/>
            <a:r>
              <a:rPr lang="en-US" b="1" dirty="0" smtClean="0">
                <a:solidFill>
                  <a:srgbClr val="0070C0"/>
                </a:solidFill>
              </a:rPr>
              <a:t>Accuracy should be reviewed</a:t>
            </a:r>
          </a:p>
          <a:p>
            <a:pPr lvl="1"/>
            <a:r>
              <a:rPr lang="en-US" b="1" u="sng" dirty="0" smtClean="0">
                <a:solidFill>
                  <a:srgbClr val="002060"/>
                </a:solidFill>
              </a:rPr>
              <a:t>_______________</a:t>
            </a:r>
            <a:r>
              <a:rPr lang="en-US" b="1" dirty="0" smtClean="0">
                <a:solidFill>
                  <a:srgbClr val="0070C0"/>
                </a:solidFill>
              </a:rPr>
              <a:t> </a:t>
            </a:r>
            <a:r>
              <a:rPr lang="en-US" b="1" dirty="0" smtClean="0">
                <a:solidFill>
                  <a:srgbClr val="0070C0"/>
                </a:solidFill>
              </a:rPr>
              <a:t>should be made</a:t>
            </a:r>
          </a:p>
          <a:p>
            <a:pPr lvl="2"/>
            <a:r>
              <a:rPr lang="en-US" b="1" dirty="0" smtClean="0">
                <a:solidFill>
                  <a:srgbClr val="0070C0"/>
                </a:solidFill>
              </a:rPr>
              <a:t>Throughout the period</a:t>
            </a:r>
          </a:p>
          <a:p>
            <a:pPr lvl="2"/>
            <a:r>
              <a:rPr lang="en-US" b="1" dirty="0" smtClean="0">
                <a:solidFill>
                  <a:srgbClr val="0070C0"/>
                </a:solidFill>
              </a:rPr>
              <a:t>And at the end</a:t>
            </a: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grpSp>
        <p:nvGrpSpPr>
          <p:cNvPr id="7" name="Group 6"/>
          <p:cNvGrpSpPr/>
          <p:nvPr/>
        </p:nvGrpSpPr>
        <p:grpSpPr>
          <a:xfrm>
            <a:off x="8305800" y="152400"/>
            <a:ext cx="810400" cy="1117708"/>
            <a:chOff x="3551873" y="4448175"/>
            <a:chExt cx="1895475" cy="2409825"/>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4917183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Working Through Others</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794546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Managing Teams</a:t>
            </a:r>
            <a:endParaRPr lang="en-US" dirty="0"/>
          </a:p>
        </p:txBody>
      </p:sp>
      <p:pic>
        <p:nvPicPr>
          <p:cNvPr id="6" name="12d - Dilbert -  Managing a Team.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20783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through Others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best of the best recognize that they are on a team</a:t>
            </a:r>
          </a:p>
          <a:p>
            <a:pPr lvl="1"/>
            <a:r>
              <a:rPr lang="en-US" dirty="0" smtClean="0"/>
              <a:t>Often informally</a:t>
            </a:r>
          </a:p>
          <a:p>
            <a:pPr lvl="1"/>
            <a:r>
              <a:rPr lang="en-US" dirty="0" smtClean="0"/>
              <a:t>Often without authority</a:t>
            </a:r>
          </a:p>
          <a:p>
            <a:pPr lvl="1"/>
            <a:endParaRPr lang="en-US" dirty="0"/>
          </a:p>
          <a:p>
            <a:r>
              <a:rPr lang="en-US" dirty="0" smtClean="0"/>
              <a:t>Different types of leadership can be used to motivate others</a:t>
            </a:r>
          </a:p>
          <a:p>
            <a:endParaRPr lang="en-US" dirty="0" smtClean="0"/>
          </a:p>
          <a:p>
            <a:pPr marL="0" indent="0" algn="ctr">
              <a:spcBef>
                <a:spcPts val="600"/>
              </a:spcBef>
              <a:buNone/>
            </a:pPr>
            <a:r>
              <a:rPr lang="en-US" b="1" dirty="0" smtClean="0">
                <a:solidFill>
                  <a:srgbClr val="002060"/>
                </a:solidFill>
              </a:rPr>
              <a:t>Transactional			     Transformational</a:t>
            </a:r>
          </a:p>
          <a:p>
            <a:pPr marL="0" indent="0" algn="ctr">
              <a:buNone/>
            </a:pPr>
            <a:r>
              <a:rPr lang="en-US" b="1" dirty="0" smtClean="0">
                <a:solidFill>
                  <a:srgbClr val="002060"/>
                </a:solidFill>
              </a:rPr>
              <a:t>(Dictatorial)			    (Developmental)</a:t>
            </a:r>
            <a:endParaRPr lang="en-US" b="1" dirty="0">
              <a:solidFill>
                <a:srgbClr val="002060"/>
              </a:solidFill>
            </a:endParaRPr>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cxnSp>
        <p:nvCxnSpPr>
          <p:cNvPr id="8" name="Straight Connector 7"/>
          <p:cNvCxnSpPr/>
          <p:nvPr/>
        </p:nvCxnSpPr>
        <p:spPr>
          <a:xfrm>
            <a:off x="1066800" y="5410200"/>
            <a:ext cx="6781800" cy="0"/>
          </a:xfrm>
          <a:prstGeom prst="line">
            <a:avLst/>
          </a:prstGeom>
          <a:ln w="63500">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4984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Styles</a:t>
            </a:r>
            <a:endParaRPr lang="en-US" dirty="0"/>
          </a:p>
        </p:txBody>
      </p:sp>
      <p:sp>
        <p:nvSpPr>
          <p:cNvPr id="3" name="Content Placeholder 2"/>
          <p:cNvSpPr>
            <a:spLocks noGrp="1"/>
          </p:cNvSpPr>
          <p:nvPr>
            <p:ph idx="1"/>
          </p:nvPr>
        </p:nvSpPr>
        <p:spPr/>
        <p:txBody>
          <a:bodyPr>
            <a:noAutofit/>
          </a:bodyPr>
          <a:lstStyle/>
          <a:p>
            <a:pPr lvl="0"/>
            <a:r>
              <a:rPr lang="en-US" b="1" dirty="0"/>
              <a:t>Democratic Leaders</a:t>
            </a:r>
            <a:r>
              <a:rPr lang="en-US" dirty="0"/>
              <a:t>- </a:t>
            </a:r>
            <a:r>
              <a:rPr lang="en-US" dirty="0" smtClean="0"/>
              <a:t>Invites </a:t>
            </a:r>
            <a:r>
              <a:rPr lang="en-US" dirty="0"/>
              <a:t>other members of the team to contribute to the decision making process. </a:t>
            </a:r>
            <a:endParaRPr lang="en-US" dirty="0" smtClean="0"/>
          </a:p>
          <a:p>
            <a:pPr lvl="1"/>
            <a:r>
              <a:rPr lang="en-US" dirty="0" smtClean="0"/>
              <a:t>This </a:t>
            </a:r>
            <a:r>
              <a:rPr lang="en-US" dirty="0"/>
              <a:t>increases job satisfaction </a:t>
            </a:r>
            <a:endParaRPr lang="en-US" dirty="0" smtClean="0"/>
          </a:p>
          <a:p>
            <a:pPr lvl="1"/>
            <a:r>
              <a:rPr lang="en-US" dirty="0" smtClean="0"/>
              <a:t>Particularly good with formal teams</a:t>
            </a:r>
            <a:endParaRPr lang="en-US" dirty="0"/>
          </a:p>
          <a:p>
            <a:pPr lvl="0"/>
            <a:r>
              <a:rPr lang="en-US" b="1" u="sng" dirty="0" smtClean="0">
                <a:effectLst>
                  <a:outerShdw blurRad="38100" dist="38100" dir="2700000" algn="tl">
                    <a:srgbClr val="000000">
                      <a:alpha val="43137"/>
                    </a:srgbClr>
                  </a:outerShdw>
                </a:effectLst>
              </a:rPr>
              <a:t>______________</a:t>
            </a:r>
            <a:r>
              <a:rPr lang="en-US" b="1" dirty="0" smtClean="0"/>
              <a:t>Leaders</a:t>
            </a:r>
            <a:r>
              <a:rPr lang="en-US" dirty="0" smtClean="0"/>
              <a:t>- </a:t>
            </a:r>
            <a:r>
              <a:rPr lang="en-US" dirty="0" smtClean="0"/>
              <a:t>Allows colleagues  to work autonomously</a:t>
            </a:r>
            <a:r>
              <a:rPr lang="en-US" dirty="0"/>
              <a:t>. </a:t>
            </a:r>
            <a:endParaRPr lang="en-US" dirty="0" smtClean="0"/>
          </a:p>
          <a:p>
            <a:pPr lvl="1"/>
            <a:r>
              <a:rPr lang="en-US" dirty="0" smtClean="0"/>
              <a:t>Good when followers are </a:t>
            </a:r>
            <a:r>
              <a:rPr lang="en-US" dirty="0"/>
              <a:t>very experienced </a:t>
            </a:r>
            <a:r>
              <a:rPr lang="en-US" dirty="0" smtClean="0"/>
              <a:t>self-starters</a:t>
            </a:r>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30281463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Best of the Best</a:t>
            </a:r>
            <a:endParaRPr lang="en-US" sz="3200"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4294967295"/>
          </p:nvPr>
        </p:nvSpPr>
        <p:spPr>
          <a:xfrm>
            <a:off x="8763000" y="6470015"/>
            <a:ext cx="381000" cy="365125"/>
          </a:xfrm>
        </p:spPr>
        <p:txBody>
          <a:bodyPr/>
          <a:lstStyle/>
          <a:p>
            <a:fld id="{A410B474-9186-45C5-9141-A03E51607601}" type="slidenum">
              <a:rPr lang="en-US" smtClean="0"/>
              <a:pPr/>
              <a:t>5</a:t>
            </a:fld>
            <a:endParaRPr lang="en-US"/>
          </a:p>
        </p:txBody>
      </p:sp>
    </p:spTree>
    <p:extLst>
      <p:ext uri="{BB962C8B-B14F-4D97-AF65-F5344CB8AC3E}">
        <p14:creationId xmlns:p14="http://schemas.microsoft.com/office/powerpoint/2010/main" val="42577796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Styles</a:t>
            </a:r>
            <a:endParaRPr lang="en-US" dirty="0"/>
          </a:p>
        </p:txBody>
      </p:sp>
      <p:sp>
        <p:nvSpPr>
          <p:cNvPr id="3" name="Content Placeholder 2"/>
          <p:cNvSpPr>
            <a:spLocks noGrp="1"/>
          </p:cNvSpPr>
          <p:nvPr>
            <p:ph idx="1"/>
          </p:nvPr>
        </p:nvSpPr>
        <p:spPr/>
        <p:txBody>
          <a:bodyPr>
            <a:noAutofit/>
          </a:bodyPr>
          <a:lstStyle/>
          <a:p>
            <a:pPr lvl="0"/>
            <a:r>
              <a:rPr lang="en-US" b="1" dirty="0" smtClean="0"/>
              <a:t>Servant </a:t>
            </a:r>
            <a:r>
              <a:rPr lang="en-US" b="1" dirty="0"/>
              <a:t>Leaders</a:t>
            </a:r>
            <a:r>
              <a:rPr lang="en-US" dirty="0"/>
              <a:t>- </a:t>
            </a:r>
            <a:r>
              <a:rPr lang="en-US" dirty="0" smtClean="0"/>
              <a:t>Driven by values </a:t>
            </a:r>
            <a:r>
              <a:rPr lang="en-US" dirty="0"/>
              <a:t>and </a:t>
            </a:r>
            <a:r>
              <a:rPr lang="en-US" dirty="0" smtClean="0"/>
              <a:t>ideals</a:t>
            </a:r>
            <a:r>
              <a:rPr lang="en-US" dirty="0"/>
              <a:t> </a:t>
            </a:r>
            <a:r>
              <a:rPr lang="en-US" dirty="0" smtClean="0"/>
              <a:t>– what is “right.”  </a:t>
            </a:r>
          </a:p>
          <a:p>
            <a:pPr lvl="1"/>
            <a:r>
              <a:rPr lang="en-US" dirty="0" smtClean="0"/>
              <a:t>Often gains loyalty through sharing power </a:t>
            </a:r>
          </a:p>
          <a:p>
            <a:r>
              <a:rPr lang="en-US" b="1" dirty="0" smtClean="0"/>
              <a:t>Charismatic </a:t>
            </a:r>
            <a:r>
              <a:rPr lang="en-US" b="1" dirty="0"/>
              <a:t>Leaders</a:t>
            </a:r>
            <a:r>
              <a:rPr lang="en-US" dirty="0"/>
              <a:t>- </a:t>
            </a:r>
            <a:r>
              <a:rPr lang="en-US" dirty="0" smtClean="0"/>
              <a:t>Use </a:t>
            </a:r>
            <a:r>
              <a:rPr lang="en-US" dirty="0"/>
              <a:t>their </a:t>
            </a:r>
            <a:r>
              <a:rPr lang="en-US" dirty="0" smtClean="0"/>
              <a:t>likability to </a:t>
            </a:r>
            <a:r>
              <a:rPr lang="en-US" dirty="0"/>
              <a:t>motivate others toward a common vision</a:t>
            </a:r>
            <a:r>
              <a:rPr lang="en-US" dirty="0" smtClean="0"/>
              <a:t>.</a:t>
            </a:r>
            <a:r>
              <a:rPr lang="en-US" baseline="30000" dirty="0" smtClean="0"/>
              <a:t> </a:t>
            </a:r>
          </a:p>
          <a:p>
            <a:pPr lvl="1"/>
            <a:r>
              <a:rPr lang="en-US" dirty="0" smtClean="0"/>
              <a:t>Requires frequent </a:t>
            </a:r>
            <a:r>
              <a:rPr lang="en-US" dirty="0"/>
              <a:t>personal </a:t>
            </a:r>
            <a:r>
              <a:rPr lang="en-US" dirty="0" smtClean="0"/>
              <a:t>contact</a:t>
            </a:r>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4917139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Visionary Leadership</a:t>
            </a:r>
            <a:endParaRPr lang="en-US" dirty="0"/>
          </a:p>
        </p:txBody>
      </p:sp>
      <p:pic>
        <p:nvPicPr>
          <p:cNvPr id="4" name="12e - Dilbert - Visionary Leadership.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1813" y="1600200"/>
            <a:ext cx="8081962" cy="4525963"/>
          </a:xfrm>
        </p:spPr>
      </p:pic>
    </p:spTree>
    <p:extLst>
      <p:ext uri="{BB962C8B-B14F-4D97-AF65-F5344CB8AC3E}">
        <p14:creationId xmlns:p14="http://schemas.microsoft.com/office/powerpoint/2010/main" val="220321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763000" y="6470015"/>
            <a:ext cx="381000" cy="365125"/>
          </a:xfrm>
        </p:spPr>
        <p:txBody>
          <a:bodyPr/>
          <a:lstStyle/>
          <a:p>
            <a:fld id="{A410B474-9186-45C5-9141-A03E51607601}" type="slidenum">
              <a:rPr lang="en-US" smtClean="0"/>
              <a:pPr/>
              <a:t>52</a:t>
            </a:fld>
            <a:endParaRPr lang="en-US"/>
          </a:p>
        </p:txBody>
      </p:sp>
    </p:spTree>
    <p:extLst>
      <p:ext uri="{BB962C8B-B14F-4D97-AF65-F5344CB8AC3E}">
        <p14:creationId xmlns:p14="http://schemas.microsoft.com/office/powerpoint/2010/main" val="31170160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52400" y="1600200"/>
            <a:ext cx="8763000" cy="5029200"/>
          </a:xfrm>
        </p:spPr>
        <p:txBody>
          <a:bodyPr>
            <a:normAutofit/>
          </a:bodyPr>
          <a:lstStyle/>
          <a:p>
            <a:r>
              <a:rPr lang="en-US" dirty="0" smtClean="0"/>
              <a:t>The best of the best </a:t>
            </a:r>
          </a:p>
          <a:p>
            <a:pPr lvl="1"/>
            <a:r>
              <a:rPr lang="en-US" dirty="0" smtClean="0"/>
              <a:t>Use skills, business savvy and knowledge</a:t>
            </a:r>
          </a:p>
          <a:p>
            <a:pPr lvl="1"/>
            <a:r>
              <a:rPr lang="en-US" dirty="0" smtClean="0"/>
              <a:t>Prepare in advance for interactions</a:t>
            </a:r>
          </a:p>
          <a:p>
            <a:pPr lvl="1"/>
            <a:r>
              <a:rPr lang="en-US" dirty="0" smtClean="0"/>
              <a:t>Learn about customers needs and use tools to keep track of them</a:t>
            </a:r>
          </a:p>
          <a:p>
            <a:pPr lvl="1"/>
            <a:r>
              <a:rPr lang="en-US" dirty="0" smtClean="0"/>
              <a:t>Develop strategies to work intentionally</a:t>
            </a:r>
          </a:p>
          <a:p>
            <a:pPr lvl="1"/>
            <a:r>
              <a:rPr lang="en-US" dirty="0" smtClean="0"/>
              <a:t>Focus on revenue as well as customer satisfaction</a:t>
            </a:r>
            <a:endParaRPr lang="en-US" dirty="0"/>
          </a:p>
        </p:txBody>
      </p:sp>
    </p:spTree>
    <p:extLst>
      <p:ext uri="{BB962C8B-B14F-4D97-AF65-F5344CB8AC3E}">
        <p14:creationId xmlns:p14="http://schemas.microsoft.com/office/powerpoint/2010/main" val="3879761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of the Best</a:t>
            </a:r>
            <a:endParaRPr lang="en-US" dirty="0"/>
          </a:p>
        </p:txBody>
      </p:sp>
      <p:sp>
        <p:nvSpPr>
          <p:cNvPr id="3" name="Content Placeholder 2"/>
          <p:cNvSpPr>
            <a:spLocks noGrp="1"/>
          </p:cNvSpPr>
          <p:nvPr>
            <p:ph idx="1"/>
          </p:nvPr>
        </p:nvSpPr>
        <p:spPr/>
        <p:txBody>
          <a:bodyPr/>
          <a:lstStyle/>
          <a:p>
            <a:pPr>
              <a:spcBef>
                <a:spcPts val="600"/>
              </a:spcBef>
            </a:pPr>
            <a:r>
              <a:rPr lang="en-US" dirty="0" smtClean="0"/>
              <a:t>The best of the best have three fundamental traits:</a:t>
            </a:r>
          </a:p>
          <a:p>
            <a:pPr lvl="1">
              <a:spcBef>
                <a:spcPts val="600"/>
              </a:spcBef>
            </a:pPr>
            <a:r>
              <a:rPr lang="en-US" b="1" dirty="0" smtClean="0">
                <a:solidFill>
                  <a:srgbClr val="FF0000"/>
                </a:solidFill>
              </a:rPr>
              <a:t>Technical Knowledge</a:t>
            </a:r>
          </a:p>
          <a:p>
            <a:pPr lvl="1">
              <a:spcBef>
                <a:spcPts val="600"/>
              </a:spcBef>
            </a:pPr>
            <a:r>
              <a:rPr lang="en-US" b="1" u="sng" dirty="0" smtClean="0">
                <a:solidFill>
                  <a:schemeClr val="accent6">
                    <a:lumMod val="50000"/>
                  </a:schemeClr>
                </a:solidFill>
              </a:rPr>
              <a:t>_______________</a:t>
            </a:r>
            <a:endParaRPr lang="en-US" b="1" u="sng" dirty="0" smtClean="0">
              <a:solidFill>
                <a:schemeClr val="accent6">
                  <a:lumMod val="50000"/>
                </a:schemeClr>
              </a:solidFill>
            </a:endParaRPr>
          </a:p>
          <a:p>
            <a:pPr lvl="1">
              <a:spcBef>
                <a:spcPts val="600"/>
              </a:spcBef>
            </a:pPr>
            <a:r>
              <a:rPr lang="en-US" b="1" dirty="0" smtClean="0">
                <a:solidFill>
                  <a:srgbClr val="FF0000"/>
                </a:solidFill>
              </a:rPr>
              <a:t>Selling Skills</a:t>
            </a:r>
            <a:endParaRPr lang="en-US" b="1" dirty="0">
              <a:solidFill>
                <a:srgbClr val="FF0000"/>
              </a:solidFill>
            </a:endParaRPr>
          </a:p>
          <a:p>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pic>
        <p:nvPicPr>
          <p:cNvPr id="8"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91000"/>
            <a:ext cx="3886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6"/>
          <p:cNvSpPr>
            <a:spLocks noChangeArrowheads="1"/>
          </p:cNvSpPr>
          <p:nvPr/>
        </p:nvSpPr>
        <p:spPr bwMode="auto">
          <a:xfrm>
            <a:off x="3821113" y="4600575"/>
            <a:ext cx="184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dirty="0" smtClean="0">
                <a:solidFill>
                  <a:srgbClr val="000000"/>
                </a:solidFill>
              </a:rPr>
              <a:t>Best of the Best</a:t>
            </a:r>
            <a:endParaRPr lang="en-US" b="1" dirty="0">
              <a:solidFill>
                <a:srgbClr val="000000"/>
              </a:solidFill>
            </a:endParaRPr>
          </a:p>
        </p:txBody>
      </p:sp>
      <p:sp>
        <p:nvSpPr>
          <p:cNvPr id="10" name="Rectangle 7"/>
          <p:cNvSpPr>
            <a:spLocks noChangeArrowheads="1"/>
          </p:cNvSpPr>
          <p:nvPr/>
        </p:nvSpPr>
        <p:spPr bwMode="auto">
          <a:xfrm rot="17160000">
            <a:off x="2876550" y="5640388"/>
            <a:ext cx="11779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600" b="1">
                <a:solidFill>
                  <a:srgbClr val="000000"/>
                </a:solidFill>
              </a:rPr>
              <a:t>Technical</a:t>
            </a:r>
          </a:p>
        </p:txBody>
      </p:sp>
      <p:sp>
        <p:nvSpPr>
          <p:cNvPr id="11" name="Rectangle 8"/>
          <p:cNvSpPr>
            <a:spLocks noChangeArrowheads="1"/>
          </p:cNvSpPr>
          <p:nvPr/>
        </p:nvSpPr>
        <p:spPr bwMode="auto">
          <a:xfrm rot="16200000">
            <a:off x="4133850" y="5840413"/>
            <a:ext cx="10826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600" b="1" dirty="0">
                <a:solidFill>
                  <a:srgbClr val="FF0000"/>
                </a:solidFill>
              </a:rPr>
              <a:t>Business</a:t>
            </a:r>
            <a:endParaRPr lang="en-US" sz="1600" b="1" dirty="0">
              <a:solidFill>
                <a:srgbClr val="000000"/>
              </a:solidFill>
            </a:endParaRPr>
          </a:p>
        </p:txBody>
      </p:sp>
      <p:sp>
        <p:nvSpPr>
          <p:cNvPr id="17" name="Rectangle 7"/>
          <p:cNvSpPr>
            <a:spLocks noChangeArrowheads="1"/>
          </p:cNvSpPr>
          <p:nvPr/>
        </p:nvSpPr>
        <p:spPr bwMode="auto">
          <a:xfrm rot="4377387">
            <a:off x="5305629" y="5625558"/>
            <a:ext cx="1177925"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eaLnBrk="0" hangingPunct="0"/>
            <a:r>
              <a:rPr lang="en-US" sz="1600" b="1" dirty="0" smtClean="0">
                <a:solidFill>
                  <a:srgbClr val="000000"/>
                </a:solidFill>
              </a:rPr>
              <a:t>Selling </a:t>
            </a:r>
            <a:endParaRPr lang="en-US" sz="1600" b="1" dirty="0">
              <a:solidFill>
                <a:srgbClr val="000000"/>
              </a:solidFill>
            </a:endParaRPr>
          </a:p>
        </p:txBody>
      </p:sp>
    </p:spTree>
    <p:extLst>
      <p:ext uri="{BB962C8B-B14F-4D97-AF65-F5344CB8AC3E}">
        <p14:creationId xmlns:p14="http://schemas.microsoft.com/office/powerpoint/2010/main" val="3415802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of the Best</a:t>
            </a:r>
            <a:endParaRPr lang="en-US" dirty="0"/>
          </a:p>
        </p:txBody>
      </p:sp>
      <p:sp>
        <p:nvSpPr>
          <p:cNvPr id="3" name="Content Placeholder 2"/>
          <p:cNvSpPr>
            <a:spLocks noGrp="1"/>
          </p:cNvSpPr>
          <p:nvPr>
            <p:ph idx="1"/>
          </p:nvPr>
        </p:nvSpPr>
        <p:spPr/>
        <p:txBody>
          <a:bodyPr/>
          <a:lstStyle/>
          <a:p>
            <a:r>
              <a:rPr lang="en-US" dirty="0" smtClean="0"/>
              <a:t>These traits are demonstrated in sales interactions with customers</a:t>
            </a:r>
          </a:p>
          <a:p>
            <a:pPr lvl="1"/>
            <a:r>
              <a:rPr lang="en-US" dirty="0" smtClean="0"/>
              <a:t>But also in activities that support the sales process</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505200"/>
            <a:ext cx="398022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153400" y="25292"/>
            <a:ext cx="810400" cy="1117708"/>
            <a:chOff x="3551873" y="4448175"/>
            <a:chExt cx="1895475" cy="240982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1779301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Networking</a:t>
            </a:r>
            <a:endParaRPr lang="en-US" sz="3200"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4294967295"/>
          </p:nvPr>
        </p:nvSpPr>
        <p:spPr>
          <a:xfrm>
            <a:off x="8763000" y="6470015"/>
            <a:ext cx="381000" cy="365125"/>
          </a:xfrm>
        </p:spPr>
        <p:txBody>
          <a:bodyPr/>
          <a:lstStyle/>
          <a:p>
            <a:fld id="{A410B474-9186-45C5-9141-A03E51607601}" type="slidenum">
              <a:rPr lang="en-US" smtClean="0"/>
              <a:pPr/>
              <a:t>8</a:t>
            </a:fld>
            <a:endParaRPr lang="en-US"/>
          </a:p>
        </p:txBody>
      </p:sp>
    </p:spTree>
    <p:extLst>
      <p:ext uri="{BB962C8B-B14F-4D97-AF65-F5344CB8AC3E}">
        <p14:creationId xmlns:p14="http://schemas.microsoft.com/office/powerpoint/2010/main" val="3101916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a:t>
            </a:r>
            <a:endParaRPr lang="en-US" dirty="0"/>
          </a:p>
        </p:txBody>
      </p:sp>
      <p:sp>
        <p:nvSpPr>
          <p:cNvPr id="3" name="Content Placeholder 2"/>
          <p:cNvSpPr>
            <a:spLocks noGrp="1"/>
          </p:cNvSpPr>
          <p:nvPr>
            <p:ph idx="1"/>
          </p:nvPr>
        </p:nvSpPr>
        <p:spPr/>
        <p:txBody>
          <a:bodyPr/>
          <a:lstStyle/>
          <a:p>
            <a:pPr>
              <a:spcBef>
                <a:spcPts val="600"/>
              </a:spcBef>
            </a:pPr>
            <a:r>
              <a:rPr lang="en-US" dirty="0" smtClean="0"/>
              <a:t>A five step process</a:t>
            </a:r>
          </a:p>
          <a:p>
            <a:pPr marL="971550" lvl="1" indent="-514350">
              <a:spcBef>
                <a:spcPts val="600"/>
              </a:spcBef>
              <a:buFont typeface="+mj-lt"/>
              <a:buAutoNum type="arabicPeriod"/>
            </a:pPr>
            <a:r>
              <a:rPr lang="en-US" b="1" dirty="0" smtClean="0">
                <a:solidFill>
                  <a:srgbClr val="006600"/>
                </a:solidFill>
              </a:rPr>
              <a:t>Link with decision makers in the industry</a:t>
            </a:r>
          </a:p>
          <a:p>
            <a:pPr marL="971550" lvl="1" indent="-514350">
              <a:spcBef>
                <a:spcPts val="600"/>
              </a:spcBef>
              <a:buFont typeface="+mj-lt"/>
              <a:buAutoNum type="arabicPeriod"/>
            </a:pPr>
            <a:r>
              <a:rPr lang="en-US" b="1" dirty="0" smtClean="0">
                <a:solidFill>
                  <a:srgbClr val="006600"/>
                </a:solidFill>
              </a:rPr>
              <a:t>Establish </a:t>
            </a:r>
            <a:r>
              <a:rPr lang="en-US" b="1" u="sng" dirty="0" smtClean="0">
                <a:solidFill>
                  <a:srgbClr val="009900"/>
                </a:solidFill>
              </a:rPr>
              <a:t>____________</a:t>
            </a:r>
            <a:r>
              <a:rPr lang="en-US" b="1" dirty="0" smtClean="0">
                <a:solidFill>
                  <a:srgbClr val="006600"/>
                </a:solidFill>
              </a:rPr>
              <a:t> </a:t>
            </a:r>
            <a:r>
              <a:rPr lang="en-US" b="1" dirty="0" smtClean="0">
                <a:solidFill>
                  <a:srgbClr val="006600"/>
                </a:solidFill>
              </a:rPr>
              <a:t>as a professional</a:t>
            </a:r>
          </a:p>
          <a:p>
            <a:pPr marL="971550" lvl="1" indent="-514350">
              <a:spcBef>
                <a:spcPts val="600"/>
              </a:spcBef>
              <a:buFont typeface="+mj-lt"/>
              <a:buAutoNum type="arabicPeriod"/>
            </a:pPr>
            <a:r>
              <a:rPr lang="en-US" b="1" dirty="0" smtClean="0">
                <a:solidFill>
                  <a:srgbClr val="006600"/>
                </a:solidFill>
              </a:rPr>
              <a:t>Influence others positively</a:t>
            </a:r>
          </a:p>
          <a:p>
            <a:pPr marL="971550" lvl="1" indent="-514350">
              <a:spcBef>
                <a:spcPts val="600"/>
              </a:spcBef>
              <a:buFont typeface="+mj-lt"/>
              <a:buAutoNum type="arabicPeriod"/>
            </a:pPr>
            <a:r>
              <a:rPr lang="en-US" b="1" dirty="0" smtClean="0">
                <a:solidFill>
                  <a:srgbClr val="006600"/>
                </a:solidFill>
              </a:rPr>
              <a:t>Increase contacts in other industries</a:t>
            </a:r>
          </a:p>
          <a:p>
            <a:pPr marL="971550" lvl="1" indent="-514350">
              <a:spcBef>
                <a:spcPts val="600"/>
              </a:spcBef>
              <a:buFont typeface="+mj-lt"/>
              <a:buAutoNum type="arabicPeriod"/>
            </a:pPr>
            <a:r>
              <a:rPr lang="en-US" b="1" dirty="0" smtClean="0">
                <a:solidFill>
                  <a:srgbClr val="006600"/>
                </a:solidFill>
              </a:rPr>
              <a:t>Share resources with others</a:t>
            </a:r>
            <a:endParaRPr lang="en-US" b="1" dirty="0">
              <a:solidFill>
                <a:srgbClr val="006600"/>
              </a:solidFill>
            </a:endParaRPr>
          </a:p>
          <a:p>
            <a:endParaRPr lang="en-US" dirty="0"/>
          </a:p>
        </p:txBody>
      </p:sp>
      <p:grpSp>
        <p:nvGrpSpPr>
          <p:cNvPr id="4" name="Group 3"/>
          <p:cNvGrpSpPr/>
          <p:nvPr/>
        </p:nvGrpSpPr>
        <p:grpSpPr>
          <a:xfrm>
            <a:off x="8153400" y="0"/>
            <a:ext cx="810400" cy="1117708"/>
            <a:chOff x="3551873" y="4448175"/>
            <a:chExt cx="1895475" cy="2409825"/>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4448175"/>
              <a:ext cx="1895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38599" y="4876800"/>
              <a:ext cx="914398" cy="995369"/>
            </a:xfrm>
            <a:prstGeom prst="rect">
              <a:avLst/>
            </a:prstGeom>
            <a:noFill/>
          </p:spPr>
          <p:txBody>
            <a:bodyPr wrap="square" lIns="0" tIns="0" rIns="0" bIns="0" rtlCol="0">
              <a:spAutoFit/>
            </a:bodyPr>
            <a:lstStyle/>
            <a:p>
              <a:pPr algn="ctr"/>
              <a:r>
                <a:rPr lang="en-US" sz="1000" dirty="0" smtClean="0"/>
                <a:t>Best </a:t>
              </a:r>
            </a:p>
            <a:p>
              <a:pPr algn="ctr"/>
              <a:r>
                <a:rPr lang="en-US" sz="1000" dirty="0" smtClean="0"/>
                <a:t>of the</a:t>
              </a:r>
            </a:p>
            <a:p>
              <a:pPr algn="ctr"/>
              <a:r>
                <a:rPr lang="en-US" sz="1000" dirty="0" smtClean="0"/>
                <a:t>Best</a:t>
              </a:r>
            </a:p>
          </p:txBody>
        </p:sp>
      </p:grpSp>
    </p:spTree>
    <p:extLst>
      <p:ext uri="{BB962C8B-B14F-4D97-AF65-F5344CB8AC3E}">
        <p14:creationId xmlns:p14="http://schemas.microsoft.com/office/powerpoint/2010/main" val="614833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Selling">
  <a:themeElements>
    <a:clrScheme name="Foundry">
      <a:dk1>
        <a:sysClr val="windowText" lastClr="8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oundry">
      <a:dk1>
        <a:sysClr val="windowText" lastClr="8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oundry">
      <a:dk1>
        <a:sysClr val="windowText" lastClr="8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ProSelling</Template>
  <TotalTime>9130</TotalTime>
  <Words>1836</Words>
  <Application>Microsoft Office PowerPoint</Application>
  <PresentationFormat>On-screen Show (4:3)</PresentationFormat>
  <Paragraphs>447</Paragraphs>
  <Slides>53</Slides>
  <Notes>47</Notes>
  <HiddenSlides>0</HiddenSlides>
  <MMClips>5</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ProSelling</vt:lpstr>
      <vt:lpstr>PowerPoint Presentation</vt:lpstr>
      <vt:lpstr>Tools and Tips from the  “Best of the Best” Sales Professionals</vt:lpstr>
      <vt:lpstr>Overview</vt:lpstr>
      <vt:lpstr>Words to Watch</vt:lpstr>
      <vt:lpstr>Best of the Best</vt:lpstr>
      <vt:lpstr>Best of the Best</vt:lpstr>
      <vt:lpstr>Best of the Best</vt:lpstr>
      <vt:lpstr>Networking</vt:lpstr>
      <vt:lpstr>Networking</vt:lpstr>
      <vt:lpstr>__________________.</vt:lpstr>
      <vt:lpstr>Network Linkages</vt:lpstr>
      <vt:lpstr>Network Linkages</vt:lpstr>
      <vt:lpstr>Network Linkages</vt:lpstr>
      <vt:lpstr>Networking</vt:lpstr>
      <vt:lpstr>Networking</vt:lpstr>
      <vt:lpstr>Networking Events</vt:lpstr>
      <vt:lpstr>Networking Events</vt:lpstr>
      <vt:lpstr>Networking Tips</vt:lpstr>
      <vt:lpstr>Networking Tips</vt:lpstr>
      <vt:lpstr>Etiquette</vt:lpstr>
      <vt:lpstr>Networking Tips</vt:lpstr>
      <vt:lpstr>Elevator Speeches</vt:lpstr>
      <vt:lpstr>Elevator Speeches</vt:lpstr>
      <vt:lpstr>Elevator Speech</vt:lpstr>
      <vt:lpstr>Elevator Speech</vt:lpstr>
      <vt:lpstr>PowerPoint Presentation</vt:lpstr>
      <vt:lpstr>Time Management</vt:lpstr>
      <vt:lpstr>Time Management</vt:lpstr>
      <vt:lpstr>Time Management</vt:lpstr>
      <vt:lpstr>Time Management</vt:lpstr>
      <vt:lpstr>Account Profiles and Customer Data</vt:lpstr>
      <vt:lpstr>Account Profiles and Customer Data</vt:lpstr>
      <vt:lpstr>Customer Information</vt:lpstr>
      <vt:lpstr>Account Profiles and Customer Data</vt:lpstr>
      <vt:lpstr>Account Profiles and Customer Data</vt:lpstr>
      <vt:lpstr>Call Plans</vt:lpstr>
      <vt:lpstr>Call Plans</vt:lpstr>
      <vt:lpstr>Calls Must Be “Piloted”</vt:lpstr>
      <vt:lpstr>Call Plans</vt:lpstr>
      <vt:lpstr>Call Reports</vt:lpstr>
      <vt:lpstr>Call Reports</vt:lpstr>
      <vt:lpstr>Forecasting</vt:lpstr>
      <vt:lpstr>Forecasting</vt:lpstr>
      <vt:lpstr>Forecasting (Extended)</vt:lpstr>
      <vt:lpstr>Forecasting (Extended)</vt:lpstr>
      <vt:lpstr>Working Through Others</vt:lpstr>
      <vt:lpstr>Managing Teams</vt:lpstr>
      <vt:lpstr>Working through Others</vt:lpstr>
      <vt:lpstr>Leadership Styles</vt:lpstr>
      <vt:lpstr>Leadership Styles</vt:lpstr>
      <vt:lpstr>Visionary Leadership</vt:lpstr>
      <vt:lpstr>Summary</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Selling</dc:title>
  <dc:creator>Downey, Scott</dc:creator>
  <cp:lastModifiedBy>Downey, Scott</cp:lastModifiedBy>
  <cp:revision>213</cp:revision>
  <cp:lastPrinted>2011-07-18T18:24:08Z</cp:lastPrinted>
  <dcterms:created xsi:type="dcterms:W3CDTF">2011-08-03T13:12:13Z</dcterms:created>
  <dcterms:modified xsi:type="dcterms:W3CDTF">2011-12-10T14:13:14Z</dcterms:modified>
</cp:coreProperties>
</file>