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58"/>
  </p:notesMasterIdLst>
  <p:handoutMasterIdLst>
    <p:handoutMasterId r:id="rId59"/>
  </p:handoutMasterIdLst>
  <p:sldIdLst>
    <p:sldId id="256" r:id="rId2"/>
    <p:sldId id="257" r:id="rId3"/>
    <p:sldId id="287" r:id="rId4"/>
    <p:sldId id="317" r:id="rId5"/>
    <p:sldId id="318" r:id="rId6"/>
    <p:sldId id="268" r:id="rId7"/>
    <p:sldId id="326" r:id="rId8"/>
    <p:sldId id="310" r:id="rId9"/>
    <p:sldId id="311" r:id="rId10"/>
    <p:sldId id="309" r:id="rId11"/>
    <p:sldId id="327" r:id="rId12"/>
    <p:sldId id="312" r:id="rId13"/>
    <p:sldId id="304" r:id="rId14"/>
    <p:sldId id="330" r:id="rId15"/>
    <p:sldId id="331" r:id="rId16"/>
    <p:sldId id="269" r:id="rId17"/>
    <p:sldId id="292" r:id="rId18"/>
    <p:sldId id="328" r:id="rId19"/>
    <p:sldId id="329" r:id="rId20"/>
    <p:sldId id="334" r:id="rId21"/>
    <p:sldId id="332" r:id="rId22"/>
    <p:sldId id="333" r:id="rId23"/>
    <p:sldId id="335" r:id="rId24"/>
    <p:sldId id="336" r:id="rId25"/>
    <p:sldId id="358" r:id="rId26"/>
    <p:sldId id="270" r:id="rId27"/>
    <p:sldId id="350" r:id="rId28"/>
    <p:sldId id="338" r:id="rId29"/>
    <p:sldId id="337" r:id="rId30"/>
    <p:sldId id="325" r:id="rId31"/>
    <p:sldId id="319" r:id="rId32"/>
    <p:sldId id="356" r:id="rId33"/>
    <p:sldId id="357" r:id="rId34"/>
    <p:sldId id="271" r:id="rId35"/>
    <p:sldId id="320" r:id="rId36"/>
    <p:sldId id="339" r:id="rId37"/>
    <p:sldId id="346" r:id="rId38"/>
    <p:sldId id="348" r:id="rId39"/>
    <p:sldId id="340" r:id="rId40"/>
    <p:sldId id="352" r:id="rId41"/>
    <p:sldId id="353" r:id="rId42"/>
    <p:sldId id="341" r:id="rId43"/>
    <p:sldId id="347" r:id="rId44"/>
    <p:sldId id="342" r:id="rId45"/>
    <p:sldId id="354" r:id="rId46"/>
    <p:sldId id="324" r:id="rId47"/>
    <p:sldId id="321" r:id="rId48"/>
    <p:sldId id="322" r:id="rId49"/>
    <p:sldId id="343" r:id="rId50"/>
    <p:sldId id="344" r:id="rId51"/>
    <p:sldId id="351" r:id="rId52"/>
    <p:sldId id="345" r:id="rId53"/>
    <p:sldId id="284" r:id="rId54"/>
    <p:sldId id="323" r:id="rId55"/>
    <p:sldId id="349" r:id="rId56"/>
    <p:sldId id="355"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CC0000"/>
    <a:srgbClr val="CCECFF"/>
    <a:srgbClr val="FFDDF9"/>
    <a:srgbClr val="FFCCFF"/>
    <a:srgbClr val="D9FB9D"/>
    <a:srgbClr val="CCFFCC"/>
    <a:srgbClr val="CCFF99"/>
    <a:srgbClr val="FEED8A"/>
    <a:srgbClr val="FFE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0639" autoAdjust="0"/>
  </p:normalViewPr>
  <p:slideViewPr>
    <p:cSldViewPr>
      <p:cViewPr>
        <p:scale>
          <a:sx n="42" d="100"/>
          <a:sy n="42" d="100"/>
        </p:scale>
        <p:origin x="-1620" y="-9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p:cViewPr varScale="1">
        <p:scale>
          <a:sx n="46" d="100"/>
          <a:sy n="46" d="100"/>
        </p:scale>
        <p:origin x="-191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CD05F-83C9-4113-A2FA-28003018C89B}" type="doc">
      <dgm:prSet loTypeId="urn:microsoft.com/office/officeart/2005/8/layout/radial6" loCatId="relationship" qsTypeId="urn:microsoft.com/office/officeart/2005/8/quickstyle/simple1" qsCatId="simple" csTypeId="urn:microsoft.com/office/officeart/2005/8/colors/colorful2" csCatId="colorful" phldr="1"/>
      <dgm:spPr/>
      <dgm:t>
        <a:bodyPr/>
        <a:lstStyle/>
        <a:p>
          <a:endParaRPr lang="en-US"/>
        </a:p>
      </dgm:t>
    </dgm:pt>
    <dgm:pt modelId="{AE1AD89A-6B75-4355-9265-A909AA0ED15E}">
      <dgm:prSet phldrT="[Text]" custT="1"/>
      <dgm:spPr>
        <a:xfrm>
          <a:off x="960581" y="854287"/>
          <a:ext cx="938242" cy="93824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a:solidFill>
                <a:sysClr val="window" lastClr="FFFFFF"/>
              </a:solidFill>
              <a:latin typeface="Calibri"/>
              <a:ea typeface="+mn-ea"/>
              <a:cs typeface="+mn-cs"/>
            </a:rPr>
            <a:t>Company</a:t>
          </a:r>
        </a:p>
      </dgm:t>
    </dgm:pt>
    <dgm:pt modelId="{FB167002-6354-4456-BA01-AF4901681D68}" type="parTrans" cxnId="{DE8720A6-3A71-4344-8749-B133711E6AC1}">
      <dgm:prSet/>
      <dgm:spPr/>
      <dgm:t>
        <a:bodyPr/>
        <a:lstStyle/>
        <a:p>
          <a:endParaRPr lang="en-US" sz="1800"/>
        </a:p>
      </dgm:t>
    </dgm:pt>
    <dgm:pt modelId="{5EB6E58E-0EA5-4D3B-800E-E391652D60AC}" type="sibTrans" cxnId="{DE8720A6-3A71-4344-8749-B133711E6AC1}">
      <dgm:prSet/>
      <dgm:spPr/>
      <dgm:t>
        <a:bodyPr/>
        <a:lstStyle/>
        <a:p>
          <a:endParaRPr lang="en-US" sz="1800"/>
        </a:p>
      </dgm:t>
    </dgm:pt>
    <dgm:pt modelId="{778B65A2-00C7-4229-9B26-7B98BD3D3123}">
      <dgm:prSet phldrT="[Text]" custT="1"/>
      <dgm:spPr>
        <a:xfrm>
          <a:off x="1101317" y="300"/>
          <a:ext cx="656769" cy="656769"/>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dirty="0" smtClean="0">
              <a:solidFill>
                <a:sysClr val="window" lastClr="FFFFFF"/>
              </a:solidFill>
              <a:latin typeface="Calibri"/>
              <a:ea typeface="+mn-ea"/>
              <a:cs typeface="+mn-cs"/>
            </a:rPr>
            <a:t>Technology</a:t>
          </a:r>
          <a:endParaRPr lang="en-US" sz="1800" dirty="0">
            <a:solidFill>
              <a:sysClr val="window" lastClr="FFFFFF"/>
            </a:solidFill>
            <a:latin typeface="Calibri"/>
            <a:ea typeface="+mn-ea"/>
            <a:cs typeface="+mn-cs"/>
          </a:endParaRPr>
        </a:p>
      </dgm:t>
    </dgm:pt>
    <dgm:pt modelId="{319257BE-B530-4303-A26F-2FC979EE0D0A}" type="parTrans" cxnId="{E024112C-2160-4119-A8A6-470E8FB2E6BF}">
      <dgm:prSet/>
      <dgm:spPr/>
      <dgm:t>
        <a:bodyPr/>
        <a:lstStyle/>
        <a:p>
          <a:endParaRPr lang="en-US" sz="1800"/>
        </a:p>
      </dgm:t>
    </dgm:pt>
    <dgm:pt modelId="{E1A24BE5-0E10-41F9-A569-77AF1C1F19F7}" type="sibTrans" cxnId="{E024112C-2160-4119-A8A6-470E8FB2E6BF}">
      <dgm:prSet/>
      <dgm:spPr>
        <a:xfrm>
          <a:off x="411335" y="305041"/>
          <a:ext cx="2036733" cy="2036733"/>
        </a:xfrm>
        <a:prstGeom prst="blockArc">
          <a:avLst>
            <a:gd name="adj1" fmla="val 16200000"/>
            <a:gd name="adj2" fmla="val 20520000"/>
            <a:gd name="adj3" fmla="val 4643"/>
          </a:avLst>
        </a:prstGeom>
        <a:solidFill>
          <a:srgbClr val="C0504D">
            <a:hueOff val="0"/>
            <a:satOff val="0"/>
            <a:lumOff val="0"/>
            <a:alphaOff val="0"/>
          </a:srgbClr>
        </a:solidFill>
        <a:ln>
          <a:noFill/>
        </a:ln>
        <a:effectLst/>
      </dgm:spPr>
      <dgm:t>
        <a:bodyPr/>
        <a:lstStyle/>
        <a:p>
          <a:endParaRPr lang="en-US" sz="1800"/>
        </a:p>
      </dgm:t>
    </dgm:pt>
    <dgm:pt modelId="{2BB4E8B4-B3EF-4448-8D06-849FED471F1C}">
      <dgm:prSet phldrT="[Text]" custT="1"/>
      <dgm:spPr>
        <a:xfrm>
          <a:off x="1686001" y="1799771"/>
          <a:ext cx="656769" cy="656769"/>
        </a:xfrm>
        <a:prstGeom prst="ellipse">
          <a:avLst/>
        </a:prstGeo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US" sz="1800">
              <a:solidFill>
                <a:sysClr val="window" lastClr="FFFFFF"/>
              </a:solidFill>
              <a:latin typeface="Calibri"/>
              <a:ea typeface="+mn-ea"/>
              <a:cs typeface="+mn-cs"/>
            </a:rPr>
            <a:t>Social</a:t>
          </a:r>
        </a:p>
      </dgm:t>
    </dgm:pt>
    <dgm:pt modelId="{A9FF4764-2409-4A44-AF18-C6A3C665A77B}" type="parTrans" cxnId="{3D314497-D1B4-41AD-A079-FBD27512328B}">
      <dgm:prSet/>
      <dgm:spPr/>
      <dgm:t>
        <a:bodyPr/>
        <a:lstStyle/>
        <a:p>
          <a:endParaRPr lang="en-US" sz="1800"/>
        </a:p>
      </dgm:t>
    </dgm:pt>
    <dgm:pt modelId="{E4988EFD-F064-45FD-B1C7-7A5160A51D08}" type="sibTrans" cxnId="{3D314497-D1B4-41AD-A079-FBD27512328B}">
      <dgm:prSet/>
      <dgm:spPr>
        <a:xfrm>
          <a:off x="411335" y="305041"/>
          <a:ext cx="2036733" cy="2036733"/>
        </a:xfrm>
        <a:prstGeom prst="blockArc">
          <a:avLst>
            <a:gd name="adj1" fmla="val 3240000"/>
            <a:gd name="adj2" fmla="val 7560000"/>
            <a:gd name="adj3" fmla="val 4643"/>
          </a:avLst>
        </a:prstGeom>
        <a:solidFill>
          <a:srgbClr val="C0504D">
            <a:hueOff val="2340759"/>
            <a:satOff val="-2919"/>
            <a:lumOff val="686"/>
            <a:alphaOff val="0"/>
          </a:srgbClr>
        </a:solidFill>
        <a:ln>
          <a:noFill/>
        </a:ln>
        <a:effectLst/>
      </dgm:spPr>
      <dgm:t>
        <a:bodyPr/>
        <a:lstStyle/>
        <a:p>
          <a:endParaRPr lang="en-US" sz="1800"/>
        </a:p>
      </dgm:t>
    </dgm:pt>
    <dgm:pt modelId="{39D5D1C6-1B0F-42B0-B283-21F39522E307}">
      <dgm:prSet phldrT="[Text]" custT="1"/>
      <dgm:spPr>
        <a:xfrm>
          <a:off x="516634" y="1799771"/>
          <a:ext cx="656769" cy="656769"/>
        </a:xfrm>
        <a:prstGeom prst="ellipse">
          <a:avLst/>
        </a:prstGeom>
        <a:solidFill>
          <a:srgbClr val="C0504D">
            <a:hueOff val="3511139"/>
            <a:satOff val="-4379"/>
            <a:lumOff val="103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a:solidFill>
                <a:sysClr val="window" lastClr="FFFFFF"/>
              </a:solidFill>
              <a:latin typeface="Calibri"/>
              <a:ea typeface="+mn-ea"/>
              <a:cs typeface="+mn-cs"/>
            </a:rPr>
            <a:t>Economic</a:t>
          </a:r>
        </a:p>
      </dgm:t>
    </dgm:pt>
    <dgm:pt modelId="{4ECDC306-36AF-4649-904A-4D1B5085721D}" type="parTrans" cxnId="{9E10BC1F-7FEC-4BDF-A4F0-3424DBE1B8C1}">
      <dgm:prSet/>
      <dgm:spPr/>
      <dgm:t>
        <a:bodyPr/>
        <a:lstStyle/>
        <a:p>
          <a:endParaRPr lang="en-US" sz="1800"/>
        </a:p>
      </dgm:t>
    </dgm:pt>
    <dgm:pt modelId="{043B713C-A37E-45D7-B6FE-2A60B2FAA296}" type="sibTrans" cxnId="{9E10BC1F-7FEC-4BDF-A4F0-3424DBE1B8C1}">
      <dgm:prSet/>
      <dgm:spPr>
        <a:xfrm>
          <a:off x="411335" y="305041"/>
          <a:ext cx="2036733" cy="2036733"/>
        </a:xfrm>
        <a:prstGeom prst="blockArc">
          <a:avLst>
            <a:gd name="adj1" fmla="val 7560000"/>
            <a:gd name="adj2" fmla="val 11880000"/>
            <a:gd name="adj3" fmla="val 4643"/>
          </a:avLst>
        </a:prstGeom>
        <a:solidFill>
          <a:srgbClr val="C0504D">
            <a:hueOff val="3511139"/>
            <a:satOff val="-4379"/>
            <a:lumOff val="1030"/>
            <a:alphaOff val="0"/>
          </a:srgbClr>
        </a:solidFill>
        <a:ln>
          <a:noFill/>
        </a:ln>
        <a:effectLst/>
      </dgm:spPr>
      <dgm:t>
        <a:bodyPr/>
        <a:lstStyle/>
        <a:p>
          <a:endParaRPr lang="en-US" sz="1800"/>
        </a:p>
      </dgm:t>
    </dgm:pt>
    <dgm:pt modelId="{E3DDAC19-FB52-4293-BA15-D3C5DE92F7C1}">
      <dgm:prSet phldrT="[Text]" custT="1"/>
      <dgm:spPr>
        <a:xfrm>
          <a:off x="155280" y="687637"/>
          <a:ext cx="656769" cy="656769"/>
        </a:xfrm>
        <a:prstGeom prst="ellipse">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US" sz="1800">
              <a:solidFill>
                <a:sysClr val="window" lastClr="FFFFFF"/>
              </a:solidFill>
              <a:latin typeface="Calibri"/>
              <a:ea typeface="+mn-ea"/>
              <a:cs typeface="+mn-cs"/>
            </a:rPr>
            <a:t>Competitor</a:t>
          </a:r>
        </a:p>
      </dgm:t>
    </dgm:pt>
    <dgm:pt modelId="{262CD9B9-50D4-48F9-8117-0F8147470306}" type="parTrans" cxnId="{C002B646-AB68-42F5-93FE-6BE965E8DC24}">
      <dgm:prSet/>
      <dgm:spPr/>
      <dgm:t>
        <a:bodyPr/>
        <a:lstStyle/>
        <a:p>
          <a:endParaRPr lang="en-US" sz="1800"/>
        </a:p>
      </dgm:t>
    </dgm:pt>
    <dgm:pt modelId="{FBD84BDF-D4BA-427C-8E06-E9BDBD0C187D}" type="sibTrans" cxnId="{C002B646-AB68-42F5-93FE-6BE965E8DC24}">
      <dgm:prSet/>
      <dgm:spPr>
        <a:xfrm>
          <a:off x="411335" y="305041"/>
          <a:ext cx="2036733" cy="2036733"/>
        </a:xfrm>
        <a:prstGeom prst="blockArc">
          <a:avLst>
            <a:gd name="adj1" fmla="val 11880000"/>
            <a:gd name="adj2" fmla="val 16200000"/>
            <a:gd name="adj3" fmla="val 4643"/>
          </a:avLst>
        </a:prstGeom>
        <a:solidFill>
          <a:srgbClr val="C0504D">
            <a:hueOff val="4681519"/>
            <a:satOff val="-5839"/>
            <a:lumOff val="1373"/>
            <a:alphaOff val="0"/>
          </a:srgbClr>
        </a:solidFill>
        <a:ln>
          <a:noFill/>
        </a:ln>
        <a:effectLst/>
      </dgm:spPr>
      <dgm:t>
        <a:bodyPr/>
        <a:lstStyle/>
        <a:p>
          <a:endParaRPr lang="en-US" sz="1800"/>
        </a:p>
      </dgm:t>
    </dgm:pt>
    <dgm:pt modelId="{7A6FCD64-A2DD-4C2F-AEE4-B0EBE04F30AC}">
      <dgm:prSet custT="1"/>
      <dgm:spPr>
        <a:xfrm>
          <a:off x="2047355" y="687637"/>
          <a:ext cx="656769" cy="656769"/>
        </a:xfrm>
        <a:prstGeom prst="ellipse">
          <a:avLst/>
        </a:prstGeom>
        <a:solidFill>
          <a:srgbClr val="C0504D">
            <a:hueOff val="1170380"/>
            <a:satOff val="-1460"/>
            <a:lumOff val="343"/>
            <a:alphaOff val="0"/>
          </a:srgbClr>
        </a:solidFill>
        <a:ln w="25400" cap="flat" cmpd="sng" algn="ctr">
          <a:solidFill>
            <a:sysClr val="window" lastClr="FFFFFF">
              <a:hueOff val="0"/>
              <a:satOff val="0"/>
              <a:lumOff val="0"/>
              <a:alphaOff val="0"/>
            </a:sysClr>
          </a:solidFill>
          <a:prstDash val="solid"/>
        </a:ln>
        <a:effectLst/>
      </dgm:spPr>
      <dgm:t>
        <a:bodyPr/>
        <a:lstStyle/>
        <a:p>
          <a:r>
            <a:rPr lang="en-US" sz="1800">
              <a:solidFill>
                <a:sysClr val="window" lastClr="FFFFFF"/>
              </a:solidFill>
              <a:latin typeface="Calibri"/>
              <a:ea typeface="+mn-ea"/>
              <a:cs typeface="+mn-cs"/>
            </a:rPr>
            <a:t>Political</a:t>
          </a:r>
        </a:p>
      </dgm:t>
    </dgm:pt>
    <dgm:pt modelId="{DF571380-7394-4020-A005-F1503B8923C7}" type="parTrans" cxnId="{88DAE965-EF81-453A-9374-5A7C7B89BD16}">
      <dgm:prSet/>
      <dgm:spPr/>
      <dgm:t>
        <a:bodyPr/>
        <a:lstStyle/>
        <a:p>
          <a:endParaRPr lang="en-US" sz="1800"/>
        </a:p>
      </dgm:t>
    </dgm:pt>
    <dgm:pt modelId="{6426AFBB-8C4B-4DE1-AF25-BBB086507EC6}" type="sibTrans" cxnId="{88DAE965-EF81-453A-9374-5A7C7B89BD16}">
      <dgm:prSet/>
      <dgm:spPr>
        <a:xfrm>
          <a:off x="411335" y="305041"/>
          <a:ext cx="2036733" cy="2036733"/>
        </a:xfrm>
        <a:prstGeom prst="blockArc">
          <a:avLst>
            <a:gd name="adj1" fmla="val 20520000"/>
            <a:gd name="adj2" fmla="val 3240000"/>
            <a:gd name="adj3" fmla="val 4643"/>
          </a:avLst>
        </a:prstGeom>
        <a:solidFill>
          <a:srgbClr val="C0504D">
            <a:hueOff val="1170380"/>
            <a:satOff val="-1460"/>
            <a:lumOff val="343"/>
            <a:alphaOff val="0"/>
          </a:srgbClr>
        </a:solidFill>
        <a:ln>
          <a:noFill/>
        </a:ln>
        <a:effectLst/>
      </dgm:spPr>
      <dgm:t>
        <a:bodyPr/>
        <a:lstStyle/>
        <a:p>
          <a:endParaRPr lang="en-US" sz="1800"/>
        </a:p>
      </dgm:t>
    </dgm:pt>
    <dgm:pt modelId="{6FDC3DFA-3D62-4025-A311-B6C1DC9FEC53}" type="pres">
      <dgm:prSet presAssocID="{905CD05F-83C9-4113-A2FA-28003018C89B}" presName="Name0" presStyleCnt="0">
        <dgm:presLayoutVars>
          <dgm:chMax val="1"/>
          <dgm:dir/>
          <dgm:animLvl val="ctr"/>
          <dgm:resizeHandles val="exact"/>
        </dgm:presLayoutVars>
      </dgm:prSet>
      <dgm:spPr/>
      <dgm:t>
        <a:bodyPr/>
        <a:lstStyle/>
        <a:p>
          <a:endParaRPr lang="en-US"/>
        </a:p>
      </dgm:t>
    </dgm:pt>
    <dgm:pt modelId="{555C1219-383A-4097-8D75-6A3A267096D6}" type="pres">
      <dgm:prSet presAssocID="{AE1AD89A-6B75-4355-9265-A909AA0ED15E}" presName="centerShape" presStyleLbl="node0" presStyleIdx="0" presStyleCnt="1"/>
      <dgm:spPr/>
      <dgm:t>
        <a:bodyPr/>
        <a:lstStyle/>
        <a:p>
          <a:endParaRPr lang="en-US"/>
        </a:p>
      </dgm:t>
    </dgm:pt>
    <dgm:pt modelId="{55EDE1CD-A031-4C8C-89F7-A633978C6474}" type="pres">
      <dgm:prSet presAssocID="{778B65A2-00C7-4229-9B26-7B98BD3D3123}" presName="node" presStyleLbl="node1" presStyleIdx="0" presStyleCnt="5">
        <dgm:presLayoutVars>
          <dgm:bulletEnabled val="1"/>
        </dgm:presLayoutVars>
      </dgm:prSet>
      <dgm:spPr/>
      <dgm:t>
        <a:bodyPr/>
        <a:lstStyle/>
        <a:p>
          <a:endParaRPr lang="en-US"/>
        </a:p>
      </dgm:t>
    </dgm:pt>
    <dgm:pt modelId="{C6385CDF-A35E-425B-998C-966E1D1D1CB4}" type="pres">
      <dgm:prSet presAssocID="{778B65A2-00C7-4229-9B26-7B98BD3D3123}" presName="dummy" presStyleCnt="0"/>
      <dgm:spPr/>
    </dgm:pt>
    <dgm:pt modelId="{F99CBF32-C4FA-4C04-AE70-A2428198718F}" type="pres">
      <dgm:prSet presAssocID="{E1A24BE5-0E10-41F9-A569-77AF1C1F19F7}" presName="sibTrans" presStyleLbl="sibTrans2D1" presStyleIdx="0" presStyleCnt="5"/>
      <dgm:spPr/>
      <dgm:t>
        <a:bodyPr/>
        <a:lstStyle/>
        <a:p>
          <a:endParaRPr lang="en-US"/>
        </a:p>
      </dgm:t>
    </dgm:pt>
    <dgm:pt modelId="{FD660A41-647D-4592-A33B-1720BB2A7794}" type="pres">
      <dgm:prSet presAssocID="{7A6FCD64-A2DD-4C2F-AEE4-B0EBE04F30AC}" presName="node" presStyleLbl="node1" presStyleIdx="1" presStyleCnt="5">
        <dgm:presLayoutVars>
          <dgm:bulletEnabled val="1"/>
        </dgm:presLayoutVars>
      </dgm:prSet>
      <dgm:spPr/>
      <dgm:t>
        <a:bodyPr/>
        <a:lstStyle/>
        <a:p>
          <a:endParaRPr lang="en-US"/>
        </a:p>
      </dgm:t>
    </dgm:pt>
    <dgm:pt modelId="{3774A992-88C5-4350-8DA3-F005CA9E1BED}" type="pres">
      <dgm:prSet presAssocID="{7A6FCD64-A2DD-4C2F-AEE4-B0EBE04F30AC}" presName="dummy" presStyleCnt="0"/>
      <dgm:spPr/>
    </dgm:pt>
    <dgm:pt modelId="{CC542817-3F8F-4964-B830-E7CD201D82C8}" type="pres">
      <dgm:prSet presAssocID="{6426AFBB-8C4B-4DE1-AF25-BBB086507EC6}" presName="sibTrans" presStyleLbl="sibTrans2D1" presStyleIdx="1" presStyleCnt="5"/>
      <dgm:spPr/>
      <dgm:t>
        <a:bodyPr/>
        <a:lstStyle/>
        <a:p>
          <a:endParaRPr lang="en-US"/>
        </a:p>
      </dgm:t>
    </dgm:pt>
    <dgm:pt modelId="{81489336-D756-4760-AC5C-123B29446B6E}" type="pres">
      <dgm:prSet presAssocID="{2BB4E8B4-B3EF-4448-8D06-849FED471F1C}" presName="node" presStyleLbl="node1" presStyleIdx="2" presStyleCnt="5">
        <dgm:presLayoutVars>
          <dgm:bulletEnabled val="1"/>
        </dgm:presLayoutVars>
      </dgm:prSet>
      <dgm:spPr/>
      <dgm:t>
        <a:bodyPr/>
        <a:lstStyle/>
        <a:p>
          <a:endParaRPr lang="en-US"/>
        </a:p>
      </dgm:t>
    </dgm:pt>
    <dgm:pt modelId="{66A443FB-AE0D-4022-8950-B8D85942DFFE}" type="pres">
      <dgm:prSet presAssocID="{2BB4E8B4-B3EF-4448-8D06-849FED471F1C}" presName="dummy" presStyleCnt="0"/>
      <dgm:spPr/>
    </dgm:pt>
    <dgm:pt modelId="{664EB175-E638-40E1-8F12-A703A7CF3C52}" type="pres">
      <dgm:prSet presAssocID="{E4988EFD-F064-45FD-B1C7-7A5160A51D08}" presName="sibTrans" presStyleLbl="sibTrans2D1" presStyleIdx="2" presStyleCnt="5"/>
      <dgm:spPr/>
      <dgm:t>
        <a:bodyPr/>
        <a:lstStyle/>
        <a:p>
          <a:endParaRPr lang="en-US"/>
        </a:p>
      </dgm:t>
    </dgm:pt>
    <dgm:pt modelId="{BF0EB4B1-33C8-41A2-8A9A-3F2D3C6A6646}" type="pres">
      <dgm:prSet presAssocID="{39D5D1C6-1B0F-42B0-B283-21F39522E307}" presName="node" presStyleLbl="node1" presStyleIdx="3" presStyleCnt="5">
        <dgm:presLayoutVars>
          <dgm:bulletEnabled val="1"/>
        </dgm:presLayoutVars>
      </dgm:prSet>
      <dgm:spPr/>
      <dgm:t>
        <a:bodyPr/>
        <a:lstStyle/>
        <a:p>
          <a:endParaRPr lang="en-US"/>
        </a:p>
      </dgm:t>
    </dgm:pt>
    <dgm:pt modelId="{5E5B1751-E295-40F8-8E5C-515BB367622A}" type="pres">
      <dgm:prSet presAssocID="{39D5D1C6-1B0F-42B0-B283-21F39522E307}" presName="dummy" presStyleCnt="0"/>
      <dgm:spPr/>
    </dgm:pt>
    <dgm:pt modelId="{6AB0E42C-FB9F-4D1A-91FB-183644EE0137}" type="pres">
      <dgm:prSet presAssocID="{043B713C-A37E-45D7-B6FE-2A60B2FAA296}" presName="sibTrans" presStyleLbl="sibTrans2D1" presStyleIdx="3" presStyleCnt="5"/>
      <dgm:spPr/>
      <dgm:t>
        <a:bodyPr/>
        <a:lstStyle/>
        <a:p>
          <a:endParaRPr lang="en-US"/>
        </a:p>
      </dgm:t>
    </dgm:pt>
    <dgm:pt modelId="{ECDB7EC1-AB18-4F7B-9555-EB1F5B09BC06}" type="pres">
      <dgm:prSet presAssocID="{E3DDAC19-FB52-4293-BA15-D3C5DE92F7C1}" presName="node" presStyleLbl="node1" presStyleIdx="4" presStyleCnt="5">
        <dgm:presLayoutVars>
          <dgm:bulletEnabled val="1"/>
        </dgm:presLayoutVars>
      </dgm:prSet>
      <dgm:spPr/>
      <dgm:t>
        <a:bodyPr/>
        <a:lstStyle/>
        <a:p>
          <a:endParaRPr lang="en-US"/>
        </a:p>
      </dgm:t>
    </dgm:pt>
    <dgm:pt modelId="{5A86DAF1-DAEA-4263-ABFB-6B728D9B0772}" type="pres">
      <dgm:prSet presAssocID="{E3DDAC19-FB52-4293-BA15-D3C5DE92F7C1}" presName="dummy" presStyleCnt="0"/>
      <dgm:spPr/>
    </dgm:pt>
    <dgm:pt modelId="{309A568A-7625-46F0-8362-C476E6E67114}" type="pres">
      <dgm:prSet presAssocID="{FBD84BDF-D4BA-427C-8E06-E9BDBD0C187D}" presName="sibTrans" presStyleLbl="sibTrans2D1" presStyleIdx="4" presStyleCnt="5"/>
      <dgm:spPr/>
      <dgm:t>
        <a:bodyPr/>
        <a:lstStyle/>
        <a:p>
          <a:endParaRPr lang="en-US"/>
        </a:p>
      </dgm:t>
    </dgm:pt>
  </dgm:ptLst>
  <dgm:cxnLst>
    <dgm:cxn modelId="{9E10BC1F-7FEC-4BDF-A4F0-3424DBE1B8C1}" srcId="{AE1AD89A-6B75-4355-9265-A909AA0ED15E}" destId="{39D5D1C6-1B0F-42B0-B283-21F39522E307}" srcOrd="3" destOrd="0" parTransId="{4ECDC306-36AF-4649-904A-4D1B5085721D}" sibTransId="{043B713C-A37E-45D7-B6FE-2A60B2FAA296}"/>
    <dgm:cxn modelId="{A8D18229-1C6F-4F52-8E12-9A122DE00F57}" type="presOf" srcId="{E1A24BE5-0E10-41F9-A569-77AF1C1F19F7}" destId="{F99CBF32-C4FA-4C04-AE70-A2428198718F}" srcOrd="0" destOrd="0" presId="urn:microsoft.com/office/officeart/2005/8/layout/radial6"/>
    <dgm:cxn modelId="{AE8FCD74-32E3-430C-B888-2B19016993EC}" type="presOf" srcId="{043B713C-A37E-45D7-B6FE-2A60B2FAA296}" destId="{6AB0E42C-FB9F-4D1A-91FB-183644EE0137}" srcOrd="0" destOrd="0" presId="urn:microsoft.com/office/officeart/2005/8/layout/radial6"/>
    <dgm:cxn modelId="{C635F515-4F81-4987-931B-CAE381D03F8E}" type="presOf" srcId="{FBD84BDF-D4BA-427C-8E06-E9BDBD0C187D}" destId="{309A568A-7625-46F0-8362-C476E6E67114}" srcOrd="0" destOrd="0" presId="urn:microsoft.com/office/officeart/2005/8/layout/radial6"/>
    <dgm:cxn modelId="{B00D961E-0228-4DEE-B9F6-FAD1F6D56832}" type="presOf" srcId="{905CD05F-83C9-4113-A2FA-28003018C89B}" destId="{6FDC3DFA-3D62-4025-A311-B6C1DC9FEC53}" srcOrd="0" destOrd="0" presId="urn:microsoft.com/office/officeart/2005/8/layout/radial6"/>
    <dgm:cxn modelId="{86FD2A18-4CF8-4284-9A11-D9ACE542E842}" type="presOf" srcId="{6426AFBB-8C4B-4DE1-AF25-BBB086507EC6}" destId="{CC542817-3F8F-4964-B830-E7CD201D82C8}" srcOrd="0" destOrd="0" presId="urn:microsoft.com/office/officeart/2005/8/layout/radial6"/>
    <dgm:cxn modelId="{173DB230-630B-41BC-A663-FF30B830CE27}" type="presOf" srcId="{2BB4E8B4-B3EF-4448-8D06-849FED471F1C}" destId="{81489336-D756-4760-AC5C-123B29446B6E}" srcOrd="0" destOrd="0" presId="urn:microsoft.com/office/officeart/2005/8/layout/radial6"/>
    <dgm:cxn modelId="{ED950118-BD5D-457A-B02A-65BA4ACB44A8}" type="presOf" srcId="{778B65A2-00C7-4229-9B26-7B98BD3D3123}" destId="{55EDE1CD-A031-4C8C-89F7-A633978C6474}" srcOrd="0" destOrd="0" presId="urn:microsoft.com/office/officeart/2005/8/layout/radial6"/>
    <dgm:cxn modelId="{1FDB6CFA-6E4C-469D-8710-AA74F02CAB6B}" type="presOf" srcId="{7A6FCD64-A2DD-4C2F-AEE4-B0EBE04F30AC}" destId="{FD660A41-647D-4592-A33B-1720BB2A7794}" srcOrd="0" destOrd="0" presId="urn:microsoft.com/office/officeart/2005/8/layout/radial6"/>
    <dgm:cxn modelId="{88DAE965-EF81-453A-9374-5A7C7B89BD16}" srcId="{AE1AD89A-6B75-4355-9265-A909AA0ED15E}" destId="{7A6FCD64-A2DD-4C2F-AEE4-B0EBE04F30AC}" srcOrd="1" destOrd="0" parTransId="{DF571380-7394-4020-A005-F1503B8923C7}" sibTransId="{6426AFBB-8C4B-4DE1-AF25-BBB086507EC6}"/>
    <dgm:cxn modelId="{568406ED-A9E8-4283-99AC-F522D1D68280}" type="presOf" srcId="{E3DDAC19-FB52-4293-BA15-D3C5DE92F7C1}" destId="{ECDB7EC1-AB18-4F7B-9555-EB1F5B09BC06}" srcOrd="0" destOrd="0" presId="urn:microsoft.com/office/officeart/2005/8/layout/radial6"/>
    <dgm:cxn modelId="{3D314497-D1B4-41AD-A079-FBD27512328B}" srcId="{AE1AD89A-6B75-4355-9265-A909AA0ED15E}" destId="{2BB4E8B4-B3EF-4448-8D06-849FED471F1C}" srcOrd="2" destOrd="0" parTransId="{A9FF4764-2409-4A44-AF18-C6A3C665A77B}" sibTransId="{E4988EFD-F064-45FD-B1C7-7A5160A51D08}"/>
    <dgm:cxn modelId="{F5590A8F-6ED7-40A5-B409-6070BB5788A7}" type="presOf" srcId="{AE1AD89A-6B75-4355-9265-A909AA0ED15E}" destId="{555C1219-383A-4097-8D75-6A3A267096D6}" srcOrd="0" destOrd="0" presId="urn:microsoft.com/office/officeart/2005/8/layout/radial6"/>
    <dgm:cxn modelId="{C002B646-AB68-42F5-93FE-6BE965E8DC24}" srcId="{AE1AD89A-6B75-4355-9265-A909AA0ED15E}" destId="{E3DDAC19-FB52-4293-BA15-D3C5DE92F7C1}" srcOrd="4" destOrd="0" parTransId="{262CD9B9-50D4-48F9-8117-0F8147470306}" sibTransId="{FBD84BDF-D4BA-427C-8E06-E9BDBD0C187D}"/>
    <dgm:cxn modelId="{DE8720A6-3A71-4344-8749-B133711E6AC1}" srcId="{905CD05F-83C9-4113-A2FA-28003018C89B}" destId="{AE1AD89A-6B75-4355-9265-A909AA0ED15E}" srcOrd="0" destOrd="0" parTransId="{FB167002-6354-4456-BA01-AF4901681D68}" sibTransId="{5EB6E58E-0EA5-4D3B-800E-E391652D60AC}"/>
    <dgm:cxn modelId="{B95279B2-A74B-4EB6-B713-BECBB72DFD75}" type="presOf" srcId="{39D5D1C6-1B0F-42B0-B283-21F39522E307}" destId="{BF0EB4B1-33C8-41A2-8A9A-3F2D3C6A6646}" srcOrd="0" destOrd="0" presId="urn:microsoft.com/office/officeart/2005/8/layout/radial6"/>
    <dgm:cxn modelId="{E024112C-2160-4119-A8A6-470E8FB2E6BF}" srcId="{AE1AD89A-6B75-4355-9265-A909AA0ED15E}" destId="{778B65A2-00C7-4229-9B26-7B98BD3D3123}" srcOrd="0" destOrd="0" parTransId="{319257BE-B530-4303-A26F-2FC979EE0D0A}" sibTransId="{E1A24BE5-0E10-41F9-A569-77AF1C1F19F7}"/>
    <dgm:cxn modelId="{7B52E5D0-375B-428D-B3E1-1FC653C31B7F}" type="presOf" srcId="{E4988EFD-F064-45FD-B1C7-7A5160A51D08}" destId="{664EB175-E638-40E1-8F12-A703A7CF3C52}" srcOrd="0" destOrd="0" presId="urn:microsoft.com/office/officeart/2005/8/layout/radial6"/>
    <dgm:cxn modelId="{B62D2DDB-31F5-40A6-BC10-AAEFD2B43419}" type="presParOf" srcId="{6FDC3DFA-3D62-4025-A311-B6C1DC9FEC53}" destId="{555C1219-383A-4097-8D75-6A3A267096D6}" srcOrd="0" destOrd="0" presId="urn:microsoft.com/office/officeart/2005/8/layout/radial6"/>
    <dgm:cxn modelId="{3BC12A3A-8A11-4BEA-A786-07274DAF40B2}" type="presParOf" srcId="{6FDC3DFA-3D62-4025-A311-B6C1DC9FEC53}" destId="{55EDE1CD-A031-4C8C-89F7-A633978C6474}" srcOrd="1" destOrd="0" presId="urn:microsoft.com/office/officeart/2005/8/layout/radial6"/>
    <dgm:cxn modelId="{ED00A49F-5FB9-425F-B05C-27B03992ACCC}" type="presParOf" srcId="{6FDC3DFA-3D62-4025-A311-B6C1DC9FEC53}" destId="{C6385CDF-A35E-425B-998C-966E1D1D1CB4}" srcOrd="2" destOrd="0" presId="urn:microsoft.com/office/officeart/2005/8/layout/radial6"/>
    <dgm:cxn modelId="{80EC3D54-3C20-48CA-9288-BDA89212DA99}" type="presParOf" srcId="{6FDC3DFA-3D62-4025-A311-B6C1DC9FEC53}" destId="{F99CBF32-C4FA-4C04-AE70-A2428198718F}" srcOrd="3" destOrd="0" presId="urn:microsoft.com/office/officeart/2005/8/layout/radial6"/>
    <dgm:cxn modelId="{EFD72EA9-646D-46FA-A282-D995095EFB94}" type="presParOf" srcId="{6FDC3DFA-3D62-4025-A311-B6C1DC9FEC53}" destId="{FD660A41-647D-4592-A33B-1720BB2A7794}" srcOrd="4" destOrd="0" presId="urn:microsoft.com/office/officeart/2005/8/layout/radial6"/>
    <dgm:cxn modelId="{96BF8E1E-8E59-4016-83D6-C4C70C77E59E}" type="presParOf" srcId="{6FDC3DFA-3D62-4025-A311-B6C1DC9FEC53}" destId="{3774A992-88C5-4350-8DA3-F005CA9E1BED}" srcOrd="5" destOrd="0" presId="urn:microsoft.com/office/officeart/2005/8/layout/radial6"/>
    <dgm:cxn modelId="{5B7E580C-AEE0-495F-9423-741F7AAC76BD}" type="presParOf" srcId="{6FDC3DFA-3D62-4025-A311-B6C1DC9FEC53}" destId="{CC542817-3F8F-4964-B830-E7CD201D82C8}" srcOrd="6" destOrd="0" presId="urn:microsoft.com/office/officeart/2005/8/layout/radial6"/>
    <dgm:cxn modelId="{CC7A097A-9D60-4402-862C-BC8E26449887}" type="presParOf" srcId="{6FDC3DFA-3D62-4025-A311-B6C1DC9FEC53}" destId="{81489336-D756-4760-AC5C-123B29446B6E}" srcOrd="7" destOrd="0" presId="urn:microsoft.com/office/officeart/2005/8/layout/radial6"/>
    <dgm:cxn modelId="{DAE6A20C-1139-4807-BB0C-FC072FD8C23F}" type="presParOf" srcId="{6FDC3DFA-3D62-4025-A311-B6C1DC9FEC53}" destId="{66A443FB-AE0D-4022-8950-B8D85942DFFE}" srcOrd="8" destOrd="0" presId="urn:microsoft.com/office/officeart/2005/8/layout/radial6"/>
    <dgm:cxn modelId="{1190ECE4-702F-4457-9F81-102E9225CB1E}" type="presParOf" srcId="{6FDC3DFA-3D62-4025-A311-B6C1DC9FEC53}" destId="{664EB175-E638-40E1-8F12-A703A7CF3C52}" srcOrd="9" destOrd="0" presId="urn:microsoft.com/office/officeart/2005/8/layout/radial6"/>
    <dgm:cxn modelId="{E7071741-87CA-4354-BBC6-9182ADA954F7}" type="presParOf" srcId="{6FDC3DFA-3D62-4025-A311-B6C1DC9FEC53}" destId="{BF0EB4B1-33C8-41A2-8A9A-3F2D3C6A6646}" srcOrd="10" destOrd="0" presId="urn:microsoft.com/office/officeart/2005/8/layout/radial6"/>
    <dgm:cxn modelId="{867A3476-A200-46F3-B399-2CB436B52B68}" type="presParOf" srcId="{6FDC3DFA-3D62-4025-A311-B6C1DC9FEC53}" destId="{5E5B1751-E295-40F8-8E5C-515BB367622A}" srcOrd="11" destOrd="0" presId="urn:microsoft.com/office/officeart/2005/8/layout/radial6"/>
    <dgm:cxn modelId="{28DDB22B-1CAF-4572-BD99-9185AC2F9837}" type="presParOf" srcId="{6FDC3DFA-3D62-4025-A311-B6C1DC9FEC53}" destId="{6AB0E42C-FB9F-4D1A-91FB-183644EE0137}" srcOrd="12" destOrd="0" presId="urn:microsoft.com/office/officeart/2005/8/layout/radial6"/>
    <dgm:cxn modelId="{F4C12CE7-8068-42A5-92B7-80D616604198}" type="presParOf" srcId="{6FDC3DFA-3D62-4025-A311-B6C1DC9FEC53}" destId="{ECDB7EC1-AB18-4F7B-9555-EB1F5B09BC06}" srcOrd="13" destOrd="0" presId="urn:microsoft.com/office/officeart/2005/8/layout/radial6"/>
    <dgm:cxn modelId="{CF97F3A9-4291-4848-A0AE-CD5C9C3D7C48}" type="presParOf" srcId="{6FDC3DFA-3D62-4025-A311-B6C1DC9FEC53}" destId="{5A86DAF1-DAEA-4263-ABFB-6B728D9B0772}" srcOrd="14" destOrd="0" presId="urn:microsoft.com/office/officeart/2005/8/layout/radial6"/>
    <dgm:cxn modelId="{92DDE80A-9AB6-4F74-A760-B4F234704A4D}" type="presParOf" srcId="{6FDC3DFA-3D62-4025-A311-B6C1DC9FEC53}" destId="{309A568A-7625-46F0-8362-C476E6E67114}"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35AC6-FCF3-4572-B330-2A3E8331F6C6}"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6D1308C6-AE76-4F0D-BBD5-EB370F3861FF}">
      <dgm:prSet phldrT="[Text]"/>
      <dgm:spPr/>
      <dgm:t>
        <a:bodyPr/>
        <a:lstStyle/>
        <a:p>
          <a:r>
            <a:rPr lang="en-US" dirty="0" smtClean="0">
              <a:solidFill>
                <a:schemeClr val="tx1"/>
              </a:solidFill>
            </a:rPr>
            <a:t>Sales</a:t>
          </a:r>
          <a:endParaRPr lang="en-US" dirty="0">
            <a:solidFill>
              <a:schemeClr val="tx1"/>
            </a:solidFill>
          </a:endParaRPr>
        </a:p>
      </dgm:t>
    </dgm:pt>
    <dgm:pt modelId="{805C1A90-3567-48EF-AA29-07CEE7DC969F}" type="parTrans" cxnId="{DA907F74-574C-4DE6-9D92-1813B6418D6B}">
      <dgm:prSet/>
      <dgm:spPr/>
      <dgm:t>
        <a:bodyPr/>
        <a:lstStyle/>
        <a:p>
          <a:endParaRPr lang="en-US">
            <a:solidFill>
              <a:schemeClr val="tx1"/>
            </a:solidFill>
          </a:endParaRPr>
        </a:p>
      </dgm:t>
    </dgm:pt>
    <dgm:pt modelId="{2DA12CAA-F42D-4AA4-8B81-DD2534947C04}" type="sibTrans" cxnId="{DA907F74-574C-4DE6-9D92-1813B6418D6B}">
      <dgm:prSet/>
      <dgm:spPr/>
      <dgm:t>
        <a:bodyPr/>
        <a:lstStyle/>
        <a:p>
          <a:endParaRPr lang="en-US">
            <a:solidFill>
              <a:schemeClr val="tx1"/>
            </a:solidFill>
          </a:endParaRPr>
        </a:p>
      </dgm:t>
    </dgm:pt>
    <dgm:pt modelId="{B97292A5-756D-4365-918E-08B21E1020D7}">
      <dgm:prSet phldrT="[Text]"/>
      <dgm:spPr/>
      <dgm:t>
        <a:bodyPr/>
        <a:lstStyle/>
        <a:p>
          <a:r>
            <a:rPr lang="en-US" dirty="0" smtClean="0">
              <a:solidFill>
                <a:schemeClr val="tx1"/>
              </a:solidFill>
            </a:rPr>
            <a:t>Marketing</a:t>
          </a:r>
          <a:endParaRPr lang="en-US" dirty="0">
            <a:solidFill>
              <a:schemeClr val="tx1"/>
            </a:solidFill>
          </a:endParaRPr>
        </a:p>
      </dgm:t>
    </dgm:pt>
    <dgm:pt modelId="{589E45F8-AC2B-4569-8617-27F80F6A5A8C}" type="parTrans" cxnId="{6DFF8748-D19C-49CC-AB6E-FB16A03331E4}">
      <dgm:prSet/>
      <dgm:spPr/>
      <dgm:t>
        <a:bodyPr/>
        <a:lstStyle/>
        <a:p>
          <a:endParaRPr lang="en-US">
            <a:solidFill>
              <a:schemeClr val="tx1"/>
            </a:solidFill>
          </a:endParaRPr>
        </a:p>
      </dgm:t>
    </dgm:pt>
    <dgm:pt modelId="{8BDC8FDC-CAE7-4220-9120-3DDFBEE6A9EF}" type="sibTrans" cxnId="{6DFF8748-D19C-49CC-AB6E-FB16A03331E4}">
      <dgm:prSet/>
      <dgm:spPr/>
      <dgm:t>
        <a:bodyPr/>
        <a:lstStyle/>
        <a:p>
          <a:endParaRPr lang="en-US">
            <a:solidFill>
              <a:schemeClr val="tx1"/>
            </a:solidFill>
          </a:endParaRPr>
        </a:p>
      </dgm:t>
    </dgm:pt>
    <dgm:pt modelId="{93501764-B116-459A-B141-F62CA7F81897}">
      <dgm:prSet phldrT="[Text]"/>
      <dgm:spPr/>
      <dgm:t>
        <a:bodyPr/>
        <a:lstStyle/>
        <a:p>
          <a:r>
            <a:rPr lang="en-US" dirty="0" smtClean="0">
              <a:solidFill>
                <a:schemeClr val="tx1"/>
              </a:solidFill>
            </a:rPr>
            <a:t>Customers</a:t>
          </a:r>
          <a:endParaRPr lang="en-US" dirty="0">
            <a:solidFill>
              <a:schemeClr val="tx1"/>
            </a:solidFill>
          </a:endParaRPr>
        </a:p>
      </dgm:t>
    </dgm:pt>
    <dgm:pt modelId="{99951F79-09D2-4594-B8D9-4EF3F9176D9E}" type="parTrans" cxnId="{13922E4E-249B-4105-A7C0-F69D3EF45443}">
      <dgm:prSet/>
      <dgm:spPr/>
      <dgm:t>
        <a:bodyPr/>
        <a:lstStyle/>
        <a:p>
          <a:endParaRPr lang="en-US">
            <a:solidFill>
              <a:schemeClr val="tx1"/>
            </a:solidFill>
          </a:endParaRPr>
        </a:p>
      </dgm:t>
    </dgm:pt>
    <dgm:pt modelId="{EE8761D1-3535-44A7-8433-A4810B6E68E6}" type="sibTrans" cxnId="{13922E4E-249B-4105-A7C0-F69D3EF45443}">
      <dgm:prSet/>
      <dgm:spPr/>
      <dgm:t>
        <a:bodyPr/>
        <a:lstStyle/>
        <a:p>
          <a:endParaRPr lang="en-US">
            <a:solidFill>
              <a:schemeClr val="tx1"/>
            </a:solidFill>
          </a:endParaRPr>
        </a:p>
      </dgm:t>
    </dgm:pt>
    <dgm:pt modelId="{9146D274-81FB-411A-955F-CAECB0187ED8}" type="pres">
      <dgm:prSet presAssocID="{2B535AC6-FCF3-4572-B330-2A3E8331F6C6}" presName="Name0" presStyleCnt="0">
        <dgm:presLayoutVars>
          <dgm:dir/>
          <dgm:resizeHandles val="exact"/>
        </dgm:presLayoutVars>
      </dgm:prSet>
      <dgm:spPr/>
      <dgm:t>
        <a:bodyPr/>
        <a:lstStyle/>
        <a:p>
          <a:endParaRPr lang="en-US"/>
        </a:p>
      </dgm:t>
    </dgm:pt>
    <dgm:pt modelId="{2B682948-50C4-47CF-AC48-B31C732177CB}" type="pres">
      <dgm:prSet presAssocID="{6D1308C6-AE76-4F0D-BBD5-EB370F3861FF}" presName="node" presStyleLbl="node1" presStyleIdx="0" presStyleCnt="3">
        <dgm:presLayoutVars>
          <dgm:bulletEnabled val="1"/>
        </dgm:presLayoutVars>
      </dgm:prSet>
      <dgm:spPr/>
      <dgm:t>
        <a:bodyPr/>
        <a:lstStyle/>
        <a:p>
          <a:endParaRPr lang="en-US"/>
        </a:p>
      </dgm:t>
    </dgm:pt>
    <dgm:pt modelId="{09628E55-3150-4E33-92AC-F86584D3244B}" type="pres">
      <dgm:prSet presAssocID="{2DA12CAA-F42D-4AA4-8B81-DD2534947C04}" presName="sibTrans" presStyleLbl="sibTrans2D1" presStyleIdx="0" presStyleCnt="3" custScaleX="92766" custScaleY="252126"/>
      <dgm:spPr/>
      <dgm:t>
        <a:bodyPr/>
        <a:lstStyle/>
        <a:p>
          <a:endParaRPr lang="en-US"/>
        </a:p>
      </dgm:t>
    </dgm:pt>
    <dgm:pt modelId="{F3EBBBF5-A3CB-4AB2-B7A7-3021BA6676DF}" type="pres">
      <dgm:prSet presAssocID="{2DA12CAA-F42D-4AA4-8B81-DD2534947C04}" presName="connectorText" presStyleLbl="sibTrans2D1" presStyleIdx="0" presStyleCnt="3"/>
      <dgm:spPr/>
      <dgm:t>
        <a:bodyPr/>
        <a:lstStyle/>
        <a:p>
          <a:endParaRPr lang="en-US"/>
        </a:p>
      </dgm:t>
    </dgm:pt>
    <dgm:pt modelId="{C0A27913-91B4-467B-B348-B442F7F62557}" type="pres">
      <dgm:prSet presAssocID="{B97292A5-756D-4365-918E-08B21E1020D7}" presName="node" presStyleLbl="node1" presStyleIdx="1" presStyleCnt="3" custRadScaleRad="148295" custRadScaleInc="-27250">
        <dgm:presLayoutVars>
          <dgm:bulletEnabled val="1"/>
        </dgm:presLayoutVars>
      </dgm:prSet>
      <dgm:spPr/>
      <dgm:t>
        <a:bodyPr/>
        <a:lstStyle/>
        <a:p>
          <a:endParaRPr lang="en-US"/>
        </a:p>
      </dgm:t>
    </dgm:pt>
    <dgm:pt modelId="{62069007-5B45-4D54-95ED-982D7152C3AB}" type="pres">
      <dgm:prSet presAssocID="{8BDC8FDC-CAE7-4220-9120-3DDFBEE6A9EF}" presName="sibTrans" presStyleLbl="sibTrans2D1" presStyleIdx="1" presStyleCnt="3" custScaleX="123626" custScaleY="252126"/>
      <dgm:spPr/>
      <dgm:t>
        <a:bodyPr/>
        <a:lstStyle/>
        <a:p>
          <a:endParaRPr lang="en-US"/>
        </a:p>
      </dgm:t>
    </dgm:pt>
    <dgm:pt modelId="{8ECD4FF2-F20C-44DD-A0DE-8E0C18D5CB6A}" type="pres">
      <dgm:prSet presAssocID="{8BDC8FDC-CAE7-4220-9120-3DDFBEE6A9EF}" presName="connectorText" presStyleLbl="sibTrans2D1" presStyleIdx="1" presStyleCnt="3"/>
      <dgm:spPr/>
      <dgm:t>
        <a:bodyPr/>
        <a:lstStyle/>
        <a:p>
          <a:endParaRPr lang="en-US"/>
        </a:p>
      </dgm:t>
    </dgm:pt>
    <dgm:pt modelId="{6870D42B-EBB8-439D-8EAA-70AE35C3867A}" type="pres">
      <dgm:prSet presAssocID="{93501764-B116-459A-B141-F62CA7F81897}" presName="node" presStyleLbl="node1" presStyleIdx="2" presStyleCnt="3" custRadScaleRad="140062" custRadScaleInc="25884">
        <dgm:presLayoutVars>
          <dgm:bulletEnabled val="1"/>
        </dgm:presLayoutVars>
      </dgm:prSet>
      <dgm:spPr/>
      <dgm:t>
        <a:bodyPr/>
        <a:lstStyle/>
        <a:p>
          <a:endParaRPr lang="en-US"/>
        </a:p>
      </dgm:t>
    </dgm:pt>
    <dgm:pt modelId="{E2D975ED-3CD0-40C2-AB4F-57996FE5E5A5}" type="pres">
      <dgm:prSet presAssocID="{EE8761D1-3535-44A7-8433-A4810B6E68E6}" presName="sibTrans" presStyleLbl="sibTrans2D1" presStyleIdx="2" presStyleCnt="3" custScaleX="92766" custScaleY="252126"/>
      <dgm:spPr/>
      <dgm:t>
        <a:bodyPr/>
        <a:lstStyle/>
        <a:p>
          <a:endParaRPr lang="en-US"/>
        </a:p>
      </dgm:t>
    </dgm:pt>
    <dgm:pt modelId="{191AF1E7-5891-4086-9E6A-B3944C3B1142}" type="pres">
      <dgm:prSet presAssocID="{EE8761D1-3535-44A7-8433-A4810B6E68E6}" presName="connectorText" presStyleLbl="sibTrans2D1" presStyleIdx="2" presStyleCnt="3"/>
      <dgm:spPr/>
      <dgm:t>
        <a:bodyPr/>
        <a:lstStyle/>
        <a:p>
          <a:endParaRPr lang="en-US"/>
        </a:p>
      </dgm:t>
    </dgm:pt>
  </dgm:ptLst>
  <dgm:cxnLst>
    <dgm:cxn modelId="{78D7F8A7-CA86-4EE7-9A76-D7B987B4A399}" type="presOf" srcId="{8BDC8FDC-CAE7-4220-9120-3DDFBEE6A9EF}" destId="{8ECD4FF2-F20C-44DD-A0DE-8E0C18D5CB6A}" srcOrd="1" destOrd="0" presId="urn:microsoft.com/office/officeart/2005/8/layout/cycle7"/>
    <dgm:cxn modelId="{674BB011-327A-43A1-BC07-DBBC9D06E519}" type="presOf" srcId="{2DA12CAA-F42D-4AA4-8B81-DD2534947C04}" destId="{F3EBBBF5-A3CB-4AB2-B7A7-3021BA6676DF}" srcOrd="1" destOrd="0" presId="urn:microsoft.com/office/officeart/2005/8/layout/cycle7"/>
    <dgm:cxn modelId="{FF31CA8E-E50F-48D9-92CA-E8F0DB9EF170}" type="presOf" srcId="{93501764-B116-459A-B141-F62CA7F81897}" destId="{6870D42B-EBB8-439D-8EAA-70AE35C3867A}" srcOrd="0" destOrd="0" presId="urn:microsoft.com/office/officeart/2005/8/layout/cycle7"/>
    <dgm:cxn modelId="{179C32B2-3DCE-4FD5-941D-CC87BBB04BC1}" type="presOf" srcId="{2DA12CAA-F42D-4AA4-8B81-DD2534947C04}" destId="{09628E55-3150-4E33-92AC-F86584D3244B}" srcOrd="0" destOrd="0" presId="urn:microsoft.com/office/officeart/2005/8/layout/cycle7"/>
    <dgm:cxn modelId="{8D2723BD-CA24-4BE4-A7E7-7F253B11AB64}" type="presOf" srcId="{2B535AC6-FCF3-4572-B330-2A3E8331F6C6}" destId="{9146D274-81FB-411A-955F-CAECB0187ED8}" srcOrd="0" destOrd="0" presId="urn:microsoft.com/office/officeart/2005/8/layout/cycle7"/>
    <dgm:cxn modelId="{B1E84148-362E-4EA6-971B-1DDF2EC4480D}" type="presOf" srcId="{6D1308C6-AE76-4F0D-BBD5-EB370F3861FF}" destId="{2B682948-50C4-47CF-AC48-B31C732177CB}" srcOrd="0" destOrd="0" presId="urn:microsoft.com/office/officeart/2005/8/layout/cycle7"/>
    <dgm:cxn modelId="{B016A676-A949-4E8A-A010-21D36CDC5AF6}" type="presOf" srcId="{EE8761D1-3535-44A7-8433-A4810B6E68E6}" destId="{E2D975ED-3CD0-40C2-AB4F-57996FE5E5A5}" srcOrd="0" destOrd="0" presId="urn:microsoft.com/office/officeart/2005/8/layout/cycle7"/>
    <dgm:cxn modelId="{DA907F74-574C-4DE6-9D92-1813B6418D6B}" srcId="{2B535AC6-FCF3-4572-B330-2A3E8331F6C6}" destId="{6D1308C6-AE76-4F0D-BBD5-EB370F3861FF}" srcOrd="0" destOrd="0" parTransId="{805C1A90-3567-48EF-AA29-07CEE7DC969F}" sibTransId="{2DA12CAA-F42D-4AA4-8B81-DD2534947C04}"/>
    <dgm:cxn modelId="{616181F4-F2DE-41D3-8C30-5A618108ED20}" type="presOf" srcId="{B97292A5-756D-4365-918E-08B21E1020D7}" destId="{C0A27913-91B4-467B-B348-B442F7F62557}" srcOrd="0" destOrd="0" presId="urn:microsoft.com/office/officeart/2005/8/layout/cycle7"/>
    <dgm:cxn modelId="{D022D07C-72C8-4C01-A4C5-DE10074C3760}" type="presOf" srcId="{8BDC8FDC-CAE7-4220-9120-3DDFBEE6A9EF}" destId="{62069007-5B45-4D54-95ED-982D7152C3AB}" srcOrd="0" destOrd="0" presId="urn:microsoft.com/office/officeart/2005/8/layout/cycle7"/>
    <dgm:cxn modelId="{13922E4E-249B-4105-A7C0-F69D3EF45443}" srcId="{2B535AC6-FCF3-4572-B330-2A3E8331F6C6}" destId="{93501764-B116-459A-B141-F62CA7F81897}" srcOrd="2" destOrd="0" parTransId="{99951F79-09D2-4594-B8D9-4EF3F9176D9E}" sibTransId="{EE8761D1-3535-44A7-8433-A4810B6E68E6}"/>
    <dgm:cxn modelId="{5AFEEACC-D0B7-4627-B72F-4579630AB08A}" type="presOf" srcId="{EE8761D1-3535-44A7-8433-A4810B6E68E6}" destId="{191AF1E7-5891-4086-9E6A-B3944C3B1142}" srcOrd="1" destOrd="0" presId="urn:microsoft.com/office/officeart/2005/8/layout/cycle7"/>
    <dgm:cxn modelId="{6DFF8748-D19C-49CC-AB6E-FB16A03331E4}" srcId="{2B535AC6-FCF3-4572-B330-2A3E8331F6C6}" destId="{B97292A5-756D-4365-918E-08B21E1020D7}" srcOrd="1" destOrd="0" parTransId="{589E45F8-AC2B-4569-8617-27F80F6A5A8C}" sibTransId="{8BDC8FDC-CAE7-4220-9120-3DDFBEE6A9EF}"/>
    <dgm:cxn modelId="{0823870E-5772-4B55-8934-30FA6740F842}" type="presParOf" srcId="{9146D274-81FB-411A-955F-CAECB0187ED8}" destId="{2B682948-50C4-47CF-AC48-B31C732177CB}" srcOrd="0" destOrd="0" presId="urn:microsoft.com/office/officeart/2005/8/layout/cycle7"/>
    <dgm:cxn modelId="{DC1287B3-837E-4CBE-B5D6-23FE69A2A835}" type="presParOf" srcId="{9146D274-81FB-411A-955F-CAECB0187ED8}" destId="{09628E55-3150-4E33-92AC-F86584D3244B}" srcOrd="1" destOrd="0" presId="urn:microsoft.com/office/officeart/2005/8/layout/cycle7"/>
    <dgm:cxn modelId="{24EE1173-0926-4704-B5B0-FE0B7C2C7A4A}" type="presParOf" srcId="{09628E55-3150-4E33-92AC-F86584D3244B}" destId="{F3EBBBF5-A3CB-4AB2-B7A7-3021BA6676DF}" srcOrd="0" destOrd="0" presId="urn:microsoft.com/office/officeart/2005/8/layout/cycle7"/>
    <dgm:cxn modelId="{4CD10BCA-108D-4BBF-B5C1-6FCE7D8E9553}" type="presParOf" srcId="{9146D274-81FB-411A-955F-CAECB0187ED8}" destId="{C0A27913-91B4-467B-B348-B442F7F62557}" srcOrd="2" destOrd="0" presId="urn:microsoft.com/office/officeart/2005/8/layout/cycle7"/>
    <dgm:cxn modelId="{71E9E5B6-4F11-4354-887C-36460C0F4C4D}" type="presParOf" srcId="{9146D274-81FB-411A-955F-CAECB0187ED8}" destId="{62069007-5B45-4D54-95ED-982D7152C3AB}" srcOrd="3" destOrd="0" presId="urn:microsoft.com/office/officeart/2005/8/layout/cycle7"/>
    <dgm:cxn modelId="{39B6BBD1-5DF6-4ED8-A524-3D31A486A9F6}" type="presParOf" srcId="{62069007-5B45-4D54-95ED-982D7152C3AB}" destId="{8ECD4FF2-F20C-44DD-A0DE-8E0C18D5CB6A}" srcOrd="0" destOrd="0" presId="urn:microsoft.com/office/officeart/2005/8/layout/cycle7"/>
    <dgm:cxn modelId="{3EB266B7-77D8-4040-9F8E-FA3BD9A2E1C3}" type="presParOf" srcId="{9146D274-81FB-411A-955F-CAECB0187ED8}" destId="{6870D42B-EBB8-439D-8EAA-70AE35C3867A}" srcOrd="4" destOrd="0" presId="urn:microsoft.com/office/officeart/2005/8/layout/cycle7"/>
    <dgm:cxn modelId="{0E428882-CA41-418C-94F3-B1334888913E}" type="presParOf" srcId="{9146D274-81FB-411A-955F-CAECB0187ED8}" destId="{E2D975ED-3CD0-40C2-AB4F-57996FE5E5A5}" srcOrd="5" destOrd="0" presId="urn:microsoft.com/office/officeart/2005/8/layout/cycle7"/>
    <dgm:cxn modelId="{C25088F5-3D9F-4EB3-AB18-7BDAE6A25C77}" type="presParOf" srcId="{E2D975ED-3CD0-40C2-AB4F-57996FE5E5A5}" destId="{191AF1E7-5891-4086-9E6A-B3944C3B1142}"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A568A-7625-46F0-8362-C476E6E67114}">
      <dsp:nvSpPr>
        <dsp:cNvPr id="0" name=""/>
        <dsp:cNvSpPr/>
      </dsp:nvSpPr>
      <dsp:spPr>
        <a:xfrm>
          <a:off x="2432348" y="788256"/>
          <a:ext cx="5269903" cy="5269903"/>
        </a:xfrm>
        <a:prstGeom prst="blockArc">
          <a:avLst>
            <a:gd name="adj1" fmla="val 11880000"/>
            <a:gd name="adj2" fmla="val 16200000"/>
            <a:gd name="adj3" fmla="val 4643"/>
          </a:avLst>
        </a:prstGeom>
        <a:solidFill>
          <a:srgbClr val="C0504D">
            <a:hueOff val="4681519"/>
            <a:satOff val="-5839"/>
            <a:lumOff val="137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AB0E42C-FB9F-4D1A-91FB-183644EE0137}">
      <dsp:nvSpPr>
        <dsp:cNvPr id="0" name=""/>
        <dsp:cNvSpPr/>
      </dsp:nvSpPr>
      <dsp:spPr>
        <a:xfrm>
          <a:off x="2432348" y="788256"/>
          <a:ext cx="5269903" cy="5269903"/>
        </a:xfrm>
        <a:prstGeom prst="blockArc">
          <a:avLst>
            <a:gd name="adj1" fmla="val 7560000"/>
            <a:gd name="adj2" fmla="val 11880000"/>
            <a:gd name="adj3" fmla="val 4643"/>
          </a:avLst>
        </a:prstGeom>
        <a:solidFill>
          <a:srgbClr val="C0504D">
            <a:hueOff val="3511139"/>
            <a:satOff val="-4379"/>
            <a:lumOff val="103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64EB175-E638-40E1-8F12-A703A7CF3C52}">
      <dsp:nvSpPr>
        <dsp:cNvPr id="0" name=""/>
        <dsp:cNvSpPr/>
      </dsp:nvSpPr>
      <dsp:spPr>
        <a:xfrm>
          <a:off x="2432348" y="788256"/>
          <a:ext cx="5269903" cy="5269903"/>
        </a:xfrm>
        <a:prstGeom prst="blockArc">
          <a:avLst>
            <a:gd name="adj1" fmla="val 3240000"/>
            <a:gd name="adj2" fmla="val 7560000"/>
            <a:gd name="adj3" fmla="val 4643"/>
          </a:avLst>
        </a:prstGeom>
        <a:solidFill>
          <a:srgbClr val="C0504D">
            <a:hueOff val="2340759"/>
            <a:satOff val="-2919"/>
            <a:lumOff val="686"/>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C542817-3F8F-4964-B830-E7CD201D82C8}">
      <dsp:nvSpPr>
        <dsp:cNvPr id="0" name=""/>
        <dsp:cNvSpPr/>
      </dsp:nvSpPr>
      <dsp:spPr>
        <a:xfrm>
          <a:off x="2432348" y="788256"/>
          <a:ext cx="5269903" cy="5269903"/>
        </a:xfrm>
        <a:prstGeom prst="blockArc">
          <a:avLst>
            <a:gd name="adj1" fmla="val 20520000"/>
            <a:gd name="adj2" fmla="val 3240000"/>
            <a:gd name="adj3" fmla="val 4643"/>
          </a:avLst>
        </a:prstGeom>
        <a:solidFill>
          <a:srgbClr val="C0504D">
            <a:hueOff val="1170380"/>
            <a:satOff val="-1460"/>
            <a:lumOff val="34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99CBF32-C4FA-4C04-AE70-A2428198718F}">
      <dsp:nvSpPr>
        <dsp:cNvPr id="0" name=""/>
        <dsp:cNvSpPr/>
      </dsp:nvSpPr>
      <dsp:spPr>
        <a:xfrm>
          <a:off x="2432348" y="788256"/>
          <a:ext cx="5269903" cy="5269903"/>
        </a:xfrm>
        <a:prstGeom prst="blockArc">
          <a:avLst>
            <a:gd name="adj1" fmla="val 16200000"/>
            <a:gd name="adj2" fmla="val 20520000"/>
            <a:gd name="adj3" fmla="val 4643"/>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55C1219-383A-4097-8D75-6A3A267096D6}">
      <dsp:nvSpPr>
        <dsp:cNvPr id="0" name=""/>
        <dsp:cNvSpPr/>
      </dsp:nvSpPr>
      <dsp:spPr>
        <a:xfrm>
          <a:off x="3854908" y="2210817"/>
          <a:ext cx="2424782" cy="2424782"/>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 lastClr="FFFFFF"/>
              </a:solidFill>
              <a:latin typeface="Calibri"/>
              <a:ea typeface="+mn-ea"/>
              <a:cs typeface="+mn-cs"/>
            </a:rPr>
            <a:t>Company</a:t>
          </a:r>
        </a:p>
      </dsp:txBody>
      <dsp:txXfrm>
        <a:off x="4210009" y="2565918"/>
        <a:ext cx="1714580" cy="1714580"/>
      </dsp:txXfrm>
    </dsp:sp>
    <dsp:sp modelId="{55EDE1CD-A031-4C8C-89F7-A633978C6474}">
      <dsp:nvSpPr>
        <dsp:cNvPr id="0" name=""/>
        <dsp:cNvSpPr/>
      </dsp:nvSpPr>
      <dsp:spPr>
        <a:xfrm>
          <a:off x="4218626" y="687"/>
          <a:ext cx="1697347" cy="1697347"/>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Calibri"/>
              <a:ea typeface="+mn-ea"/>
              <a:cs typeface="+mn-cs"/>
            </a:rPr>
            <a:t>Technology</a:t>
          </a:r>
          <a:endParaRPr lang="en-US" sz="1800" kern="1200" dirty="0">
            <a:solidFill>
              <a:sysClr val="window" lastClr="FFFFFF"/>
            </a:solidFill>
            <a:latin typeface="Calibri"/>
            <a:ea typeface="+mn-ea"/>
            <a:cs typeface="+mn-cs"/>
          </a:endParaRPr>
        </a:p>
      </dsp:txBody>
      <dsp:txXfrm>
        <a:off x="4467197" y="249258"/>
        <a:ext cx="1200205" cy="1200205"/>
      </dsp:txXfrm>
    </dsp:sp>
    <dsp:sp modelId="{FD660A41-647D-4592-A33B-1720BB2A7794}">
      <dsp:nvSpPr>
        <dsp:cNvPr id="0" name=""/>
        <dsp:cNvSpPr/>
      </dsp:nvSpPr>
      <dsp:spPr>
        <a:xfrm>
          <a:off x="6666500" y="1779172"/>
          <a:ext cx="1697347" cy="1697347"/>
        </a:xfrm>
        <a:prstGeom prst="ellipse">
          <a:avLst/>
        </a:prstGeom>
        <a:solidFill>
          <a:srgbClr val="C0504D">
            <a:hueOff val="1170380"/>
            <a:satOff val="-1460"/>
            <a:lumOff val="34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 lastClr="FFFFFF"/>
              </a:solidFill>
              <a:latin typeface="Calibri"/>
              <a:ea typeface="+mn-ea"/>
              <a:cs typeface="+mn-cs"/>
            </a:rPr>
            <a:t>Political</a:t>
          </a:r>
        </a:p>
      </dsp:txBody>
      <dsp:txXfrm>
        <a:off x="6915071" y="2027743"/>
        <a:ext cx="1200205" cy="1200205"/>
      </dsp:txXfrm>
    </dsp:sp>
    <dsp:sp modelId="{81489336-D756-4760-AC5C-123B29446B6E}">
      <dsp:nvSpPr>
        <dsp:cNvPr id="0" name=""/>
        <dsp:cNvSpPr/>
      </dsp:nvSpPr>
      <dsp:spPr>
        <a:xfrm>
          <a:off x="5731495" y="4656820"/>
          <a:ext cx="1697347" cy="1697347"/>
        </a:xfrm>
        <a:prstGeom prst="ellipse">
          <a:avLst/>
        </a:prstGeom>
        <a:solidFill>
          <a:srgbClr val="C0504D">
            <a:hueOff val="2340759"/>
            <a:satOff val="-2919"/>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 lastClr="FFFFFF"/>
              </a:solidFill>
              <a:latin typeface="Calibri"/>
              <a:ea typeface="+mn-ea"/>
              <a:cs typeface="+mn-cs"/>
            </a:rPr>
            <a:t>Social</a:t>
          </a:r>
        </a:p>
      </dsp:txBody>
      <dsp:txXfrm>
        <a:off x="5980066" y="4905391"/>
        <a:ext cx="1200205" cy="1200205"/>
      </dsp:txXfrm>
    </dsp:sp>
    <dsp:sp modelId="{BF0EB4B1-33C8-41A2-8A9A-3F2D3C6A6646}">
      <dsp:nvSpPr>
        <dsp:cNvPr id="0" name=""/>
        <dsp:cNvSpPr/>
      </dsp:nvSpPr>
      <dsp:spPr>
        <a:xfrm>
          <a:off x="2705756" y="4656820"/>
          <a:ext cx="1697347" cy="1697347"/>
        </a:xfrm>
        <a:prstGeom prst="ellipse">
          <a:avLst/>
        </a:prstGeom>
        <a:solidFill>
          <a:srgbClr val="C0504D">
            <a:hueOff val="3511139"/>
            <a:satOff val="-4379"/>
            <a:lumOff val="10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 lastClr="FFFFFF"/>
              </a:solidFill>
              <a:latin typeface="Calibri"/>
              <a:ea typeface="+mn-ea"/>
              <a:cs typeface="+mn-cs"/>
            </a:rPr>
            <a:t>Economic</a:t>
          </a:r>
        </a:p>
      </dsp:txBody>
      <dsp:txXfrm>
        <a:off x="2954327" y="4905391"/>
        <a:ext cx="1200205" cy="1200205"/>
      </dsp:txXfrm>
    </dsp:sp>
    <dsp:sp modelId="{ECDB7EC1-AB18-4F7B-9555-EB1F5B09BC06}">
      <dsp:nvSpPr>
        <dsp:cNvPr id="0" name=""/>
        <dsp:cNvSpPr/>
      </dsp:nvSpPr>
      <dsp:spPr>
        <a:xfrm>
          <a:off x="1770752" y="1779172"/>
          <a:ext cx="1697347" cy="1697347"/>
        </a:xfrm>
        <a:prstGeom prst="ellipse">
          <a:avLst/>
        </a:prstGeom>
        <a:solidFill>
          <a:srgbClr val="C0504D">
            <a:hueOff val="4681519"/>
            <a:satOff val="-5839"/>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solidFill>
                <a:sysClr val="window" lastClr="FFFFFF"/>
              </a:solidFill>
              <a:latin typeface="Calibri"/>
              <a:ea typeface="+mn-ea"/>
              <a:cs typeface="+mn-cs"/>
            </a:rPr>
            <a:t>Competitor</a:t>
          </a:r>
        </a:p>
      </dsp:txBody>
      <dsp:txXfrm>
        <a:off x="2019323" y="2027743"/>
        <a:ext cx="1200205" cy="1200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2948-50C4-47CF-AC48-B31C732177CB}">
      <dsp:nvSpPr>
        <dsp:cNvPr id="0" name=""/>
        <dsp:cNvSpPr/>
      </dsp:nvSpPr>
      <dsp:spPr>
        <a:xfrm>
          <a:off x="3133352" y="694"/>
          <a:ext cx="1658094" cy="8290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Sales</a:t>
          </a:r>
          <a:endParaRPr lang="en-US" sz="2200" kern="1200" dirty="0">
            <a:solidFill>
              <a:schemeClr val="tx1"/>
            </a:solidFill>
          </a:endParaRPr>
        </a:p>
      </dsp:txBody>
      <dsp:txXfrm>
        <a:off x="3157634" y="24976"/>
        <a:ext cx="1609530" cy="780483"/>
      </dsp:txXfrm>
    </dsp:sp>
    <dsp:sp modelId="{09628E55-3150-4E33-92AC-F86584D3244B}">
      <dsp:nvSpPr>
        <dsp:cNvPr id="0" name=""/>
        <dsp:cNvSpPr/>
      </dsp:nvSpPr>
      <dsp:spPr>
        <a:xfrm rot="2587827">
          <a:off x="4415020" y="1115878"/>
          <a:ext cx="1371606" cy="731585"/>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endParaRPr>
        </a:p>
      </dsp:txBody>
      <dsp:txXfrm>
        <a:off x="4634496" y="1262195"/>
        <a:ext cx="932655" cy="438951"/>
      </dsp:txXfrm>
    </dsp:sp>
    <dsp:sp modelId="{C0A27913-91B4-467B-B348-B442F7F62557}">
      <dsp:nvSpPr>
        <dsp:cNvPr id="0" name=""/>
        <dsp:cNvSpPr/>
      </dsp:nvSpPr>
      <dsp:spPr>
        <a:xfrm>
          <a:off x="5410201" y="2133601"/>
          <a:ext cx="1658094" cy="82904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Marketing</a:t>
          </a:r>
          <a:endParaRPr lang="en-US" sz="2200" kern="1200" dirty="0">
            <a:solidFill>
              <a:schemeClr val="tx1"/>
            </a:solidFill>
          </a:endParaRPr>
        </a:p>
      </dsp:txBody>
      <dsp:txXfrm>
        <a:off x="5434483" y="2157883"/>
        <a:ext cx="1609530" cy="780483"/>
      </dsp:txXfrm>
    </dsp:sp>
    <dsp:sp modelId="{62069007-5B45-4D54-95ED-982D7152C3AB}">
      <dsp:nvSpPr>
        <dsp:cNvPr id="0" name=""/>
        <dsp:cNvSpPr/>
      </dsp:nvSpPr>
      <dsp:spPr>
        <a:xfrm rot="10799993">
          <a:off x="3115502" y="2182337"/>
          <a:ext cx="1827891" cy="731585"/>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endParaRPr>
        </a:p>
      </dsp:txBody>
      <dsp:txXfrm rot="10800000">
        <a:off x="3334977" y="2328654"/>
        <a:ext cx="1388940" cy="438951"/>
      </dsp:txXfrm>
    </dsp:sp>
    <dsp:sp modelId="{6870D42B-EBB8-439D-8EAA-70AE35C3867A}">
      <dsp:nvSpPr>
        <dsp:cNvPr id="0" name=""/>
        <dsp:cNvSpPr/>
      </dsp:nvSpPr>
      <dsp:spPr>
        <a:xfrm>
          <a:off x="990600" y="2133611"/>
          <a:ext cx="1658094" cy="82904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rPr>
            <a:t>Customers</a:t>
          </a:r>
          <a:endParaRPr lang="en-US" sz="2200" kern="1200" dirty="0">
            <a:solidFill>
              <a:schemeClr val="tx1"/>
            </a:solidFill>
          </a:endParaRPr>
        </a:p>
      </dsp:txBody>
      <dsp:txXfrm>
        <a:off x="1014882" y="2157893"/>
        <a:ext cx="1609530" cy="780483"/>
      </dsp:txXfrm>
    </dsp:sp>
    <dsp:sp modelId="{E2D975ED-3CD0-40C2-AB4F-57996FE5E5A5}">
      <dsp:nvSpPr>
        <dsp:cNvPr id="0" name=""/>
        <dsp:cNvSpPr/>
      </dsp:nvSpPr>
      <dsp:spPr>
        <a:xfrm rot="18907908">
          <a:off x="2205220" y="1115883"/>
          <a:ext cx="1371606" cy="731585"/>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endParaRPr>
        </a:p>
      </dsp:txBody>
      <dsp:txXfrm>
        <a:off x="2424696" y="1262200"/>
        <a:ext cx="932655" cy="43895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ProSelling</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 </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617BD45-4329-4DA7-B741-53BD17B3D29E}" type="slidenum">
              <a:rPr lang="en-US" smtClean="0"/>
              <a:pPr/>
              <a:t>‹#›</a:t>
            </a:fld>
            <a:endParaRPr lang="en-US"/>
          </a:p>
        </p:txBody>
      </p:sp>
    </p:spTree>
    <p:extLst>
      <p:ext uri="{BB962C8B-B14F-4D97-AF65-F5344CB8AC3E}">
        <p14:creationId xmlns:p14="http://schemas.microsoft.com/office/powerpoint/2010/main" val="135356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err="1" smtClean="0"/>
              <a:t>ProSelling</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4614E39-D61D-4C94-B03D-B6891193C591}" type="slidenum">
              <a:rPr lang="en-US" smtClean="0"/>
              <a:pPr/>
              <a:t>‹#›</a:t>
            </a:fld>
            <a:endParaRPr lang="en-US"/>
          </a:p>
        </p:txBody>
      </p:sp>
    </p:spTree>
    <p:extLst>
      <p:ext uri="{BB962C8B-B14F-4D97-AF65-F5344CB8AC3E}">
        <p14:creationId xmlns:p14="http://schemas.microsoft.com/office/powerpoint/2010/main" val="30865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a:t>
            </a:fld>
            <a:endParaRPr lang="en-US"/>
          </a:p>
        </p:txBody>
      </p:sp>
    </p:spTree>
    <p:extLst>
      <p:ext uri="{BB962C8B-B14F-4D97-AF65-F5344CB8AC3E}">
        <p14:creationId xmlns:p14="http://schemas.microsoft.com/office/powerpoint/2010/main" val="321580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hap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EBA792AF-6F4B-42D4-BFA5-F0B1327DF517}" type="slidenum">
              <a:rPr lang="en-US" smtClean="0"/>
              <a:pPr eaLnBrk="1" hangingPunct="1"/>
              <a:t>10</a:t>
            </a:fld>
            <a:endParaRPr lang="en-US" smtClean="0"/>
          </a:p>
        </p:txBody>
      </p:sp>
      <p:sp>
        <p:nvSpPr>
          <p:cNvPr id="589827" name="Rectangle 1233921"/>
          <p:cNvSpPr>
            <a:spLocks noGrp="1" noRot="1" noChangeAspect="1" noChangeArrowheads="1" noTextEdit="1"/>
          </p:cNvSpPr>
          <p:nvPr>
            <p:ph type="sldImg"/>
          </p:nvPr>
        </p:nvSpPr>
        <p:spPr>
          <a:xfrm>
            <a:off x="68263" y="690563"/>
            <a:ext cx="4800600" cy="3600450"/>
          </a:xfrm>
          <a:noFill/>
          <a:ln w="12700" cap="flat">
            <a:solidFill>
              <a:schemeClr val="tx1"/>
            </a:solidFill>
            <a:headEnd type="none" w="med" len="med"/>
            <a:tailEnd type="none" w="med" len="med"/>
          </a:ln>
        </p:spPr>
      </p:sp>
      <p:sp>
        <p:nvSpPr>
          <p:cNvPr id="589828" name="Rectangle 1233922"/>
          <p:cNvSpPr>
            <a:spLocks noGrp="1" noChangeArrowheads="1"/>
          </p:cNvSpPr>
          <p:nvPr>
            <p:ph type="body" idx="1"/>
          </p:nvPr>
        </p:nvSpPr>
        <p:spPr>
          <a:xfrm>
            <a:off x="975360" y="4560570"/>
            <a:ext cx="536448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7332" tIns="46988" rIns="97332" bIns="46988"/>
          <a:lstStyle/>
          <a:p>
            <a:pPr eaLnBrk="1" hangingPunct="1"/>
            <a:r>
              <a:rPr lang="en-US" smtClean="0">
                <a:latin typeface="Arial" pitchFamily="34" charset="0"/>
              </a:rPr>
              <a:t>	</a:t>
            </a:r>
          </a:p>
          <a:p>
            <a:pPr eaLnBrk="1" hangingPunct="1"/>
            <a:r>
              <a:rPr lang="en-US" smtClean="0">
                <a:latin typeface="Arial" pitchFamily="34" charset="0"/>
              </a:rPr>
              <a:t>Key Words . . .			</a:t>
            </a:r>
          </a:p>
          <a:p>
            <a:pPr eaLnBrk="1" hangingPunct="1"/>
            <a:r>
              <a:rPr lang="en-US" smtClean="0">
                <a:latin typeface="Arial" pitchFamily="34" charset="0"/>
              </a:rPr>
              <a:t>	•	Anticipating</a:t>
            </a:r>
          </a:p>
          <a:p>
            <a:pPr eaLnBrk="1" hangingPunct="1"/>
            <a:r>
              <a:rPr lang="en-US" smtClean="0">
                <a:latin typeface="Arial" pitchFamily="34" charset="0"/>
              </a:rPr>
              <a:t>	•	Needs And Wants</a:t>
            </a:r>
          </a:p>
          <a:p>
            <a:pPr eaLnBrk="1" hangingPunct="1"/>
            <a:r>
              <a:rPr lang="en-US" smtClean="0">
                <a:latin typeface="Arial" pitchFamily="34" charset="0"/>
              </a:rPr>
              <a:t>	•	Targeted Customers</a:t>
            </a:r>
          </a:p>
          <a:p>
            <a:pPr eaLnBrk="1" hangingPunct="1"/>
            <a:r>
              <a:rPr lang="en-US" smtClean="0">
                <a:latin typeface="Arial" pitchFamily="34" charset="0"/>
              </a:rPr>
              <a:t>	• Management Process</a:t>
            </a:r>
          </a:p>
          <a:p>
            <a:pPr eaLnBrk="1" hangingPunct="1"/>
            <a:r>
              <a:rPr lang="en-US" smtClean="0">
                <a:latin typeface="Arial" pitchFamily="34" charset="0"/>
              </a:rPr>
              <a:t>	•	Customer Satisfaction</a:t>
            </a:r>
          </a:p>
          <a:p>
            <a:pPr eaLnBrk="1" hangingPunct="1"/>
            <a:r>
              <a:rPr lang="en-US" smtClean="0">
                <a:latin typeface="Arial" pitchFamily="34" charset="0"/>
              </a:rPr>
              <a:t>	•	Profitability</a:t>
            </a:r>
          </a:p>
        </p:txBody>
      </p:sp>
      <p:sp>
        <p:nvSpPr>
          <p:cNvPr id="589829" name="Rectangle 1233923"/>
          <p:cNvSpPr>
            <a:spLocks noChangeArrowheads="1"/>
          </p:cNvSpPr>
          <p:nvPr/>
        </p:nvSpPr>
        <p:spPr bwMode="auto">
          <a:xfrm>
            <a:off x="3591561" y="4033838"/>
            <a:ext cx="3094522" cy="76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65447" tIns="26850" rIns="65447" bIns="26850">
            <a:spAutoFit/>
          </a:bodyPr>
          <a:lstStyle/>
          <a:p>
            <a:pPr defTabSz="946474" eaLnBrk="0" hangingPunct="0">
              <a:lnSpc>
                <a:spcPct val="85000"/>
              </a:lnSpc>
            </a:pPr>
            <a:r>
              <a:rPr lang="en-US">
                <a:latin typeface="Geneva" charset="0"/>
              </a:rPr>
              <a:t>Good Marketers know </a:t>
            </a:r>
          </a:p>
          <a:p>
            <a:pPr defTabSz="946474" eaLnBrk="0" hangingPunct="0">
              <a:lnSpc>
                <a:spcPct val="85000"/>
              </a:lnSpc>
            </a:pPr>
            <a:r>
              <a:rPr lang="en-US">
                <a:latin typeface="Geneva" charset="0"/>
              </a:rPr>
              <a:t>what a customers needs are </a:t>
            </a:r>
          </a:p>
          <a:p>
            <a:pPr defTabSz="946474" eaLnBrk="0" hangingPunct="0">
              <a:lnSpc>
                <a:spcPct val="85000"/>
              </a:lnSpc>
            </a:pPr>
            <a:r>
              <a:rPr lang="en-US">
                <a:latin typeface="Geneva" charset="0"/>
              </a:rPr>
              <a:t>before the customer Knows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11</a:t>
            </a:fld>
            <a:endParaRPr lang="en-US"/>
          </a:p>
        </p:txBody>
      </p:sp>
    </p:spTree>
    <p:extLst>
      <p:ext uri="{BB962C8B-B14F-4D97-AF65-F5344CB8AC3E}">
        <p14:creationId xmlns:p14="http://schemas.microsoft.com/office/powerpoint/2010/main" val="8729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63FE7249-A143-4DF2-A942-55DA35BFC77E}" type="slidenum">
              <a:rPr lang="en-US" smtClean="0"/>
              <a:pPr eaLnBrk="1" hangingPunct="1"/>
              <a:t>12</a:t>
            </a:fld>
            <a:endParaRPr lang="en-US" smtClean="0"/>
          </a:p>
        </p:txBody>
      </p:sp>
      <p:sp>
        <p:nvSpPr>
          <p:cNvPr id="592899" name="Rectangle 1213441"/>
          <p:cNvSpPr>
            <a:spLocks noGrp="1" noRot="1" noChangeAspect="1" noChangeArrowheads="1" noTextEdit="1"/>
          </p:cNvSpPr>
          <p:nvPr>
            <p:ph type="sldImg"/>
          </p:nvPr>
        </p:nvSpPr>
        <p:spPr>
          <a:noFill/>
          <a:ln cap="flat">
            <a:headEnd type="none" w="med" len="med"/>
            <a:tailEnd type="none" w="med" len="med"/>
          </a:ln>
        </p:spPr>
      </p:sp>
      <p:sp>
        <p:nvSpPr>
          <p:cNvPr id="592900" name="Rectangle 121344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13</a:t>
            </a:fld>
            <a:endParaRPr lang="en-US"/>
          </a:p>
        </p:txBody>
      </p:sp>
    </p:spTree>
    <p:extLst>
      <p:ext uri="{BB962C8B-B14F-4D97-AF65-F5344CB8AC3E}">
        <p14:creationId xmlns:p14="http://schemas.microsoft.com/office/powerpoint/2010/main" val="245176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Strategy starts with decisions</a:t>
            </a:r>
            <a:r>
              <a:rPr lang="en-US" baseline="0" dirty="0" smtClean="0"/>
              <a:t> of what we want the future to look like.  Then we determine how we compare on those things today.  And then choose how to use our resources to get to the desired future.</a:t>
            </a:r>
          </a:p>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14</a:t>
            </a:fld>
            <a:endParaRPr lang="en-US"/>
          </a:p>
        </p:txBody>
      </p:sp>
    </p:spTree>
    <p:extLst>
      <p:ext uri="{BB962C8B-B14F-4D97-AF65-F5344CB8AC3E}">
        <p14:creationId xmlns:p14="http://schemas.microsoft.com/office/powerpoint/2010/main" val="352834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a:t>
            </a:r>
            <a:r>
              <a:rPr lang="en-US" baseline="0" dirty="0" smtClean="0"/>
              <a:t> Planning starts with the same strategy approach.  Based on the company’s mission and vision, we then assess where we are today and determine what future marketing objectives we want to meet in terms of metrics and with which customers.  We then use our resources (marketing mix) over time (action plans) to try to reach our objectives.  As we travel down the path, we measure results.</a:t>
            </a:r>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15</a:t>
            </a:fld>
            <a:endParaRPr lang="en-US"/>
          </a:p>
        </p:txBody>
      </p:sp>
    </p:spTree>
    <p:extLst>
      <p:ext uri="{BB962C8B-B14F-4D97-AF65-F5344CB8AC3E}">
        <p14:creationId xmlns:p14="http://schemas.microsoft.com/office/powerpoint/2010/main" val="239958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16</a:t>
            </a:fld>
            <a:endParaRPr lang="en-US"/>
          </a:p>
        </p:txBody>
      </p:sp>
    </p:spTree>
    <p:extLst>
      <p:ext uri="{BB962C8B-B14F-4D97-AF65-F5344CB8AC3E}">
        <p14:creationId xmlns:p14="http://schemas.microsoft.com/office/powerpoint/2010/main" val="747349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17</a:t>
            </a:fld>
            <a:endParaRPr lang="en-US"/>
          </a:p>
        </p:txBody>
      </p:sp>
    </p:spTree>
    <p:extLst>
      <p:ext uri="{BB962C8B-B14F-4D97-AF65-F5344CB8AC3E}">
        <p14:creationId xmlns:p14="http://schemas.microsoft.com/office/powerpoint/2010/main" val="346425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18</a:t>
            </a:fld>
            <a:endParaRPr lang="en-US"/>
          </a:p>
        </p:txBody>
      </p:sp>
    </p:spTree>
    <p:extLst>
      <p:ext uri="{BB962C8B-B14F-4D97-AF65-F5344CB8AC3E}">
        <p14:creationId xmlns:p14="http://schemas.microsoft.com/office/powerpoint/2010/main" val="4019512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19</a:t>
            </a:fld>
            <a:endParaRPr lang="en-US"/>
          </a:p>
        </p:txBody>
      </p:sp>
    </p:spTree>
    <p:extLst>
      <p:ext uri="{BB962C8B-B14F-4D97-AF65-F5344CB8AC3E}">
        <p14:creationId xmlns:p14="http://schemas.microsoft.com/office/powerpoint/2010/main" val="411469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a:t>
            </a:fld>
            <a:endParaRPr lang="en-US"/>
          </a:p>
        </p:txBody>
      </p:sp>
    </p:spTree>
    <p:extLst>
      <p:ext uri="{BB962C8B-B14F-4D97-AF65-F5344CB8AC3E}">
        <p14:creationId xmlns:p14="http://schemas.microsoft.com/office/powerpoint/2010/main" val="1563920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20</a:t>
            </a:fld>
            <a:endParaRPr lang="en-US"/>
          </a:p>
        </p:txBody>
      </p:sp>
    </p:spTree>
    <p:extLst>
      <p:ext uri="{BB962C8B-B14F-4D97-AF65-F5344CB8AC3E}">
        <p14:creationId xmlns:p14="http://schemas.microsoft.com/office/powerpoint/2010/main" val="2350116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21</a:t>
            </a:fld>
            <a:endParaRPr lang="en-US"/>
          </a:p>
        </p:txBody>
      </p:sp>
    </p:spTree>
    <p:extLst>
      <p:ext uri="{BB962C8B-B14F-4D97-AF65-F5344CB8AC3E}">
        <p14:creationId xmlns:p14="http://schemas.microsoft.com/office/powerpoint/2010/main" val="3925160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22</a:t>
            </a:fld>
            <a:endParaRPr lang="en-US"/>
          </a:p>
        </p:txBody>
      </p:sp>
    </p:spTree>
    <p:extLst>
      <p:ext uri="{BB962C8B-B14F-4D97-AF65-F5344CB8AC3E}">
        <p14:creationId xmlns:p14="http://schemas.microsoft.com/office/powerpoint/2010/main" val="836826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23</a:t>
            </a:fld>
            <a:endParaRPr lang="en-US"/>
          </a:p>
        </p:txBody>
      </p:sp>
    </p:spTree>
    <p:extLst>
      <p:ext uri="{BB962C8B-B14F-4D97-AF65-F5344CB8AC3E}">
        <p14:creationId xmlns:p14="http://schemas.microsoft.com/office/powerpoint/2010/main" val="4030707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24</a:t>
            </a:fld>
            <a:endParaRPr lang="en-US"/>
          </a:p>
        </p:txBody>
      </p:sp>
    </p:spTree>
    <p:extLst>
      <p:ext uri="{BB962C8B-B14F-4D97-AF65-F5344CB8AC3E}">
        <p14:creationId xmlns:p14="http://schemas.microsoft.com/office/powerpoint/2010/main" val="313307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25</a:t>
            </a:fld>
            <a:endParaRPr lang="en-US"/>
          </a:p>
        </p:txBody>
      </p:sp>
    </p:spTree>
    <p:extLst>
      <p:ext uri="{BB962C8B-B14F-4D97-AF65-F5344CB8AC3E}">
        <p14:creationId xmlns:p14="http://schemas.microsoft.com/office/powerpoint/2010/main" val="313307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26</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27</a:t>
            </a:fld>
            <a:endParaRPr lang="en-US"/>
          </a:p>
        </p:txBody>
      </p:sp>
    </p:spTree>
    <p:extLst>
      <p:ext uri="{BB962C8B-B14F-4D97-AF65-F5344CB8AC3E}">
        <p14:creationId xmlns:p14="http://schemas.microsoft.com/office/powerpoint/2010/main" val="104631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28</a:t>
            </a:fld>
            <a:endParaRPr lang="en-US"/>
          </a:p>
        </p:txBody>
      </p:sp>
    </p:spTree>
    <p:extLst>
      <p:ext uri="{BB962C8B-B14F-4D97-AF65-F5344CB8AC3E}">
        <p14:creationId xmlns:p14="http://schemas.microsoft.com/office/powerpoint/2010/main" val="3344294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29</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a:t>
            </a:fld>
            <a:endParaRPr lang="en-US"/>
          </a:p>
        </p:txBody>
      </p:sp>
    </p:spTree>
    <p:extLst>
      <p:ext uri="{BB962C8B-B14F-4D97-AF65-F5344CB8AC3E}">
        <p14:creationId xmlns:p14="http://schemas.microsoft.com/office/powerpoint/2010/main" val="4260992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30</a:t>
            </a:fld>
            <a:endParaRPr lang="en-US"/>
          </a:p>
        </p:txBody>
      </p:sp>
    </p:spTree>
    <p:extLst>
      <p:ext uri="{BB962C8B-B14F-4D97-AF65-F5344CB8AC3E}">
        <p14:creationId xmlns:p14="http://schemas.microsoft.com/office/powerpoint/2010/main" val="3984788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A2B72E58-6615-4589-936A-7ACF016A7B1F}" type="slidenum">
              <a:rPr lang="en-US" smtClean="0"/>
              <a:pPr eaLnBrk="1" hangingPunct="1"/>
              <a:t>31</a:t>
            </a:fld>
            <a:endParaRPr lang="en-US" smtClean="0"/>
          </a:p>
        </p:txBody>
      </p:sp>
      <p:sp>
        <p:nvSpPr>
          <p:cNvPr id="593923" name="Rectangle 1218561"/>
          <p:cNvSpPr>
            <a:spLocks noGrp="1" noRot="1" noChangeAspect="1" noChangeArrowheads="1" noTextEdit="1"/>
          </p:cNvSpPr>
          <p:nvPr>
            <p:ph type="sldImg"/>
          </p:nvPr>
        </p:nvSpPr>
        <p:spPr>
          <a:noFill/>
          <a:ln cap="flat">
            <a:headEnd type="none" w="med" len="med"/>
            <a:tailEnd type="none" w="med" len="med"/>
          </a:ln>
        </p:spPr>
      </p:sp>
      <p:sp>
        <p:nvSpPr>
          <p:cNvPr id="593924" name="Rectangle 121856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32</a:t>
            </a:fld>
            <a:endParaRPr lang="en-US"/>
          </a:p>
        </p:txBody>
      </p:sp>
    </p:spTree>
    <p:extLst>
      <p:ext uri="{BB962C8B-B14F-4D97-AF65-F5344CB8AC3E}">
        <p14:creationId xmlns:p14="http://schemas.microsoft.com/office/powerpoint/2010/main" val="454858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33</a:t>
            </a:fld>
            <a:endParaRPr lang="en-US"/>
          </a:p>
        </p:txBody>
      </p:sp>
    </p:spTree>
    <p:extLst>
      <p:ext uri="{BB962C8B-B14F-4D97-AF65-F5344CB8AC3E}">
        <p14:creationId xmlns:p14="http://schemas.microsoft.com/office/powerpoint/2010/main" val="971633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34</a:t>
            </a:fld>
            <a:endParaRPr lang="en-US"/>
          </a:p>
        </p:txBody>
      </p:sp>
    </p:spTree>
    <p:extLst>
      <p:ext uri="{BB962C8B-B14F-4D97-AF65-F5344CB8AC3E}">
        <p14:creationId xmlns:p14="http://schemas.microsoft.com/office/powerpoint/2010/main" val="3700341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C1F56E8F-9291-4CA5-BA36-106D176807E9}" type="slidenum">
              <a:rPr lang="en-US" smtClean="0"/>
              <a:pPr eaLnBrk="1" hangingPunct="1"/>
              <a:t>35</a:t>
            </a:fld>
            <a:endParaRPr lang="en-US" smtClean="0"/>
          </a:p>
        </p:txBody>
      </p:sp>
      <p:sp>
        <p:nvSpPr>
          <p:cNvPr id="594947" name="Rectangle 1219585"/>
          <p:cNvSpPr>
            <a:spLocks noGrp="1" noRot="1" noChangeAspect="1" noChangeArrowheads="1" noTextEdit="1"/>
          </p:cNvSpPr>
          <p:nvPr>
            <p:ph type="sldImg"/>
          </p:nvPr>
        </p:nvSpPr>
        <p:spPr>
          <a:noFill/>
          <a:ln cap="flat">
            <a:headEnd type="none" w="med" len="med"/>
            <a:tailEnd type="none" w="med" len="med"/>
          </a:ln>
        </p:spPr>
      </p:sp>
      <p:sp>
        <p:nvSpPr>
          <p:cNvPr id="594948" name="Rectangle 121958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36</a:t>
            </a:fld>
            <a:endParaRPr lang="en-US"/>
          </a:p>
        </p:txBody>
      </p:sp>
    </p:spTree>
    <p:extLst>
      <p:ext uri="{BB962C8B-B14F-4D97-AF65-F5344CB8AC3E}">
        <p14:creationId xmlns:p14="http://schemas.microsoft.com/office/powerpoint/2010/main" val="1083201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37</a:t>
            </a:fld>
            <a:endParaRPr lang="en-US"/>
          </a:p>
        </p:txBody>
      </p:sp>
    </p:spTree>
    <p:extLst>
      <p:ext uri="{BB962C8B-B14F-4D97-AF65-F5344CB8AC3E}">
        <p14:creationId xmlns:p14="http://schemas.microsoft.com/office/powerpoint/2010/main" val="1965467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38</a:t>
            </a:fld>
            <a:endParaRPr lang="en-US"/>
          </a:p>
        </p:txBody>
      </p:sp>
    </p:spTree>
    <p:extLst>
      <p:ext uri="{BB962C8B-B14F-4D97-AF65-F5344CB8AC3E}">
        <p14:creationId xmlns:p14="http://schemas.microsoft.com/office/powerpoint/2010/main" val="1698286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39</a:t>
            </a:fld>
            <a:endParaRPr lang="en-US"/>
          </a:p>
        </p:txBody>
      </p:sp>
    </p:spTree>
    <p:extLst>
      <p:ext uri="{BB962C8B-B14F-4D97-AF65-F5344CB8AC3E}">
        <p14:creationId xmlns:p14="http://schemas.microsoft.com/office/powerpoint/2010/main" val="351494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a:t>
            </a:fld>
            <a:endParaRPr lang="en-US"/>
          </a:p>
        </p:txBody>
      </p:sp>
    </p:spTree>
    <p:extLst>
      <p:ext uri="{BB962C8B-B14F-4D97-AF65-F5344CB8AC3E}">
        <p14:creationId xmlns:p14="http://schemas.microsoft.com/office/powerpoint/2010/main" val="4260992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40</a:t>
            </a:fld>
            <a:endParaRPr lang="en-US"/>
          </a:p>
        </p:txBody>
      </p:sp>
    </p:spTree>
    <p:extLst>
      <p:ext uri="{BB962C8B-B14F-4D97-AF65-F5344CB8AC3E}">
        <p14:creationId xmlns:p14="http://schemas.microsoft.com/office/powerpoint/2010/main" val="1059510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41</a:t>
            </a:fld>
            <a:endParaRPr lang="en-US"/>
          </a:p>
        </p:txBody>
      </p:sp>
    </p:spTree>
    <p:extLst>
      <p:ext uri="{BB962C8B-B14F-4D97-AF65-F5344CB8AC3E}">
        <p14:creationId xmlns:p14="http://schemas.microsoft.com/office/powerpoint/2010/main" val="2144729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42</a:t>
            </a:fld>
            <a:endParaRPr lang="en-US"/>
          </a:p>
        </p:txBody>
      </p:sp>
    </p:spTree>
    <p:extLst>
      <p:ext uri="{BB962C8B-B14F-4D97-AF65-F5344CB8AC3E}">
        <p14:creationId xmlns:p14="http://schemas.microsoft.com/office/powerpoint/2010/main" val="733766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43</a:t>
            </a:fld>
            <a:endParaRPr lang="en-US"/>
          </a:p>
        </p:txBody>
      </p:sp>
    </p:spTree>
    <p:extLst>
      <p:ext uri="{BB962C8B-B14F-4D97-AF65-F5344CB8AC3E}">
        <p14:creationId xmlns:p14="http://schemas.microsoft.com/office/powerpoint/2010/main" val="1759008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44</a:t>
            </a:fld>
            <a:endParaRPr lang="en-US"/>
          </a:p>
        </p:txBody>
      </p:sp>
    </p:spTree>
    <p:extLst>
      <p:ext uri="{BB962C8B-B14F-4D97-AF65-F5344CB8AC3E}">
        <p14:creationId xmlns:p14="http://schemas.microsoft.com/office/powerpoint/2010/main" val="972074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45</a:t>
            </a:fld>
            <a:endParaRPr lang="en-US"/>
          </a:p>
        </p:txBody>
      </p:sp>
    </p:spTree>
    <p:extLst>
      <p:ext uri="{BB962C8B-B14F-4D97-AF65-F5344CB8AC3E}">
        <p14:creationId xmlns:p14="http://schemas.microsoft.com/office/powerpoint/2010/main" val="972074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46</a:t>
            </a:fld>
            <a:endParaRPr lang="en-US"/>
          </a:p>
        </p:txBody>
      </p:sp>
    </p:spTree>
    <p:extLst>
      <p:ext uri="{BB962C8B-B14F-4D97-AF65-F5344CB8AC3E}">
        <p14:creationId xmlns:p14="http://schemas.microsoft.com/office/powerpoint/2010/main" val="1429916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AE917031-DA5F-4A2A-A432-540D7B383F00}" type="slidenum">
              <a:rPr lang="en-US" smtClean="0"/>
              <a:pPr eaLnBrk="1" hangingPunct="1"/>
              <a:t>47</a:t>
            </a:fld>
            <a:endParaRPr lang="en-US" smtClean="0"/>
          </a:p>
        </p:txBody>
      </p:sp>
      <p:sp>
        <p:nvSpPr>
          <p:cNvPr id="595971" name="Rectangle 1220609"/>
          <p:cNvSpPr>
            <a:spLocks noGrp="1" noRot="1" noChangeAspect="1" noChangeArrowheads="1" noTextEdit="1"/>
          </p:cNvSpPr>
          <p:nvPr>
            <p:ph type="sldImg"/>
          </p:nvPr>
        </p:nvSpPr>
        <p:spPr>
          <a:noFill/>
          <a:ln cap="flat">
            <a:headEnd type="none" w="med" len="med"/>
            <a:tailEnd type="none" w="med" len="med"/>
          </a:ln>
        </p:spPr>
      </p:sp>
      <p:sp>
        <p:nvSpPr>
          <p:cNvPr id="595972" name="Rectangle 122061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7AF6AE02-6630-4254-915B-145EAA5EC28F}" type="slidenum">
              <a:rPr lang="en-US" smtClean="0"/>
              <a:pPr eaLnBrk="1" hangingPunct="1"/>
              <a:t>48</a:t>
            </a:fld>
            <a:endParaRPr lang="en-US" smtClean="0"/>
          </a:p>
        </p:txBody>
      </p:sp>
      <p:sp>
        <p:nvSpPr>
          <p:cNvPr id="596995" name="Rectangle 1221633"/>
          <p:cNvSpPr>
            <a:spLocks noGrp="1" noRot="1" noChangeAspect="1" noChangeArrowheads="1" noTextEdit="1"/>
          </p:cNvSpPr>
          <p:nvPr>
            <p:ph type="sldImg"/>
          </p:nvPr>
        </p:nvSpPr>
        <p:spPr>
          <a:noFill/>
          <a:ln cap="flat">
            <a:headEnd type="none" w="med" len="med"/>
            <a:tailEnd type="none" w="med" len="med"/>
          </a:ln>
        </p:spPr>
      </p:sp>
      <p:sp>
        <p:nvSpPr>
          <p:cNvPr id="596996" name="Rectangle 122163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49</a:t>
            </a:fld>
            <a:endParaRPr lang="en-US"/>
          </a:p>
        </p:txBody>
      </p:sp>
    </p:spTree>
    <p:extLst>
      <p:ext uri="{BB962C8B-B14F-4D97-AF65-F5344CB8AC3E}">
        <p14:creationId xmlns:p14="http://schemas.microsoft.com/office/powerpoint/2010/main" val="376125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a:t>
            </a:fld>
            <a:endParaRPr lang="en-US"/>
          </a:p>
        </p:txBody>
      </p:sp>
    </p:spTree>
    <p:extLst>
      <p:ext uri="{BB962C8B-B14F-4D97-AF65-F5344CB8AC3E}">
        <p14:creationId xmlns:p14="http://schemas.microsoft.com/office/powerpoint/2010/main" val="4260992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50</a:t>
            </a:fld>
            <a:endParaRPr lang="en-US"/>
          </a:p>
        </p:txBody>
      </p:sp>
    </p:spTree>
    <p:extLst>
      <p:ext uri="{BB962C8B-B14F-4D97-AF65-F5344CB8AC3E}">
        <p14:creationId xmlns:p14="http://schemas.microsoft.com/office/powerpoint/2010/main" val="3296727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51</a:t>
            </a:fld>
            <a:endParaRPr lang="en-US"/>
          </a:p>
        </p:txBody>
      </p:sp>
    </p:spTree>
    <p:extLst>
      <p:ext uri="{BB962C8B-B14F-4D97-AF65-F5344CB8AC3E}">
        <p14:creationId xmlns:p14="http://schemas.microsoft.com/office/powerpoint/2010/main" val="1046310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52</a:t>
            </a:fld>
            <a:endParaRPr lang="en-US"/>
          </a:p>
        </p:txBody>
      </p:sp>
    </p:spTree>
    <p:extLst>
      <p:ext uri="{BB962C8B-B14F-4D97-AF65-F5344CB8AC3E}">
        <p14:creationId xmlns:p14="http://schemas.microsoft.com/office/powerpoint/2010/main" val="608712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53</a:t>
            </a:fld>
            <a:endParaRPr lang="en-US"/>
          </a:p>
        </p:txBody>
      </p:sp>
    </p:spTree>
    <p:extLst>
      <p:ext uri="{BB962C8B-B14F-4D97-AF65-F5344CB8AC3E}">
        <p14:creationId xmlns:p14="http://schemas.microsoft.com/office/powerpoint/2010/main" val="4147337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54</a:t>
            </a:fld>
            <a:endParaRPr lang="en-US"/>
          </a:p>
        </p:txBody>
      </p:sp>
    </p:spTree>
    <p:extLst>
      <p:ext uri="{BB962C8B-B14F-4D97-AF65-F5344CB8AC3E}">
        <p14:creationId xmlns:p14="http://schemas.microsoft.com/office/powerpoint/2010/main" val="1078343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55</a:t>
            </a:fld>
            <a:endParaRPr lang="en-US"/>
          </a:p>
        </p:txBody>
      </p:sp>
    </p:spTree>
    <p:extLst>
      <p:ext uri="{BB962C8B-B14F-4D97-AF65-F5344CB8AC3E}">
        <p14:creationId xmlns:p14="http://schemas.microsoft.com/office/powerpoint/2010/main" val="43491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56</a:t>
            </a:fld>
            <a:endParaRPr lang="en-US"/>
          </a:p>
        </p:txBody>
      </p:sp>
    </p:spTree>
    <p:extLst>
      <p:ext uri="{BB962C8B-B14F-4D97-AF65-F5344CB8AC3E}">
        <p14:creationId xmlns:p14="http://schemas.microsoft.com/office/powerpoint/2010/main" val="271790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6</a:t>
            </a:fld>
            <a:endParaRPr lang="en-US"/>
          </a:p>
        </p:txBody>
      </p:sp>
    </p:spTree>
    <p:extLst>
      <p:ext uri="{BB962C8B-B14F-4D97-AF65-F5344CB8AC3E}">
        <p14:creationId xmlns:p14="http://schemas.microsoft.com/office/powerpoint/2010/main" val="871464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7</a:t>
            </a:fld>
            <a:endParaRPr lang="en-US"/>
          </a:p>
        </p:txBody>
      </p:sp>
    </p:spTree>
    <p:extLst>
      <p:ext uri="{BB962C8B-B14F-4D97-AF65-F5344CB8AC3E}">
        <p14:creationId xmlns:p14="http://schemas.microsoft.com/office/powerpoint/2010/main" val="2527513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hap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B12E609B-D9AF-4087-87DD-4D54AFEF46BD}" type="slidenum">
              <a:rPr lang="en-US" smtClean="0"/>
              <a:pPr eaLnBrk="1" hangingPunct="1"/>
              <a:t>8</a:t>
            </a:fld>
            <a:endParaRPr lang="en-US" smtClean="0"/>
          </a:p>
        </p:txBody>
      </p:sp>
      <p:sp>
        <p:nvSpPr>
          <p:cNvPr id="590851" name="Rectangle 139265"/>
          <p:cNvSpPr>
            <a:spLocks noGrp="1" noRot="1" noChangeAspect="1" noChangeArrowheads="1" noTextEdit="1"/>
          </p:cNvSpPr>
          <p:nvPr>
            <p:ph type="sldImg"/>
          </p:nvPr>
        </p:nvSpPr>
        <p:spPr>
          <a:xfrm>
            <a:off x="2611438" y="-28575"/>
            <a:ext cx="4800600" cy="3600450"/>
          </a:xfrm>
          <a:noFill/>
          <a:ln w="12700" cap="flat">
            <a:solidFill>
              <a:schemeClr val="tx1"/>
            </a:solidFill>
            <a:headEnd type="none" w="med" len="med"/>
            <a:tailEnd type="none" w="med" len="med"/>
          </a:ln>
        </p:spPr>
      </p:sp>
      <p:sp>
        <p:nvSpPr>
          <p:cNvPr id="590852" name="Rectangle 139266"/>
          <p:cNvSpPr>
            <a:spLocks noGrp="1" noChangeArrowheads="1"/>
          </p:cNvSpPr>
          <p:nvPr>
            <p:ph type="body" idx="1"/>
          </p:nvPr>
        </p:nvSpPr>
        <p:spPr>
          <a:xfrm>
            <a:off x="975360" y="4560570"/>
            <a:ext cx="536448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7332" tIns="46988" rIns="97332" bIns="46988"/>
          <a:lstStyle/>
          <a:p>
            <a:pPr eaLnBrk="1" hangingPunct="1"/>
            <a:r>
              <a:rPr lang="en-US" smtClean="0">
                <a:latin typeface="Arial" pitchFamily="34" charset="0"/>
              </a:rPr>
              <a:t>Marketing deals with the big picture -- what is going on in the marketplace and how you organize your resources to deal with those changes</a:t>
            </a:r>
          </a:p>
          <a:p>
            <a:pPr eaLnBrk="1" hangingPunct="1"/>
            <a:r>
              <a:rPr lang="en-US" smtClean="0">
                <a:latin typeface="Arial" pitchFamily="34" charset="0"/>
              </a:rPr>
              <a:t>Marketing deals with programs, policies, resources available (people, equipment, inventory, services) distribution, communications with customers, etc.</a:t>
            </a:r>
          </a:p>
          <a:p>
            <a:pPr eaLnBrk="1" hangingPunct="1"/>
            <a:r>
              <a:rPr lang="en-US" smtClean="0">
                <a:latin typeface="Arial" pitchFamily="34" charset="0"/>
              </a:rPr>
              <a:t>Marketing is setting goals and the plan for reaching it</a:t>
            </a:r>
          </a:p>
          <a:p>
            <a:pPr eaLnBrk="1" hangingPunct="1"/>
            <a:r>
              <a:rPr lang="en-US" smtClean="0">
                <a:latin typeface="Arial" pitchFamily="34" charset="0"/>
              </a:rPr>
              <a:t>Marketing operates within a time frame of months or years</a:t>
            </a:r>
          </a:p>
          <a:p>
            <a:pPr eaLnBrk="1" hangingPunct="1"/>
            <a:r>
              <a:rPr lang="en-US" smtClean="0">
                <a:latin typeface="Arial" pitchFamily="34" charset="0"/>
              </a:rPr>
              <a:t>Selling is a subset of marketing</a:t>
            </a:r>
          </a:p>
          <a:p>
            <a:pPr eaLnBrk="1" hangingPunct="1"/>
            <a:r>
              <a:rPr lang="en-US" smtClean="0">
                <a:latin typeface="Arial" pitchFamily="34" charset="0"/>
              </a:rPr>
              <a:t>Selling is what puts legs on marketing plan</a:t>
            </a:r>
          </a:p>
          <a:p>
            <a:pPr eaLnBrk="1" hangingPunct="1"/>
            <a:r>
              <a:rPr lang="en-US" smtClean="0">
                <a:latin typeface="Arial" pitchFamily="34" charset="0"/>
              </a:rPr>
              <a:t>Selling is face to face -- belly to belly</a:t>
            </a:r>
          </a:p>
          <a:p>
            <a:pPr eaLnBrk="1" hangingPunct="1"/>
            <a:r>
              <a:rPr lang="en-US" smtClean="0">
                <a:latin typeface="Arial" pitchFamily="34" charset="0"/>
              </a:rPr>
              <a:t>Selling is deciding how many calls to make today, who to call on today and tomorrow, what to talk about on the sales call</a:t>
            </a:r>
          </a:p>
          <a:p>
            <a:pPr eaLnBrk="1" hangingPunct="1"/>
            <a:r>
              <a:rPr lang="en-US" smtClean="0">
                <a:latin typeface="Arial" pitchFamily="34" charset="0"/>
              </a:rPr>
              <a:t>Selling is generating sales dollars to meet budget</a:t>
            </a:r>
          </a:p>
          <a:p>
            <a:pPr eaLnBrk="1" hangingPunct="1"/>
            <a:r>
              <a:rPr lang="en-US" smtClean="0">
                <a:latin typeface="Arial" pitchFamily="34" charset="0"/>
              </a:rPr>
              <a:t>Selling operates within a time frame of minuets and days</a:t>
            </a:r>
          </a:p>
        </p:txBody>
      </p:sp>
      <p:sp>
        <p:nvSpPr>
          <p:cNvPr id="590853" name="Rectangle 139267"/>
          <p:cNvSpPr>
            <a:spLocks noChangeArrowheads="1"/>
          </p:cNvSpPr>
          <p:nvPr/>
        </p:nvSpPr>
        <p:spPr bwMode="auto">
          <a:xfrm>
            <a:off x="86361" y="151686"/>
            <a:ext cx="2534919" cy="343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5447" tIns="26850" rIns="65447" bIns="26850">
            <a:spAutoFit/>
          </a:bodyPr>
          <a:lstStyle/>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Must help dealer understand and become both better sellers and marketers</a:t>
            </a:r>
          </a:p>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 Marketing greatly enhances good selling . . .</a:t>
            </a:r>
          </a:p>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	. . . make good selling great!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hap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2165A8F1-A31A-4CA4-A7D4-B6CFCBAC6FA1}" type="slidenum">
              <a:rPr lang="en-US" smtClean="0"/>
              <a:pPr eaLnBrk="1" hangingPunct="1"/>
              <a:t>9</a:t>
            </a:fld>
            <a:endParaRPr lang="en-US" smtClean="0"/>
          </a:p>
        </p:txBody>
      </p:sp>
      <p:sp>
        <p:nvSpPr>
          <p:cNvPr id="591875" name="Rectangle 141313"/>
          <p:cNvSpPr>
            <a:spLocks noGrp="1" noRot="1" noChangeAspect="1" noChangeArrowheads="1" noTextEdit="1"/>
          </p:cNvSpPr>
          <p:nvPr>
            <p:ph type="sldImg"/>
          </p:nvPr>
        </p:nvSpPr>
        <p:spPr>
          <a:xfrm>
            <a:off x="2611438" y="-28575"/>
            <a:ext cx="4800600" cy="3600450"/>
          </a:xfrm>
          <a:noFill/>
          <a:ln w="12700" cap="flat">
            <a:solidFill>
              <a:schemeClr val="tx1"/>
            </a:solidFill>
            <a:headEnd type="none" w="med" len="med"/>
            <a:tailEnd type="none" w="med" len="med"/>
          </a:ln>
        </p:spPr>
      </p:sp>
      <p:sp>
        <p:nvSpPr>
          <p:cNvPr id="591876" name="Rectangle 141314"/>
          <p:cNvSpPr>
            <a:spLocks noGrp="1" noChangeArrowheads="1"/>
          </p:cNvSpPr>
          <p:nvPr>
            <p:ph type="body" idx="1"/>
          </p:nvPr>
        </p:nvSpPr>
        <p:spPr>
          <a:xfrm>
            <a:off x="975360" y="4560570"/>
            <a:ext cx="536448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7332" tIns="46988" rIns="97332" bIns="46988"/>
          <a:lstStyle/>
          <a:p>
            <a:pPr eaLnBrk="1" hangingPunct="1"/>
            <a:r>
              <a:rPr lang="en-US" smtClean="0">
                <a:latin typeface="Arial" pitchFamily="34" charset="0"/>
              </a:rPr>
              <a:t>Marketing deals with the big picture -- what is going on in the marketplace and how you organize your resources to deal with those changes</a:t>
            </a:r>
          </a:p>
          <a:p>
            <a:pPr eaLnBrk="1" hangingPunct="1"/>
            <a:r>
              <a:rPr lang="en-US" smtClean="0">
                <a:latin typeface="Arial" pitchFamily="34" charset="0"/>
              </a:rPr>
              <a:t>Marketing deals with programs, policies, resources available (people, equipment, inventory, services) distribution, communications with customers, etc.</a:t>
            </a:r>
          </a:p>
          <a:p>
            <a:pPr eaLnBrk="1" hangingPunct="1"/>
            <a:r>
              <a:rPr lang="en-US" smtClean="0">
                <a:latin typeface="Arial" pitchFamily="34" charset="0"/>
              </a:rPr>
              <a:t>Marketing is setting goals and the plan for reaching it</a:t>
            </a:r>
          </a:p>
          <a:p>
            <a:pPr eaLnBrk="1" hangingPunct="1"/>
            <a:r>
              <a:rPr lang="en-US" smtClean="0">
                <a:latin typeface="Arial" pitchFamily="34" charset="0"/>
              </a:rPr>
              <a:t>Marketing operates within a time frame of months or years</a:t>
            </a:r>
          </a:p>
          <a:p>
            <a:pPr eaLnBrk="1" hangingPunct="1"/>
            <a:r>
              <a:rPr lang="en-US" smtClean="0">
                <a:latin typeface="Arial" pitchFamily="34" charset="0"/>
              </a:rPr>
              <a:t>Selling is a subset of marketing</a:t>
            </a:r>
          </a:p>
          <a:p>
            <a:pPr eaLnBrk="1" hangingPunct="1"/>
            <a:r>
              <a:rPr lang="en-US" smtClean="0">
                <a:latin typeface="Arial" pitchFamily="34" charset="0"/>
              </a:rPr>
              <a:t>Selling is what puts legs on marketing plan</a:t>
            </a:r>
          </a:p>
          <a:p>
            <a:pPr eaLnBrk="1" hangingPunct="1"/>
            <a:r>
              <a:rPr lang="en-US" smtClean="0">
                <a:latin typeface="Arial" pitchFamily="34" charset="0"/>
              </a:rPr>
              <a:t>Selling is face to face -- belly to belly</a:t>
            </a:r>
          </a:p>
          <a:p>
            <a:pPr eaLnBrk="1" hangingPunct="1"/>
            <a:r>
              <a:rPr lang="en-US" smtClean="0">
                <a:latin typeface="Arial" pitchFamily="34" charset="0"/>
              </a:rPr>
              <a:t>Selling is deciding how many calls to make today, who to call on today and tomorrow, what to talk about on the sales call</a:t>
            </a:r>
          </a:p>
          <a:p>
            <a:pPr eaLnBrk="1" hangingPunct="1"/>
            <a:r>
              <a:rPr lang="en-US" smtClean="0">
                <a:latin typeface="Arial" pitchFamily="34" charset="0"/>
              </a:rPr>
              <a:t>Selling is generating sales dollars to meet budget</a:t>
            </a:r>
          </a:p>
          <a:p>
            <a:pPr eaLnBrk="1" hangingPunct="1"/>
            <a:r>
              <a:rPr lang="en-US" smtClean="0">
                <a:latin typeface="Arial" pitchFamily="34" charset="0"/>
              </a:rPr>
              <a:t>Selling operates within a time frame of minuets and days</a:t>
            </a:r>
          </a:p>
        </p:txBody>
      </p:sp>
      <p:sp>
        <p:nvSpPr>
          <p:cNvPr id="591877" name="Rectangle 141315"/>
          <p:cNvSpPr>
            <a:spLocks noChangeArrowheads="1"/>
          </p:cNvSpPr>
          <p:nvPr/>
        </p:nvSpPr>
        <p:spPr bwMode="auto">
          <a:xfrm>
            <a:off x="86361" y="151686"/>
            <a:ext cx="2534919" cy="343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65447" tIns="26850" rIns="65447" bIns="26850">
            <a:spAutoFit/>
          </a:bodyPr>
          <a:lstStyle/>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Must help dealer understand and become both better sellers and marketers</a:t>
            </a:r>
          </a:p>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 Marketing greatly enhances good selling . . .</a:t>
            </a:r>
          </a:p>
          <a:p>
            <a:pPr marL="236619" indent="-236619" defTabSz="946474" eaLnBrk="0" hangingPunct="0">
              <a:lnSpc>
                <a:spcPct val="107000"/>
              </a:lnSpc>
              <a:spcBef>
                <a:spcPct val="54000"/>
              </a:spcBef>
              <a:tabLst>
                <a:tab pos="473237" algn="l"/>
                <a:tab pos="709856" algn="l"/>
                <a:tab pos="946474" algn="l"/>
                <a:tab pos="1184771" algn="l"/>
                <a:tab pos="1407965" algn="l"/>
                <a:tab pos="1644583" algn="l"/>
                <a:tab pos="1894628" algn="l"/>
                <a:tab pos="2117821" algn="l"/>
                <a:tab pos="2354440" algn="l"/>
              </a:tabLst>
            </a:pPr>
            <a:r>
              <a:rPr lang="en-US">
                <a:latin typeface="Helvetica" pitchFamily="34" charset="0"/>
              </a:rPr>
              <a:t>	. . . make good selling great!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 Section 4">
    <p:bg>
      <p:bgPr>
        <a:solidFill>
          <a:srgbClr val="FFDD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93334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Section 2">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33454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 Section 1">
    <p:bg>
      <p:bgPr>
        <a:solidFill>
          <a:srgbClr val="FEED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28833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 Section 3">
    <p:bg>
      <p:bgPr>
        <a:solidFill>
          <a:srgbClr val="D9FB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19506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4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3200" b="1">
                <a:solidFill>
                  <a:schemeClr val="bg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486779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txBox="1">
            <a:spLocks/>
          </p:cNvSpPr>
          <p:nvPr userDrawn="1"/>
        </p:nvSpPr>
        <p:spPr>
          <a:xfrm>
            <a:off x="6934200" y="6477000"/>
            <a:ext cx="22098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 Chapter 2   </a:t>
            </a:r>
            <a:fld id="{B494EC8B-B32B-4582-A041-D85BACDF9346}" type="slidenum">
              <a:rPr lang="en-US" smtClean="0"/>
              <a:t>‹#›</a:t>
            </a:fld>
            <a:endParaRPr lang="en-US" dirty="0"/>
          </a:p>
        </p:txBody>
      </p:sp>
    </p:spTree>
    <p:extLst>
      <p:ext uri="{BB962C8B-B14F-4D97-AF65-F5344CB8AC3E}">
        <p14:creationId xmlns:p14="http://schemas.microsoft.com/office/powerpoint/2010/main" val="2325884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hasis">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p>
            <a:fld id="{A410B474-9186-45C5-9141-A03E51607601}" type="slidenum">
              <a:rPr lang="en-US" smtClean="0"/>
              <a:pPr/>
              <a:t>‹#›</a:t>
            </a:fld>
            <a:endParaRPr lang="en-US"/>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userDrawn="1"/>
        </p:nvSpPr>
        <p:spPr>
          <a:xfrm>
            <a:off x="8305800" y="649287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a:t>
            </a:r>
            <a:endParaRPr lang="en-US" dirty="0"/>
          </a:p>
        </p:txBody>
      </p:sp>
      <p:sp>
        <p:nvSpPr>
          <p:cNvPr id="9" name="Slide Number Placeholder 5"/>
          <p:cNvSpPr txBox="1">
            <a:spLocks/>
          </p:cNvSpPr>
          <p:nvPr userDrawn="1"/>
        </p:nvSpPr>
        <p:spPr>
          <a:xfrm>
            <a:off x="7010400" y="6492875"/>
            <a:ext cx="1295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Chapter</a:t>
            </a:r>
            <a:endParaRPr lang="en-US" dirty="0"/>
          </a:p>
        </p:txBody>
      </p:sp>
    </p:spTree>
    <p:extLst>
      <p:ext uri="{BB962C8B-B14F-4D97-AF65-F5344CB8AC3E}">
        <p14:creationId xmlns:p14="http://schemas.microsoft.com/office/powerpoint/2010/main" val="16420975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3251"/>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5" name="Rectangle 53252"/>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89FFBCC5-EEC7-42A1-8A8D-FDB219925F18}" type="slidenum">
              <a:rPr lang="en-US"/>
              <a:pPr>
                <a:defRPr/>
              </a:pPr>
              <a:t>‹#›</a:t>
            </a:fld>
            <a:endParaRPr lang="en-US"/>
          </a:p>
        </p:txBody>
      </p:sp>
    </p:spTree>
    <p:extLst>
      <p:ext uri="{BB962C8B-B14F-4D97-AF65-F5344CB8AC3E}">
        <p14:creationId xmlns:p14="http://schemas.microsoft.com/office/powerpoint/2010/main" val="2463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28266464-7AAF-4C50-AC2B-7796C27116D7}" type="slidenum">
              <a:rPr lang="en-US"/>
              <a:pPr>
                <a:defRPr/>
              </a:pPr>
              <a:t>‹#›</a:t>
            </a:fld>
            <a:endParaRPr lang="en-US"/>
          </a:p>
        </p:txBody>
      </p:sp>
    </p:spTree>
    <p:extLst>
      <p:ext uri="{BB962C8B-B14F-4D97-AF65-F5344CB8AC3E}">
        <p14:creationId xmlns:p14="http://schemas.microsoft.com/office/powerpoint/2010/main" val="81497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432550"/>
            <a:ext cx="30480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Copyright 2011  All Rights Reserved</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3003-4F3B-4850-804B-0152B5C7CD4D}" type="slidenum">
              <a:rPr lang="en-US" smtClean="0"/>
              <a:t>‹#›</a:t>
            </a:fld>
            <a:endParaRPr lang="en-US" dirty="0"/>
          </a:p>
        </p:txBody>
      </p:sp>
      <p:sp>
        <p:nvSpPr>
          <p:cNvPr id="3" name="Text Placeholder 2"/>
          <p:cNvSpPr>
            <a:spLocks noGrp="1"/>
          </p:cNvSpPr>
          <p:nvPr>
            <p:ph type="body" idx="1"/>
          </p:nvPr>
        </p:nvSpPr>
        <p:spPr>
          <a:xfrm>
            <a:off x="457200" y="4038600"/>
            <a:ext cx="8229600" cy="2087563"/>
          </a:xfrm>
          <a:prstGeom prst="rect">
            <a:avLst/>
          </a:prstGeom>
        </p:spPr>
        <p:txBody>
          <a:bodyPr vert="horz" lIns="91440" tIns="45720" rIns="91440" bIns="45720" rtlCol="0">
            <a:normAutofit/>
          </a:bodyPr>
          <a:lstStyle/>
          <a:p>
            <a:pPr lvl="0"/>
            <a:r>
              <a:rPr lang="en-US" dirty="0" smtClean="0"/>
              <a:t>Click to edit Master text styles</a:t>
            </a:r>
          </a:p>
        </p:txBody>
      </p:sp>
      <p:pic>
        <p:nvPicPr>
          <p:cNvPr id="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 y="-26483"/>
            <a:ext cx="9174480" cy="68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13218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3" r:id="rId3"/>
    <p:sldLayoutId id="2147483695" r:id="rId4"/>
    <p:sldLayoutId id="2147483688" r:id="rId5"/>
    <p:sldLayoutId id="2147483689" r:id="rId6"/>
    <p:sldLayoutId id="2147483697" r:id="rId7"/>
    <p:sldLayoutId id="2147483698" r:id="rId8"/>
    <p:sldLayoutId id="2147483699" r:id="rId9"/>
  </p:sldLayoutIdLst>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dirty="0" smtClean="0"/>
              <a:t>Marketing and its Relationship to Sales</a:t>
            </a: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9093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15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Shape 1232897"/>
          <p:cNvSpPr>
            <a:spLocks noGrp="1" noChangeArrowheads="1"/>
          </p:cNvSpPr>
          <p:nvPr>
            <p:ph type="title"/>
          </p:nvPr>
        </p:nvSpPr>
        <p:spPr>
          <a:xfrm>
            <a:off x="457200" y="773872"/>
            <a:ext cx="8229600" cy="643766"/>
          </a:xfrm>
        </p:spPr>
        <p:txBody>
          <a:bodyPr lIns="90487" tIns="44450" rIns="90487" bIns="44450" anchor="b">
            <a:spAutoFit/>
          </a:bodyPr>
          <a:lstStyle/>
          <a:p>
            <a:pPr marL="0" indent="0" defTabSz="914400" eaLnBrk="1" hangingPunct="1"/>
            <a:r>
              <a:rPr lang="en-US" dirty="0" smtClean="0">
                <a:solidFill>
                  <a:schemeClr val="tx1"/>
                </a:solidFill>
              </a:rPr>
              <a:t>A working definition of marketing…</a:t>
            </a:r>
          </a:p>
        </p:txBody>
      </p:sp>
      <p:sp>
        <p:nvSpPr>
          <p:cNvPr id="1232899" name="Shape 1232898"/>
          <p:cNvSpPr>
            <a:spLocks noGrp="1" noChangeArrowheads="1"/>
          </p:cNvSpPr>
          <p:nvPr>
            <p:ph idx="1"/>
          </p:nvPr>
        </p:nvSpPr>
        <p:spPr/>
        <p:txBody>
          <a:bodyPr lIns="71437" tIns="36512" rIns="71437" bIns="36512"/>
          <a:lstStyle/>
          <a:p>
            <a:pPr marL="222250" indent="-222250" defTabSz="712788" eaLnBrk="1" hangingPunct="1">
              <a:buClr>
                <a:srgbClr val="F74007"/>
              </a:buClr>
              <a:buFontTx/>
              <a:buNone/>
            </a:pPr>
            <a:r>
              <a:rPr lang="en-US" b="1" u="sng" dirty="0" smtClean="0"/>
              <a:t>_____________</a:t>
            </a:r>
            <a:endParaRPr lang="en-US" b="1" dirty="0" smtClean="0"/>
          </a:p>
          <a:p>
            <a:pPr marL="222250" indent="-222250" defTabSz="712788" eaLnBrk="1" hangingPunct="1">
              <a:buClr>
                <a:srgbClr val="F74007"/>
              </a:buClr>
              <a:buFontTx/>
              <a:buNone/>
            </a:pPr>
            <a:r>
              <a:rPr lang="en-US" dirty="0" smtClean="0"/>
              <a:t>needs and wants</a:t>
            </a:r>
          </a:p>
          <a:p>
            <a:pPr marL="222250" indent="-222250" defTabSz="712788" eaLnBrk="1" hangingPunct="1">
              <a:buClr>
                <a:srgbClr val="F74007"/>
              </a:buClr>
              <a:buFontTx/>
              <a:buNone/>
            </a:pPr>
            <a:r>
              <a:rPr lang="en-US" dirty="0" smtClean="0"/>
              <a:t>to manage the process </a:t>
            </a:r>
          </a:p>
          <a:p>
            <a:pPr marL="222250" indent="-222250" defTabSz="712788" eaLnBrk="1" hangingPunct="1">
              <a:buClr>
                <a:srgbClr val="F74007"/>
              </a:buClr>
              <a:buFontTx/>
              <a:buNone/>
            </a:pPr>
            <a:r>
              <a:rPr lang="en-US" dirty="0" smtClean="0"/>
              <a:t>of satisfying customers</a:t>
            </a:r>
          </a:p>
          <a:p>
            <a:pPr marL="222250" indent="-222250" defTabSz="712788" eaLnBrk="1" hangingPunct="1">
              <a:buClr>
                <a:srgbClr val="F74007"/>
              </a:buClr>
              <a:buFontTx/>
              <a:buNone/>
            </a:pPr>
            <a:r>
              <a:rPr lang="en-US" dirty="0" smtClean="0"/>
              <a:t>profitably</a:t>
            </a:r>
          </a:p>
        </p:txBody>
      </p:sp>
      <p:sp>
        <p:nvSpPr>
          <p:cNvPr id="101380" name="Rectangle 1232899"/>
          <p:cNvSpPr>
            <a:spLocks noChangeArrowheads="1"/>
          </p:cNvSpPr>
          <p:nvPr/>
        </p:nvSpPr>
        <p:spPr bwMode="auto">
          <a:xfrm>
            <a:off x="152400" y="6400800"/>
            <a:ext cx="2352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a:solidFill>
                  <a:srgbClr val="000000"/>
                </a:solidFill>
              </a:rPr>
              <a:t>Developed by Purdue University</a:t>
            </a:r>
          </a:p>
        </p:txBody>
      </p:sp>
      <p:pic>
        <p:nvPicPr>
          <p:cNvPr id="101381" name="Rectangle 1232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386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57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32899">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32899">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32899">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32899">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32899">
                                            <p:txEl>
                                              <p:pRg st="4" end="4"/>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289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32899">
                                            <p:txEl>
                                              <p:pRg st="0" end="0"/>
                                            </p:txEl>
                                          </p:spTgt>
                                        </p:tgtEl>
                                        <p:attrNameLst>
                                          <p:attrName>ppt_c</p:attrName>
                                        </p:attrNameLst>
                                      </p:cBhvr>
                                      <p:to>
                                        <a:srgbClr val="FF7C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289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32899">
                                            <p:txEl>
                                              <p:pRg st="1" end="1"/>
                                            </p:txEl>
                                          </p:spTgt>
                                        </p:tgtEl>
                                        <p:attrNameLst>
                                          <p:attrName>ppt_c</p:attrName>
                                        </p:attrNameLst>
                                      </p:cBhvr>
                                      <p:to>
                                        <a:srgbClr val="FF7C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289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32899">
                                            <p:txEl>
                                              <p:pRg st="2" end="2"/>
                                            </p:txEl>
                                          </p:spTgt>
                                        </p:tgtEl>
                                        <p:attrNameLst>
                                          <p:attrName>ppt_c</p:attrName>
                                        </p:attrNameLst>
                                      </p:cBhvr>
                                      <p:to>
                                        <a:srgbClr val="FF7C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289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32899">
                                            <p:txEl>
                                              <p:pRg st="3" end="3"/>
                                            </p:txEl>
                                          </p:spTgt>
                                        </p:tgtEl>
                                        <p:attrNameLst>
                                          <p:attrName>ppt_c</p:attrName>
                                        </p:attrNameLst>
                                      </p:cBhvr>
                                      <p:to>
                                        <a:srgbClr val="FF7C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289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32899">
                                            <p:txEl>
                                              <p:pRg st="4" end="4"/>
                                            </p:txEl>
                                          </p:spTgt>
                                        </p:tgtEl>
                                        <p:attrNameLst>
                                          <p:attrName>ppt_c</p:attrName>
                                        </p:attrNameLst>
                                      </p:cBhvr>
                                      <p:to>
                                        <a:srgbClr val="FF7C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899" grpId="0" uiExpand="1"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2800"/>
            <a:ext cx="3200400" cy="30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Innovation</a:t>
            </a:r>
            <a:endParaRPr lang="en-US" dirty="0"/>
          </a:p>
        </p:txBody>
      </p:sp>
      <p:sp>
        <p:nvSpPr>
          <p:cNvPr id="3" name="Content Placeholder 2"/>
          <p:cNvSpPr>
            <a:spLocks noGrp="1"/>
          </p:cNvSpPr>
          <p:nvPr>
            <p:ph idx="1"/>
          </p:nvPr>
        </p:nvSpPr>
        <p:spPr/>
        <p:txBody>
          <a:bodyPr/>
          <a:lstStyle/>
          <a:p>
            <a:r>
              <a:rPr lang="en-US" dirty="0" smtClean="0"/>
              <a:t>The sales area should help anticipate needs and wants</a:t>
            </a:r>
          </a:p>
          <a:p>
            <a:r>
              <a:rPr lang="en-US" dirty="0" smtClean="0"/>
              <a:t>Often hears first hand about satisfaction</a:t>
            </a:r>
          </a:p>
          <a:p>
            <a:pPr lvl="5">
              <a:buClr>
                <a:schemeClr val="tx1"/>
              </a:buClr>
            </a:pPr>
            <a:r>
              <a:rPr lang="en-US" sz="2800" dirty="0" smtClean="0"/>
              <a:t>And understands customer profits better than any other part of the company </a:t>
            </a:r>
            <a:endParaRPr lang="en-US" sz="2800" dirty="0"/>
          </a:p>
        </p:txBody>
      </p:sp>
      <p:sp>
        <p:nvSpPr>
          <p:cNvPr id="4" name="TextBox 3"/>
          <p:cNvSpPr txBox="1"/>
          <p:nvPr/>
        </p:nvSpPr>
        <p:spPr>
          <a:xfrm>
            <a:off x="304800" y="6400137"/>
            <a:ext cx="3200400" cy="461665"/>
          </a:xfrm>
          <a:prstGeom prst="rect">
            <a:avLst/>
          </a:prstGeom>
          <a:noFill/>
        </p:spPr>
        <p:txBody>
          <a:bodyPr wrap="square" rtlCol="0">
            <a:spAutoFit/>
          </a:bodyPr>
          <a:lstStyle/>
          <a:p>
            <a:pPr algn="ctr"/>
            <a:r>
              <a:rPr lang="en-US" sz="1200" dirty="0" smtClean="0"/>
              <a:t>Photo Courtesy Ashokagears.net</a:t>
            </a:r>
          </a:p>
          <a:p>
            <a:pPr algn="ctr"/>
            <a:endParaRPr lang="en-US" sz="1200" dirty="0"/>
          </a:p>
        </p:txBody>
      </p:sp>
      <p:sp>
        <p:nvSpPr>
          <p:cNvPr id="5" name="TextBox 4"/>
          <p:cNvSpPr txBox="1"/>
          <p:nvPr/>
        </p:nvSpPr>
        <p:spPr>
          <a:xfrm>
            <a:off x="4419600" y="5015184"/>
            <a:ext cx="4419600" cy="954107"/>
          </a:xfrm>
          <a:prstGeom prst="rect">
            <a:avLst/>
          </a:prstGeom>
          <a:noFill/>
        </p:spPr>
        <p:txBody>
          <a:bodyPr wrap="square" rtlCol="0">
            <a:spAutoFit/>
          </a:bodyPr>
          <a:lstStyle/>
          <a:p>
            <a:pPr algn="ctr"/>
            <a:r>
              <a:rPr lang="en-US" sz="2800" dirty="0" smtClean="0"/>
              <a:t> WE ARE THE </a:t>
            </a:r>
            <a:r>
              <a:rPr lang="en-US" sz="2800" u="sng" dirty="0" smtClean="0"/>
              <a:t>________</a:t>
            </a:r>
            <a:r>
              <a:rPr lang="en-US" sz="2800" dirty="0" smtClean="0"/>
              <a:t>OF </a:t>
            </a:r>
            <a:r>
              <a:rPr lang="en-US" sz="2800" dirty="0" smtClean="0"/>
              <a:t>THE CUSTOMER!</a:t>
            </a:r>
            <a:endParaRPr lang="en-US" sz="2800" dirty="0"/>
          </a:p>
        </p:txBody>
      </p:sp>
    </p:spTree>
    <p:extLst>
      <p:ext uri="{BB962C8B-B14F-4D97-AF65-F5344CB8AC3E}">
        <p14:creationId xmlns:p14="http://schemas.microsoft.com/office/powerpoint/2010/main" val="3022125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142337"/>
          <p:cNvSpPr>
            <a:spLocks noGrp="1" noChangeArrowheads="1"/>
          </p:cNvSpPr>
          <p:nvPr>
            <p:ph type="title"/>
          </p:nvPr>
        </p:nvSpPr>
        <p:spPr/>
        <p:txBody>
          <a:bodyPr>
            <a:normAutofit/>
          </a:bodyPr>
          <a:lstStyle/>
          <a:p>
            <a:pPr marL="0" indent="0" defTabSz="914400" eaLnBrk="1" hangingPunct="1"/>
            <a:r>
              <a:rPr lang="en-US" dirty="0" smtClean="0">
                <a:solidFill>
                  <a:schemeClr val="tx1"/>
                </a:solidFill>
              </a:rPr>
              <a:t>Marketing Defined</a:t>
            </a:r>
          </a:p>
        </p:txBody>
      </p:sp>
      <p:sp>
        <p:nvSpPr>
          <p:cNvPr id="104451" name="Shape 142338"/>
          <p:cNvSpPr>
            <a:spLocks noGrp="1" noChangeArrowheads="1"/>
          </p:cNvSpPr>
          <p:nvPr>
            <p:ph idx="1"/>
          </p:nvPr>
        </p:nvSpPr>
        <p:spPr>
          <a:xfrm>
            <a:off x="304800" y="1600200"/>
            <a:ext cx="8381999" cy="4525963"/>
          </a:xfrm>
        </p:spPr>
        <p:txBody>
          <a:bodyPr>
            <a:normAutofit lnSpcReduction="10000"/>
          </a:bodyPr>
          <a:lstStyle/>
          <a:p>
            <a:pPr defTabSz="914400" eaLnBrk="1" hangingPunct="1"/>
            <a:r>
              <a:rPr lang="en-US" sz="2800" dirty="0" smtClean="0"/>
              <a:t>Marketing decisions are made in every area that touches the customer</a:t>
            </a:r>
          </a:p>
          <a:p>
            <a:pPr lvl="5"/>
            <a:r>
              <a:rPr lang="en-US" sz="2800" dirty="0" smtClean="0"/>
              <a:t>Marketing determines the segments of customers who respond similarly to offers</a:t>
            </a:r>
          </a:p>
          <a:p>
            <a:pPr lvl="5"/>
            <a:r>
              <a:rPr lang="en-US" sz="2800" dirty="0" smtClean="0"/>
              <a:t>Marketing defines which customer segments will be </a:t>
            </a:r>
            <a:r>
              <a:rPr lang="en-US" sz="2800" b="1" u="sng" dirty="0" smtClean="0"/>
              <a:t>targeted</a:t>
            </a:r>
          </a:p>
          <a:p>
            <a:pPr lvl="5"/>
            <a:r>
              <a:rPr lang="en-US" sz="2800" dirty="0" smtClean="0"/>
              <a:t>Marketing responds to the company environment</a:t>
            </a:r>
          </a:p>
          <a:p>
            <a:pPr defTabSz="914400" eaLnBrk="1" hangingPunct="1"/>
            <a:endParaRPr lang="en-US" sz="2800" dirty="0" smtClean="0"/>
          </a:p>
        </p:txBody>
      </p:sp>
      <p:pic>
        <p:nvPicPr>
          <p:cNvPr id="104452" name="Rectangle 142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208121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0139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Do We Stand For?</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69519"/>
            <a:ext cx="2743200" cy="18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3581400"/>
            <a:ext cx="1843087" cy="274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78682" y="2743200"/>
            <a:ext cx="3540918" cy="1815882"/>
          </a:xfrm>
          <a:prstGeom prst="rect">
            <a:avLst/>
          </a:prstGeom>
          <a:noFill/>
        </p:spPr>
        <p:txBody>
          <a:bodyPr wrap="square" rtlCol="0">
            <a:spAutoFit/>
          </a:bodyPr>
          <a:lstStyle/>
          <a:p>
            <a:pPr algn="ctr"/>
            <a:r>
              <a:rPr lang="en-US" sz="2800" b="1" dirty="0" smtClean="0">
                <a:solidFill>
                  <a:schemeClr val="bg1"/>
                </a:solidFill>
              </a:rPr>
              <a:t>Company Mission:</a:t>
            </a:r>
          </a:p>
          <a:p>
            <a:pPr algn="ctr"/>
            <a:r>
              <a:rPr lang="en-US" sz="2800" b="1" dirty="0" smtClean="0">
                <a:solidFill>
                  <a:schemeClr val="bg1"/>
                </a:solidFill>
              </a:rPr>
              <a:t>Who do we DO in pursuit of our Vision?</a:t>
            </a:r>
            <a:endParaRPr lang="en-US" sz="2800" b="1" dirty="0">
              <a:solidFill>
                <a:schemeClr val="bg1"/>
              </a:solidFill>
            </a:endParaRPr>
          </a:p>
        </p:txBody>
      </p:sp>
      <p:sp>
        <p:nvSpPr>
          <p:cNvPr id="11" name="TextBox 10"/>
          <p:cNvSpPr txBox="1"/>
          <p:nvPr/>
        </p:nvSpPr>
        <p:spPr>
          <a:xfrm>
            <a:off x="4343400" y="2743200"/>
            <a:ext cx="3540918" cy="1815882"/>
          </a:xfrm>
          <a:prstGeom prst="rect">
            <a:avLst/>
          </a:prstGeom>
          <a:noFill/>
        </p:spPr>
        <p:txBody>
          <a:bodyPr wrap="square" rtlCol="0">
            <a:spAutoFit/>
          </a:bodyPr>
          <a:lstStyle/>
          <a:p>
            <a:pPr algn="ctr"/>
            <a:r>
              <a:rPr lang="en-US" sz="2800" b="1" dirty="0" smtClean="0">
                <a:solidFill>
                  <a:schemeClr val="bg1"/>
                </a:solidFill>
              </a:rPr>
              <a:t>Company Vision:</a:t>
            </a:r>
          </a:p>
          <a:p>
            <a:pPr algn="ctr"/>
            <a:r>
              <a:rPr lang="en-US" sz="2800" b="1" dirty="0" smtClean="0">
                <a:solidFill>
                  <a:schemeClr val="bg1"/>
                </a:solidFill>
              </a:rPr>
              <a:t>Who do we WANT our company to be?</a:t>
            </a:r>
            <a:endParaRPr lang="en-US" sz="2800" b="1" dirty="0">
              <a:solidFill>
                <a:schemeClr val="bg1"/>
              </a:solidFill>
            </a:endParaRPr>
          </a:p>
        </p:txBody>
      </p:sp>
    </p:spTree>
    <p:extLst>
      <p:ext uri="{BB962C8B-B14F-4D97-AF65-F5344CB8AC3E}">
        <p14:creationId xmlns:p14="http://schemas.microsoft.com/office/powerpoint/2010/main" val="2722401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Introduction to Strategy</a:t>
            </a:r>
            <a:endParaRPr lang="en-US" dirty="0"/>
          </a:p>
        </p:txBody>
      </p:sp>
      <p:cxnSp>
        <p:nvCxnSpPr>
          <p:cNvPr id="10" name="Elbow Connector 9"/>
          <p:cNvCxnSpPr>
            <a:stCxn id="11" idx="0"/>
          </p:cNvCxnSpPr>
          <p:nvPr/>
        </p:nvCxnSpPr>
        <p:spPr>
          <a:xfrm rot="16200000" flipH="1">
            <a:off x="3219451" y="2533648"/>
            <a:ext cx="761999" cy="3467102"/>
          </a:xfrm>
          <a:prstGeom prst="bentConnector4">
            <a:avLst>
              <a:gd name="adj1" fmla="val -167778"/>
              <a:gd name="adj2" fmla="val 61538"/>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66800" y="38862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Present</a:t>
            </a:r>
            <a:endParaRPr lang="en-US" dirty="0"/>
          </a:p>
        </p:txBody>
      </p:sp>
      <p:sp>
        <p:nvSpPr>
          <p:cNvPr id="12" name="Oval 11"/>
          <p:cNvSpPr/>
          <p:nvPr/>
        </p:nvSpPr>
        <p:spPr>
          <a:xfrm>
            <a:off x="6324600" y="15240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cxnSp>
        <p:nvCxnSpPr>
          <p:cNvPr id="21" name="Elbow Connector 20"/>
          <p:cNvCxnSpPr/>
          <p:nvPr/>
        </p:nvCxnSpPr>
        <p:spPr>
          <a:xfrm flipV="1">
            <a:off x="4876800" y="2286000"/>
            <a:ext cx="1910744" cy="132249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H="1">
            <a:off x="4585550" y="3899747"/>
            <a:ext cx="1039703" cy="45720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67659" y="2967335"/>
            <a:ext cx="3608681" cy="923330"/>
          </a:xfrm>
          <a:prstGeom prst="rect">
            <a:avLst/>
          </a:prstGeom>
          <a:noFill/>
          <a:ln>
            <a:solidFill>
              <a:schemeClr val="accent6">
                <a:lumMod val="50000"/>
              </a:schemeClr>
            </a:solidFill>
          </a:ln>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Resources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2240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Plans</a:t>
            </a:r>
            <a:endParaRPr lang="en-US" dirty="0"/>
          </a:p>
        </p:txBody>
      </p:sp>
      <p:sp>
        <p:nvSpPr>
          <p:cNvPr id="4" name="Rectangle 3"/>
          <p:cNvSpPr/>
          <p:nvPr/>
        </p:nvSpPr>
        <p:spPr>
          <a:xfrm>
            <a:off x="2252133" y="1089422"/>
            <a:ext cx="4572000" cy="5693866"/>
          </a:xfrm>
          <a:prstGeom prst="rect">
            <a:avLst/>
          </a:prstGeom>
        </p:spPr>
        <p:txBody>
          <a:bodyPr>
            <a:spAutoFit/>
          </a:bodyPr>
          <a:lstStyle/>
          <a:p>
            <a:pPr algn="ctr"/>
            <a:r>
              <a:rPr lang="en-US" sz="2800" dirty="0"/>
              <a:t/>
            </a:r>
            <a:br>
              <a:rPr lang="en-US" sz="2800" dirty="0"/>
            </a:br>
            <a:r>
              <a:rPr lang="en-US" sz="2800" b="1" dirty="0">
                <a:solidFill>
                  <a:srgbClr val="0070C0"/>
                </a:solidFill>
              </a:rPr>
              <a:t>Market Analysis</a:t>
            </a:r>
            <a:r>
              <a:rPr lang="en-US" sz="2800" b="1" dirty="0">
                <a:solidFill>
                  <a:srgbClr val="FF0000"/>
                </a:solidFill>
              </a:rPr>
              <a:t/>
            </a:r>
            <a:br>
              <a:rPr lang="en-US" sz="2800" b="1" dirty="0">
                <a:solidFill>
                  <a:srgbClr val="FF0000"/>
                </a:solidFill>
              </a:rPr>
            </a:br>
            <a:r>
              <a:rPr lang="en-US" sz="2800" b="1" dirty="0">
                <a:solidFill>
                  <a:schemeClr val="accent1">
                    <a:lumMod val="75000"/>
                  </a:schemeClr>
                </a:solidFill>
              </a:rPr>
              <a:t>Marketing Objectives</a:t>
            </a:r>
            <a:br>
              <a:rPr lang="en-US" sz="2800" b="1" dirty="0">
                <a:solidFill>
                  <a:schemeClr val="accent1">
                    <a:lumMod val="75000"/>
                  </a:schemeClr>
                </a:solidFill>
              </a:rPr>
            </a:br>
            <a:r>
              <a:rPr lang="en-US" sz="2800" b="1" dirty="0">
                <a:solidFill>
                  <a:schemeClr val="accent1">
                    <a:lumMod val="75000"/>
                  </a:schemeClr>
                </a:solidFill>
              </a:rPr>
              <a:t>Segment and Target </a:t>
            </a:r>
          </a:p>
          <a:p>
            <a:pPr algn="ctr"/>
            <a:r>
              <a:rPr lang="en-US" sz="2800" b="1" dirty="0">
                <a:solidFill>
                  <a:schemeClr val="accent6">
                    <a:lumMod val="25000"/>
                  </a:schemeClr>
                </a:solidFill>
              </a:rPr>
              <a:t>Market Mix Strategies </a:t>
            </a:r>
          </a:p>
          <a:p>
            <a:pPr lvl="0" algn="ctr"/>
            <a:r>
              <a:rPr lang="en-US" sz="2800" b="1" dirty="0">
                <a:solidFill>
                  <a:schemeClr val="accent6">
                    <a:lumMod val="75000"/>
                  </a:schemeClr>
                </a:solidFill>
              </a:rPr>
              <a:t>product</a:t>
            </a:r>
          </a:p>
          <a:p>
            <a:pPr lvl="0" algn="ctr"/>
            <a:r>
              <a:rPr lang="en-US" sz="2800" b="1" dirty="0">
                <a:solidFill>
                  <a:schemeClr val="accent6">
                    <a:lumMod val="75000"/>
                  </a:schemeClr>
                </a:solidFill>
              </a:rPr>
              <a:t>price</a:t>
            </a:r>
          </a:p>
          <a:p>
            <a:pPr lvl="0" algn="ctr"/>
            <a:r>
              <a:rPr lang="en-US" sz="2800" b="1" dirty="0">
                <a:solidFill>
                  <a:schemeClr val="accent6">
                    <a:lumMod val="75000"/>
                  </a:schemeClr>
                </a:solidFill>
              </a:rPr>
              <a:t>distribution</a:t>
            </a:r>
          </a:p>
          <a:p>
            <a:pPr lvl="0" algn="ctr"/>
            <a:r>
              <a:rPr lang="en-US" sz="2800" b="1" dirty="0">
                <a:solidFill>
                  <a:schemeClr val="accent6">
                    <a:lumMod val="75000"/>
                  </a:schemeClr>
                </a:solidFill>
              </a:rPr>
              <a:t>promotion, including sales</a:t>
            </a:r>
          </a:p>
          <a:p>
            <a:pPr lvl="0" algn="ctr"/>
            <a:r>
              <a:rPr lang="en-US" sz="2800" b="1" dirty="0">
                <a:solidFill>
                  <a:schemeClr val="accent6">
                    <a:lumMod val="75000"/>
                  </a:schemeClr>
                </a:solidFill>
              </a:rPr>
              <a:t>people</a:t>
            </a:r>
          </a:p>
          <a:p>
            <a:pPr algn="ctr"/>
            <a:r>
              <a:rPr lang="en-US" sz="2800" b="1" dirty="0">
                <a:solidFill>
                  <a:srgbClr val="FF0000"/>
                </a:solidFill>
              </a:rPr>
              <a:t>Action Plans</a:t>
            </a:r>
            <a:r>
              <a:rPr lang="en-US" b="1" dirty="0">
                <a:solidFill>
                  <a:srgbClr val="FF0000"/>
                </a:solidFill>
              </a:rPr>
              <a:t/>
            </a:r>
            <a:br>
              <a:rPr lang="en-US" b="1" dirty="0">
                <a:solidFill>
                  <a:srgbClr val="FF0000"/>
                </a:solidFill>
              </a:rPr>
            </a:br>
            <a:r>
              <a:rPr lang="en-US" sz="2800" b="1" dirty="0">
                <a:solidFill>
                  <a:srgbClr val="FF0000"/>
                </a:solidFill>
              </a:rPr>
              <a:t>Measure Results</a:t>
            </a:r>
          </a:p>
        </p:txBody>
      </p:sp>
    </p:spTree>
    <p:extLst>
      <p:ext uri="{BB962C8B-B14F-4D97-AF65-F5344CB8AC3E}">
        <p14:creationId xmlns:p14="http://schemas.microsoft.com/office/powerpoint/2010/main" val="4241642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Market Analysis</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3062526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graphicFrame>
        <p:nvGraphicFramePr>
          <p:cNvPr id="22" name="Diagram 21"/>
          <p:cNvGraphicFramePr/>
          <p:nvPr>
            <p:extLst>
              <p:ext uri="{D42A27DB-BD31-4B8C-83A1-F6EECF244321}">
                <p14:modId xmlns:p14="http://schemas.microsoft.com/office/powerpoint/2010/main" val="1730038299"/>
              </p:ext>
            </p:extLst>
          </p:nvPr>
        </p:nvGraphicFramePr>
        <p:xfrm>
          <a:off x="-609600" y="304800"/>
          <a:ext cx="10134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4800" y="3657600"/>
            <a:ext cx="8229600" cy="1143000"/>
          </a:xfrm>
        </p:spPr>
        <p:txBody>
          <a:bodyPr/>
          <a:lstStyle/>
          <a:p>
            <a:r>
              <a:rPr lang="en-US" dirty="0" smtClean="0"/>
              <a:t>Marketing Environment</a:t>
            </a:r>
            <a:endParaRPr lang="en-US" dirty="0"/>
          </a:p>
        </p:txBody>
      </p:sp>
    </p:spTree>
    <p:extLst>
      <p:ext uri="{BB962C8B-B14F-4D97-AF65-F5344CB8AC3E}">
        <p14:creationId xmlns:p14="http://schemas.microsoft.com/office/powerpoint/2010/main" val="3790597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57400"/>
            <a:ext cx="381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Economic Situation</a:t>
            </a:r>
            <a:endParaRPr lang="en-US" dirty="0"/>
          </a:p>
        </p:txBody>
      </p:sp>
      <p:sp>
        <p:nvSpPr>
          <p:cNvPr id="3" name="Content Placeholder 2"/>
          <p:cNvSpPr>
            <a:spLocks noGrp="1"/>
          </p:cNvSpPr>
          <p:nvPr>
            <p:ph idx="1"/>
          </p:nvPr>
        </p:nvSpPr>
        <p:spPr/>
        <p:txBody>
          <a:bodyPr>
            <a:normAutofit/>
          </a:bodyPr>
          <a:lstStyle/>
          <a:p>
            <a:pPr lvl="0"/>
            <a:r>
              <a:rPr lang="en-US" dirty="0" smtClean="0"/>
              <a:t>Closely intertwined with politics</a:t>
            </a:r>
          </a:p>
          <a:p>
            <a:pPr lvl="0"/>
            <a:r>
              <a:rPr lang="en-US" dirty="0" smtClean="0"/>
              <a:t>Global and local</a:t>
            </a:r>
          </a:p>
          <a:p>
            <a:pPr lvl="0"/>
            <a:r>
              <a:rPr lang="en-US" dirty="0" smtClean="0"/>
              <a:t>Support and tariffs</a:t>
            </a:r>
          </a:p>
          <a:p>
            <a:pPr lvl="0"/>
            <a:r>
              <a:rPr lang="en-US" dirty="0" smtClean="0"/>
              <a:t>Commodity prices</a:t>
            </a:r>
          </a:p>
          <a:p>
            <a:pPr lvl="0"/>
            <a:r>
              <a:rPr lang="en-US" u="sng" dirty="0" smtClean="0"/>
              <a:t>_______________________</a:t>
            </a:r>
            <a:endParaRPr lang="en-US" u="sng" dirty="0" smtClean="0"/>
          </a:p>
          <a:p>
            <a:pPr lvl="0"/>
            <a:r>
              <a:rPr lang="en-US" dirty="0" smtClean="0"/>
              <a:t>Consumer spending</a:t>
            </a:r>
          </a:p>
          <a:p>
            <a:pPr lvl="0"/>
            <a:r>
              <a:rPr lang="en-US" dirty="0" smtClean="0"/>
              <a:t>Availability of Capital and Interest rates</a:t>
            </a:r>
          </a:p>
          <a:p>
            <a:pPr lvl="0"/>
            <a:r>
              <a:rPr lang="en-US" dirty="0" smtClean="0"/>
              <a:t>Currency and Exchange rates</a:t>
            </a:r>
          </a:p>
        </p:txBody>
      </p:sp>
    </p:spTree>
    <p:extLst>
      <p:ext uri="{BB962C8B-B14F-4D97-AF65-F5344CB8AC3E}">
        <p14:creationId xmlns:p14="http://schemas.microsoft.com/office/powerpoint/2010/main" val="15389881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Trends</a:t>
            </a:r>
            <a:endParaRPr lang="en-US" dirty="0"/>
          </a:p>
        </p:txBody>
      </p:sp>
      <p:sp>
        <p:nvSpPr>
          <p:cNvPr id="3" name="Content Placeholder 2"/>
          <p:cNvSpPr>
            <a:spLocks noGrp="1"/>
          </p:cNvSpPr>
          <p:nvPr>
            <p:ph idx="1"/>
          </p:nvPr>
        </p:nvSpPr>
        <p:spPr/>
        <p:txBody>
          <a:bodyPr>
            <a:normAutofit/>
          </a:bodyPr>
          <a:lstStyle/>
          <a:p>
            <a:r>
              <a:rPr lang="en-US" dirty="0" smtClean="0"/>
              <a:t>Demographics</a:t>
            </a:r>
          </a:p>
          <a:p>
            <a:pPr lvl="1"/>
            <a:r>
              <a:rPr lang="en-US" dirty="0" smtClean="0"/>
              <a:t>Ages</a:t>
            </a:r>
          </a:p>
          <a:p>
            <a:pPr lvl="1"/>
            <a:r>
              <a:rPr lang="en-US" dirty="0" smtClean="0"/>
              <a:t>Education</a:t>
            </a:r>
          </a:p>
          <a:p>
            <a:pPr lvl="1"/>
            <a:r>
              <a:rPr lang="en-US" dirty="0" smtClean="0"/>
              <a:t>Gender</a:t>
            </a:r>
          </a:p>
          <a:p>
            <a:r>
              <a:rPr lang="en-US" u="sng" dirty="0" smtClean="0"/>
              <a:t>______________________</a:t>
            </a:r>
            <a:endParaRPr lang="en-US" u="sng" dirty="0" smtClean="0"/>
          </a:p>
          <a:p>
            <a:pPr lvl="1"/>
            <a:r>
              <a:rPr lang="en-US" dirty="0" smtClean="0"/>
              <a:t>Attitudes and Opinions</a:t>
            </a:r>
          </a:p>
          <a:p>
            <a:pPr lvl="1"/>
            <a:r>
              <a:rPr lang="en-US" dirty="0" smtClean="0"/>
              <a:t>Motivations</a:t>
            </a:r>
          </a:p>
          <a:p>
            <a:pPr lvl="1"/>
            <a:r>
              <a:rPr lang="en-US" dirty="0" smtClean="0"/>
              <a:t>Behaviors, Habits, or Lifestyle</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7642">
            <a:off x="6096000" y="1905000"/>
            <a:ext cx="22479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795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4294967295"/>
          </p:nvPr>
        </p:nvSpPr>
        <p:spPr>
          <a:xfrm>
            <a:off x="381000" y="1600200"/>
            <a:ext cx="8229600" cy="4525963"/>
          </a:xfrm>
        </p:spPr>
        <p:txBody>
          <a:bodyPr>
            <a:normAutofit/>
          </a:bodyPr>
          <a:lstStyle/>
          <a:p>
            <a:pPr lvl="0"/>
            <a:r>
              <a:rPr lang="en-US" dirty="0" smtClean="0"/>
              <a:t>Marketing versus Sales</a:t>
            </a:r>
            <a:endParaRPr lang="en-US" dirty="0"/>
          </a:p>
          <a:p>
            <a:r>
              <a:rPr lang="en-US" dirty="0"/>
              <a:t>Market </a:t>
            </a:r>
            <a:r>
              <a:rPr lang="en-US" dirty="0" smtClean="0"/>
              <a:t>Analysis</a:t>
            </a:r>
          </a:p>
          <a:p>
            <a:r>
              <a:rPr lang="en-US" dirty="0" smtClean="0"/>
              <a:t>Marketing Objectives</a:t>
            </a:r>
            <a:endParaRPr lang="en-US" dirty="0"/>
          </a:p>
          <a:p>
            <a:r>
              <a:rPr lang="en-US" dirty="0"/>
              <a:t>Segmentation and </a:t>
            </a:r>
            <a:r>
              <a:rPr lang="en-US" dirty="0" smtClean="0"/>
              <a:t>Targeting</a:t>
            </a:r>
          </a:p>
          <a:p>
            <a:pPr lvl="0"/>
            <a:r>
              <a:rPr lang="en-US" dirty="0" smtClean="0"/>
              <a:t>Market Planning</a:t>
            </a:r>
          </a:p>
          <a:p>
            <a:pPr lvl="0"/>
            <a:r>
              <a:rPr lang="en-US" dirty="0" smtClean="0"/>
              <a:t>Action Steps and Metrics</a:t>
            </a:r>
            <a:endParaRPr lang="en-US" dirty="0"/>
          </a:p>
        </p:txBody>
      </p:sp>
    </p:spTree>
    <p:extLst>
      <p:ext uri="{BB962C8B-B14F-4D97-AF65-F5344CB8AC3E}">
        <p14:creationId xmlns:p14="http://schemas.microsoft.com/office/powerpoint/2010/main" val="2307822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33400" y="2598976"/>
            <a:ext cx="4090987" cy="483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81942"/>
            <a:ext cx="8229600" cy="1143000"/>
          </a:xfrm>
        </p:spPr>
        <p:txBody>
          <a:bodyPr/>
          <a:lstStyle/>
          <a:p>
            <a:r>
              <a:rPr lang="en-US" dirty="0" smtClean="0"/>
              <a:t>Political and Regulatory Issues</a:t>
            </a:r>
            <a:endParaRPr lang="en-US" dirty="0"/>
          </a:p>
        </p:txBody>
      </p:sp>
      <p:sp>
        <p:nvSpPr>
          <p:cNvPr id="3" name="Content Placeholder 2"/>
          <p:cNvSpPr>
            <a:spLocks noGrp="1"/>
          </p:cNvSpPr>
          <p:nvPr>
            <p:ph idx="1"/>
          </p:nvPr>
        </p:nvSpPr>
        <p:spPr>
          <a:xfrm>
            <a:off x="457200" y="1371601"/>
            <a:ext cx="3352800" cy="2362200"/>
          </a:xfrm>
        </p:spPr>
        <p:txBody>
          <a:bodyPr/>
          <a:lstStyle/>
          <a:p>
            <a:r>
              <a:rPr lang="en-US" dirty="0" smtClean="0"/>
              <a:t>EPA</a:t>
            </a:r>
          </a:p>
          <a:p>
            <a:r>
              <a:rPr lang="en-US" dirty="0" smtClean="0"/>
              <a:t>FDA</a:t>
            </a:r>
          </a:p>
          <a:p>
            <a:r>
              <a:rPr lang="en-US" dirty="0" smtClean="0"/>
              <a:t>USDA</a:t>
            </a:r>
          </a:p>
          <a:p>
            <a:pPr marL="0" indent="0">
              <a:buNone/>
            </a:pPr>
            <a:endParaRPr lang="en-US"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19200"/>
            <a:ext cx="5119687" cy="340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5576887" y="4664220"/>
            <a:ext cx="3352800" cy="23622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914400" indent="-45720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Clr>
                <a:schemeClr val="tx2">
                  <a:lumMod val="75000"/>
                </a:schemeClr>
              </a:buClr>
              <a:buSzPct val="75000"/>
              <a:buFont typeface="Courier New" pitchFamily="49" charset="0"/>
              <a:buChar char="o"/>
              <a:defRPr sz="2800" kern="1200">
                <a:solidFill>
                  <a:schemeClr val="tx1"/>
                </a:solidFill>
                <a:latin typeface="+mn-lt"/>
                <a:ea typeface="+mn-ea"/>
                <a:cs typeface="+mn-cs"/>
              </a:defRPr>
            </a:lvl3pPr>
            <a:lvl4pPr marL="1828800" indent="-457200" algn="l" defTabSz="914400" rtl="0" eaLnBrk="1" latinLnBrk="0" hangingPunct="1">
              <a:spcBef>
                <a:spcPct val="20000"/>
              </a:spcBef>
              <a:buClr>
                <a:schemeClr val="accent4">
                  <a:lumMod val="75000"/>
                </a:schemeClr>
              </a:buClr>
              <a:buFont typeface="Arial" pitchFamily="34" charset="0"/>
              <a:buChar char="•"/>
              <a:defRPr sz="2800" kern="1200">
                <a:solidFill>
                  <a:schemeClr val="tx1"/>
                </a:solidFill>
                <a:latin typeface="+mn-lt"/>
                <a:ea typeface="+mn-ea"/>
                <a:cs typeface="+mn-cs"/>
              </a:defRPr>
            </a:lvl4pPr>
            <a:lvl5pPr marL="2286000" indent="-457200" algn="l" defTabSz="914400" rtl="0" eaLnBrk="1" latinLnBrk="0" hangingPunct="1">
              <a:spcBef>
                <a:spcPct val="20000"/>
              </a:spcBef>
              <a:buClr>
                <a:schemeClr val="accent3">
                  <a:lumMod val="75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IRS</a:t>
            </a:r>
          </a:p>
          <a:p>
            <a:r>
              <a:rPr lang="en-US" dirty="0" smtClean="0"/>
              <a:t>FAA</a:t>
            </a:r>
          </a:p>
          <a:p>
            <a:r>
              <a:rPr lang="en-US" dirty="0" smtClean="0"/>
              <a:t>Others</a:t>
            </a:r>
          </a:p>
          <a:p>
            <a:pPr marL="0" indent="0">
              <a:buFont typeface="Arial" pitchFamily="34" charset="0"/>
              <a:buNone/>
            </a:pPr>
            <a:endParaRPr lang="en-US" dirty="0"/>
          </a:p>
        </p:txBody>
      </p:sp>
    </p:spTree>
    <p:extLst>
      <p:ext uri="{BB962C8B-B14F-4D97-AF65-F5344CB8AC3E}">
        <p14:creationId xmlns:p14="http://schemas.microsoft.com/office/powerpoint/2010/main" val="2791708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normAutofit/>
          </a:bodyPr>
          <a:lstStyle/>
          <a:p>
            <a:pPr lvl="0"/>
            <a:endParaRPr lang="en-US" dirty="0" smtClean="0"/>
          </a:p>
          <a:p>
            <a:pPr lvl="0"/>
            <a:r>
              <a:rPr lang="en-US" u="sng" dirty="0" smtClean="0"/>
              <a:t>________________</a:t>
            </a:r>
            <a:endParaRPr lang="en-US" u="sng" dirty="0" smtClean="0"/>
          </a:p>
          <a:p>
            <a:pPr lvl="0"/>
            <a:r>
              <a:rPr lang="en-US" dirty="0" smtClean="0"/>
              <a:t>Product Development</a:t>
            </a:r>
          </a:p>
          <a:p>
            <a:pPr lvl="0"/>
            <a:r>
              <a:rPr lang="en-US" dirty="0" smtClean="0"/>
              <a:t>Production Automation</a:t>
            </a:r>
          </a:p>
          <a:p>
            <a:pPr lvl="0"/>
            <a:r>
              <a:rPr lang="en-US" dirty="0" smtClean="0"/>
              <a:t>Process Improvements</a:t>
            </a:r>
          </a:p>
          <a:p>
            <a:pPr lvl="0"/>
            <a:r>
              <a:rPr lang="en-US" dirty="0" smtClean="0"/>
              <a:t>Logistics</a:t>
            </a:r>
            <a:endParaRPr lang="en-US" dirty="0"/>
          </a:p>
          <a:p>
            <a:pPr lvl="0"/>
            <a:r>
              <a:rPr lang="en-US" dirty="0"/>
              <a:t>Knowledge </a:t>
            </a:r>
            <a:r>
              <a:rPr lang="en-US" dirty="0" smtClean="0"/>
              <a:t>Systems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33525"/>
            <a:ext cx="32766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821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854406" cy="515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a:xfrm>
            <a:off x="152400" y="1600200"/>
            <a:ext cx="8854406" cy="5257800"/>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buNone/>
            </a:pPr>
            <a:r>
              <a:rPr lang="en-US" dirty="0" smtClean="0"/>
              <a:t>Examine all the factors in their marketing mix</a:t>
            </a:r>
          </a:p>
          <a:p>
            <a:pPr marL="0" indent="0" algn="ctr">
              <a:buNone/>
            </a:pPr>
            <a:r>
              <a:rPr lang="en-US" b="1" dirty="0" smtClean="0">
                <a:solidFill>
                  <a:srgbClr val="0070C0"/>
                </a:solidFill>
              </a:rPr>
              <a:t>Price, Place, Product, Promotion, People</a:t>
            </a:r>
          </a:p>
          <a:p>
            <a:pPr marL="0" indent="0" algn="ctr">
              <a:buNone/>
            </a:pPr>
            <a:r>
              <a:rPr lang="en-US" u="sng" dirty="0" smtClean="0"/>
              <a:t>____________________</a:t>
            </a:r>
            <a:endParaRPr lang="en-US" u="sng" dirty="0"/>
          </a:p>
        </p:txBody>
      </p:sp>
    </p:spTree>
    <p:extLst>
      <p:ext uri="{BB962C8B-B14F-4D97-AF65-F5344CB8AC3E}">
        <p14:creationId xmlns:p14="http://schemas.microsoft.com/office/powerpoint/2010/main" val="2452593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Content Placeholder 2"/>
          <p:cNvSpPr>
            <a:spLocks noGrp="1"/>
          </p:cNvSpPr>
          <p:nvPr>
            <p:ph idx="1"/>
          </p:nvPr>
        </p:nvSpPr>
        <p:spPr/>
        <p:txBody>
          <a:bodyPr/>
          <a:lstStyle/>
          <a:p>
            <a:r>
              <a:rPr lang="en-US" dirty="0" smtClean="0"/>
              <a:t>A company must also consider it’s own strengths and weaknesses, as well as the external opportunities and threats</a:t>
            </a:r>
            <a:r>
              <a:rPr lang="en-US" dirty="0" smtClean="0"/>
              <a:t>.</a:t>
            </a:r>
          </a:p>
          <a:p>
            <a:endParaRPr lang="en-US" dirty="0" smtClean="0"/>
          </a:p>
          <a:p>
            <a:r>
              <a:rPr lang="en-US" dirty="0" smtClean="0"/>
              <a:t>Combined, these are often referred to as </a:t>
            </a:r>
            <a:r>
              <a:rPr lang="en-US" u="sng" dirty="0" smtClean="0"/>
              <a:t>_______________ </a:t>
            </a:r>
            <a:r>
              <a:rPr lang="en-US" dirty="0" smtClean="0"/>
              <a:t>analyses</a:t>
            </a:r>
            <a:r>
              <a:rPr lang="en-US" dirty="0" smtClean="0"/>
              <a:t>.</a:t>
            </a:r>
            <a:endParaRPr lang="en-US" dirty="0"/>
          </a:p>
        </p:txBody>
      </p:sp>
    </p:spTree>
    <p:extLst>
      <p:ext uri="{BB962C8B-B14F-4D97-AF65-F5344CB8AC3E}">
        <p14:creationId xmlns:p14="http://schemas.microsoft.com/office/powerpoint/2010/main" val="3345806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Strengths</a:t>
            </a:r>
            <a:endParaRPr lang="en-US" dirty="0"/>
          </a:p>
        </p:txBody>
      </p:sp>
      <p:sp>
        <p:nvSpPr>
          <p:cNvPr id="3" name="Content Placeholder 2"/>
          <p:cNvSpPr>
            <a:spLocks noGrp="1"/>
          </p:cNvSpPr>
          <p:nvPr>
            <p:ph idx="1"/>
          </p:nvPr>
        </p:nvSpPr>
        <p:spPr>
          <a:xfrm>
            <a:off x="3276600" y="1295400"/>
            <a:ext cx="5410200" cy="1676400"/>
          </a:xfrm>
        </p:spPr>
        <p:txBody>
          <a:bodyPr/>
          <a:lstStyle/>
          <a:p>
            <a:r>
              <a:rPr lang="en-US" dirty="0" smtClean="0"/>
              <a:t>Product performance</a:t>
            </a:r>
          </a:p>
          <a:p>
            <a:r>
              <a:rPr lang="en-US" u="sng" dirty="0" smtClean="0"/>
              <a:t>________________</a:t>
            </a:r>
            <a:endParaRPr lang="en-US" u="sng" dirty="0" smtClean="0"/>
          </a:p>
          <a:p>
            <a:r>
              <a:rPr lang="en-US" dirty="0" smtClean="0"/>
              <a:t>Image</a:t>
            </a:r>
            <a:endParaRPr lang="en-US" dirty="0"/>
          </a:p>
        </p:txBody>
      </p:sp>
      <p:sp>
        <p:nvSpPr>
          <p:cNvPr id="4" name="Title 1"/>
          <p:cNvSpPr txBox="1">
            <a:spLocks/>
          </p:cNvSpPr>
          <p:nvPr/>
        </p:nvSpPr>
        <p:spPr>
          <a:xfrm>
            <a:off x="457200" y="3276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Examples of Weaknesses</a:t>
            </a:r>
            <a:endParaRPr lang="en-US" dirty="0"/>
          </a:p>
        </p:txBody>
      </p:sp>
      <p:sp>
        <p:nvSpPr>
          <p:cNvPr id="5" name="Content Placeholder 2"/>
          <p:cNvSpPr txBox="1">
            <a:spLocks/>
          </p:cNvSpPr>
          <p:nvPr/>
        </p:nvSpPr>
        <p:spPr>
          <a:xfrm>
            <a:off x="457200" y="4267200"/>
            <a:ext cx="8229600" cy="16764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914400" indent="-45720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Clr>
                <a:schemeClr val="tx2">
                  <a:lumMod val="75000"/>
                </a:schemeClr>
              </a:buClr>
              <a:buSzPct val="75000"/>
              <a:buFont typeface="Courier New" pitchFamily="49" charset="0"/>
              <a:buChar char="o"/>
              <a:defRPr sz="2800" kern="1200">
                <a:solidFill>
                  <a:schemeClr val="tx1"/>
                </a:solidFill>
                <a:latin typeface="+mn-lt"/>
                <a:ea typeface="+mn-ea"/>
                <a:cs typeface="+mn-cs"/>
              </a:defRPr>
            </a:lvl3pPr>
            <a:lvl4pPr marL="1828800" indent="-457200" algn="l" defTabSz="914400" rtl="0" eaLnBrk="1" latinLnBrk="0" hangingPunct="1">
              <a:spcBef>
                <a:spcPct val="20000"/>
              </a:spcBef>
              <a:buClr>
                <a:schemeClr val="accent4">
                  <a:lumMod val="75000"/>
                </a:schemeClr>
              </a:buClr>
              <a:buFont typeface="Arial" pitchFamily="34" charset="0"/>
              <a:buChar char="•"/>
              <a:defRPr sz="2800" kern="1200">
                <a:solidFill>
                  <a:schemeClr val="tx1"/>
                </a:solidFill>
                <a:latin typeface="+mn-lt"/>
                <a:ea typeface="+mn-ea"/>
                <a:cs typeface="+mn-cs"/>
              </a:defRPr>
            </a:lvl4pPr>
            <a:lvl5pPr marL="2286000" indent="-457200" algn="l" defTabSz="914400" rtl="0" eaLnBrk="1" latinLnBrk="0" hangingPunct="1">
              <a:spcBef>
                <a:spcPct val="20000"/>
              </a:spcBef>
              <a:buClr>
                <a:schemeClr val="accent3">
                  <a:lumMod val="75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Delivery</a:t>
            </a:r>
          </a:p>
          <a:p>
            <a:r>
              <a:rPr lang="en-US" dirty="0" smtClean="0"/>
              <a:t>Billing</a:t>
            </a:r>
          </a:p>
          <a:p>
            <a:r>
              <a:rPr lang="en-US" dirty="0" smtClean="0"/>
              <a:t>Limited offering</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21920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4267200"/>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465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a:t>
            </a:r>
            <a:r>
              <a:rPr lang="en-US" dirty="0" smtClean="0"/>
              <a:t>Opportunities</a:t>
            </a:r>
            <a:endParaRPr lang="en-US" dirty="0"/>
          </a:p>
        </p:txBody>
      </p:sp>
      <p:sp>
        <p:nvSpPr>
          <p:cNvPr id="3" name="Content Placeholder 2"/>
          <p:cNvSpPr>
            <a:spLocks noGrp="1"/>
          </p:cNvSpPr>
          <p:nvPr>
            <p:ph idx="1"/>
          </p:nvPr>
        </p:nvSpPr>
        <p:spPr>
          <a:xfrm>
            <a:off x="3276600" y="1295400"/>
            <a:ext cx="5638800" cy="1676400"/>
          </a:xfrm>
        </p:spPr>
        <p:txBody>
          <a:bodyPr>
            <a:normAutofit/>
          </a:bodyPr>
          <a:lstStyle/>
          <a:p>
            <a:r>
              <a:rPr lang="en-US" dirty="0" smtClean="0"/>
              <a:t>Buyers moving into your area</a:t>
            </a:r>
            <a:endParaRPr lang="en-US" dirty="0" smtClean="0"/>
          </a:p>
          <a:p>
            <a:r>
              <a:rPr lang="en-US" dirty="0" smtClean="0"/>
              <a:t>Competitors leaving</a:t>
            </a:r>
            <a:endParaRPr lang="en-US" dirty="0" smtClean="0"/>
          </a:p>
          <a:p>
            <a:r>
              <a:rPr lang="en-US" dirty="0" smtClean="0"/>
              <a:t>Achieving higher efficiency</a:t>
            </a:r>
            <a:endParaRPr lang="en-US" dirty="0"/>
          </a:p>
        </p:txBody>
      </p:sp>
      <p:sp>
        <p:nvSpPr>
          <p:cNvPr id="4" name="Title 1"/>
          <p:cNvSpPr txBox="1">
            <a:spLocks/>
          </p:cNvSpPr>
          <p:nvPr/>
        </p:nvSpPr>
        <p:spPr>
          <a:xfrm>
            <a:off x="457200" y="3276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r>
              <a:rPr lang="en-US" dirty="0" smtClean="0"/>
              <a:t>Examples of </a:t>
            </a:r>
            <a:r>
              <a:rPr lang="en-US" dirty="0" smtClean="0"/>
              <a:t>Threats</a:t>
            </a:r>
            <a:endParaRPr lang="en-US" dirty="0"/>
          </a:p>
        </p:txBody>
      </p:sp>
      <p:sp>
        <p:nvSpPr>
          <p:cNvPr id="5" name="Content Placeholder 2"/>
          <p:cNvSpPr txBox="1">
            <a:spLocks/>
          </p:cNvSpPr>
          <p:nvPr/>
        </p:nvSpPr>
        <p:spPr>
          <a:xfrm>
            <a:off x="457200" y="4267200"/>
            <a:ext cx="8229600" cy="16764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914400" indent="-45720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Clr>
                <a:schemeClr val="tx2">
                  <a:lumMod val="75000"/>
                </a:schemeClr>
              </a:buClr>
              <a:buSzPct val="75000"/>
              <a:buFont typeface="Courier New" pitchFamily="49" charset="0"/>
              <a:buChar char="o"/>
              <a:defRPr sz="2800" kern="1200">
                <a:solidFill>
                  <a:schemeClr val="tx1"/>
                </a:solidFill>
                <a:latin typeface="+mn-lt"/>
                <a:ea typeface="+mn-ea"/>
                <a:cs typeface="+mn-cs"/>
              </a:defRPr>
            </a:lvl3pPr>
            <a:lvl4pPr marL="1828800" indent="-457200" algn="l" defTabSz="914400" rtl="0" eaLnBrk="1" latinLnBrk="0" hangingPunct="1">
              <a:spcBef>
                <a:spcPct val="20000"/>
              </a:spcBef>
              <a:buClr>
                <a:schemeClr val="accent4">
                  <a:lumMod val="75000"/>
                </a:schemeClr>
              </a:buClr>
              <a:buFont typeface="Arial" pitchFamily="34" charset="0"/>
              <a:buChar char="•"/>
              <a:defRPr sz="2800" kern="1200">
                <a:solidFill>
                  <a:schemeClr val="tx1"/>
                </a:solidFill>
                <a:latin typeface="+mn-lt"/>
                <a:ea typeface="+mn-ea"/>
                <a:cs typeface="+mn-cs"/>
              </a:defRPr>
            </a:lvl4pPr>
            <a:lvl5pPr marL="2286000" indent="-457200" algn="l" defTabSz="914400" rtl="0" eaLnBrk="1" latinLnBrk="0" hangingPunct="1">
              <a:spcBef>
                <a:spcPct val="20000"/>
              </a:spcBef>
              <a:buClr>
                <a:schemeClr val="accent3">
                  <a:lumMod val="75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 new competitor</a:t>
            </a:r>
            <a:endParaRPr lang="en-US" dirty="0" smtClean="0"/>
          </a:p>
          <a:p>
            <a:r>
              <a:rPr lang="en-US" dirty="0" smtClean="0"/>
              <a:t>Economic uncertainty</a:t>
            </a:r>
            <a:endParaRPr lang="en-US" dirty="0" smtClean="0"/>
          </a:p>
          <a:p>
            <a:r>
              <a:rPr lang="en-US" dirty="0" smtClean="0"/>
              <a:t>Products going </a:t>
            </a:r>
            <a:r>
              <a:rPr lang="en-US" u="sng" dirty="0" smtClean="0"/>
              <a:t>____________</a:t>
            </a:r>
            <a:endParaRPr lang="en-US" u="sng"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3" y="1295400"/>
            <a:ext cx="28670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4419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590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Objectives</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934789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1"/>
          </p:nvPr>
        </p:nvSpPr>
        <p:spPr/>
        <p:txBody>
          <a:bodyPr/>
          <a:lstStyle/>
          <a:p>
            <a:r>
              <a:rPr lang="en-US" dirty="0" smtClean="0"/>
              <a:t>Are the measurable components of the future desired state.</a:t>
            </a:r>
          </a:p>
          <a:p>
            <a:endParaRPr lang="en-US" dirty="0"/>
          </a:p>
        </p:txBody>
      </p:sp>
      <p:grpSp>
        <p:nvGrpSpPr>
          <p:cNvPr id="11" name="Group 10"/>
          <p:cNvGrpSpPr/>
          <p:nvPr/>
        </p:nvGrpSpPr>
        <p:grpSpPr>
          <a:xfrm>
            <a:off x="4800600" y="3276599"/>
            <a:ext cx="3657600" cy="2286001"/>
            <a:chOff x="3505200" y="3733800"/>
            <a:chExt cx="3657600" cy="2286001"/>
          </a:xfrm>
        </p:grpSpPr>
        <p:sp>
          <p:nvSpPr>
            <p:cNvPr id="9" name="Parallelogram 8"/>
            <p:cNvSpPr/>
            <p:nvPr/>
          </p:nvSpPr>
          <p:spPr>
            <a:xfrm rot="16200000">
              <a:off x="3505200" y="4191001"/>
              <a:ext cx="1828800" cy="1828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5400000" flipH="1">
              <a:off x="5333999" y="4190999"/>
              <a:ext cx="1828801" cy="1828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3505200" y="3733800"/>
              <a:ext cx="3657599" cy="914400"/>
            </a:xfrm>
            <a:prstGeom prst="diamon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81000" y="2861370"/>
            <a:ext cx="4038600" cy="3539430"/>
          </a:xfrm>
          <a:prstGeom prst="rect">
            <a:avLst/>
          </a:prstGeom>
          <a:noFill/>
        </p:spPr>
        <p:txBody>
          <a:bodyPr wrap="square" rtlCol="0">
            <a:spAutoFit/>
          </a:bodyPr>
          <a:lstStyle/>
          <a:p>
            <a:r>
              <a:rPr lang="en-US" sz="2800" dirty="0" smtClean="0"/>
              <a:t>If the mission of the company were a box.  The objectives would state </a:t>
            </a:r>
            <a:r>
              <a:rPr lang="en-US" sz="2800" u="sng" dirty="0" smtClean="0"/>
              <a:t>______________ _____________________ </a:t>
            </a:r>
            <a:r>
              <a:rPr lang="en-US" sz="2800" dirty="0" smtClean="0"/>
              <a:t>the </a:t>
            </a:r>
            <a:r>
              <a:rPr lang="en-US" sz="2800" dirty="0" smtClean="0"/>
              <a:t>box should be at some point in the future.</a:t>
            </a:r>
            <a:endParaRPr lang="en-US" sz="2800" dirty="0"/>
          </a:p>
        </p:txBody>
      </p:sp>
    </p:spTree>
    <p:extLst>
      <p:ext uri="{BB962C8B-B14F-4D97-AF65-F5344CB8AC3E}">
        <p14:creationId xmlns:p14="http://schemas.microsoft.com/office/powerpoint/2010/main" val="1311180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457200" y="1600200"/>
            <a:ext cx="8305800" cy="4525963"/>
          </a:xfrm>
        </p:spPr>
        <p:txBody>
          <a:bodyPr/>
          <a:lstStyle/>
          <a:p>
            <a:pPr marL="0" indent="0">
              <a:buNone/>
            </a:pPr>
            <a:r>
              <a:rPr lang="en-US" b="1" dirty="0" smtClean="0"/>
              <a:t>Financial</a:t>
            </a:r>
          </a:p>
          <a:p>
            <a:r>
              <a:rPr lang="en-US" dirty="0"/>
              <a:t>Revenue</a:t>
            </a:r>
          </a:p>
          <a:p>
            <a:r>
              <a:rPr lang="en-US" dirty="0" smtClean="0"/>
              <a:t>Cash</a:t>
            </a:r>
          </a:p>
          <a:p>
            <a:r>
              <a:rPr lang="en-US" dirty="0" smtClean="0"/>
              <a:t>Gross Margin</a:t>
            </a:r>
          </a:p>
          <a:p>
            <a:r>
              <a:rPr lang="en-US" u="sng" dirty="0" smtClean="0"/>
              <a:t>_____________</a:t>
            </a:r>
            <a:endParaRPr lang="en-US" u="sng" dirty="0" smtClean="0"/>
          </a:p>
          <a:p>
            <a:r>
              <a:rPr lang="en-US" dirty="0" smtClean="0"/>
              <a:t>Product Volume</a:t>
            </a:r>
          </a:p>
        </p:txBody>
      </p:sp>
      <p:sp>
        <p:nvSpPr>
          <p:cNvPr id="4" name="Content Placeholder 2"/>
          <p:cNvSpPr txBox="1">
            <a:spLocks/>
          </p:cNvSpPr>
          <p:nvPr/>
        </p:nvSpPr>
        <p:spPr>
          <a:xfrm>
            <a:off x="4610100" y="3200400"/>
            <a:ext cx="4152900" cy="2925763"/>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914400" indent="-457200" algn="l" defTabSz="914400" rtl="0" eaLnBrk="1" latinLnBrk="0" hangingPunct="1">
              <a:spcBef>
                <a:spcPct val="20000"/>
              </a:spcBef>
              <a:buClr>
                <a:srgbClr val="FF0000"/>
              </a:buClr>
              <a:buFont typeface="Arial"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Clr>
                <a:schemeClr val="tx2">
                  <a:lumMod val="75000"/>
                </a:schemeClr>
              </a:buClr>
              <a:buSzPct val="75000"/>
              <a:buFont typeface="Courier New" pitchFamily="49" charset="0"/>
              <a:buChar char="o"/>
              <a:defRPr sz="2800" kern="1200">
                <a:solidFill>
                  <a:schemeClr val="tx1"/>
                </a:solidFill>
                <a:latin typeface="+mn-lt"/>
                <a:ea typeface="+mn-ea"/>
                <a:cs typeface="+mn-cs"/>
              </a:defRPr>
            </a:lvl3pPr>
            <a:lvl4pPr marL="1828800" indent="-457200" algn="l" defTabSz="914400" rtl="0" eaLnBrk="1" latinLnBrk="0" hangingPunct="1">
              <a:spcBef>
                <a:spcPct val="20000"/>
              </a:spcBef>
              <a:buClr>
                <a:schemeClr val="accent4">
                  <a:lumMod val="75000"/>
                </a:schemeClr>
              </a:buClr>
              <a:buFont typeface="Arial" pitchFamily="34" charset="0"/>
              <a:buChar char="•"/>
              <a:defRPr sz="2800" kern="1200">
                <a:solidFill>
                  <a:schemeClr val="tx1"/>
                </a:solidFill>
                <a:latin typeface="+mn-lt"/>
                <a:ea typeface="+mn-ea"/>
                <a:cs typeface="+mn-cs"/>
              </a:defRPr>
            </a:lvl4pPr>
            <a:lvl5pPr marL="2286000" indent="-457200" algn="l" defTabSz="914400" rtl="0" eaLnBrk="1" latinLnBrk="0" hangingPunct="1">
              <a:spcBef>
                <a:spcPct val="20000"/>
              </a:spcBef>
              <a:buClr>
                <a:schemeClr val="accent3">
                  <a:lumMod val="75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Non-Financial</a:t>
            </a:r>
          </a:p>
          <a:p>
            <a:r>
              <a:rPr lang="en-US" u="sng" dirty="0" smtClean="0"/>
              <a:t>_______________</a:t>
            </a:r>
            <a:endParaRPr lang="en-US" u="sng" dirty="0" smtClean="0"/>
          </a:p>
          <a:p>
            <a:r>
              <a:rPr lang="en-US" dirty="0" smtClean="0"/>
              <a:t>Customer Turnover</a:t>
            </a:r>
          </a:p>
          <a:p>
            <a:r>
              <a:rPr lang="en-US" dirty="0" smtClean="0"/>
              <a:t>Concentration</a:t>
            </a:r>
          </a:p>
          <a:p>
            <a:r>
              <a:rPr lang="en-US" dirty="0" smtClean="0"/>
              <a:t>Penetration</a:t>
            </a:r>
          </a:p>
          <a:p>
            <a:r>
              <a:rPr lang="en-US" dirty="0" smtClean="0"/>
              <a:t>Product Mix</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914400"/>
            <a:ext cx="2266950" cy="2019300"/>
          </a:xfrm>
          <a:prstGeom prst="rect">
            <a:avLst/>
          </a:prstGeom>
        </p:spPr>
      </p:pic>
    </p:spTree>
    <p:extLst>
      <p:ext uri="{BB962C8B-B14F-4D97-AF65-F5344CB8AC3E}">
        <p14:creationId xmlns:p14="http://schemas.microsoft.com/office/powerpoint/2010/main" val="2100779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Segmentation and Targeting</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323504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p:txBody>
          <a:bodyPr>
            <a:normAutofit/>
          </a:bodyPr>
          <a:lstStyle/>
          <a:p>
            <a:r>
              <a:rPr lang="en-US" b="1" dirty="0" smtClean="0"/>
              <a:t>Vision</a:t>
            </a:r>
          </a:p>
          <a:p>
            <a:r>
              <a:rPr lang="en-US" b="1" dirty="0" smtClean="0"/>
              <a:t>Mission</a:t>
            </a:r>
          </a:p>
          <a:p>
            <a:r>
              <a:rPr lang="en-US" b="1" dirty="0" smtClean="0"/>
              <a:t>Environment</a:t>
            </a:r>
          </a:p>
          <a:p>
            <a:r>
              <a:rPr lang="en-US" b="1" dirty="0" smtClean="0"/>
              <a:t>Target</a:t>
            </a:r>
          </a:p>
          <a:p>
            <a:r>
              <a:rPr lang="en-US" b="1" dirty="0" smtClean="0"/>
              <a:t>Segment</a:t>
            </a:r>
          </a:p>
          <a:p>
            <a:r>
              <a:rPr lang="en-US" b="1" dirty="0" smtClean="0"/>
              <a:t>Demographics</a:t>
            </a:r>
          </a:p>
          <a:p>
            <a:r>
              <a:rPr lang="en-US" b="1" dirty="0" smtClean="0"/>
              <a:t>Psychographics</a:t>
            </a:r>
          </a:p>
        </p:txBody>
      </p:sp>
    </p:spTree>
    <p:extLst>
      <p:ext uri="{BB962C8B-B14F-4D97-AF65-F5344CB8AC3E}">
        <p14:creationId xmlns:p14="http://schemas.microsoft.com/office/powerpoint/2010/main" val="506641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 Characteristics</a:t>
            </a:r>
            <a:endParaRPr lang="en-US" dirty="0"/>
          </a:p>
        </p:txBody>
      </p:sp>
      <p:sp>
        <p:nvSpPr>
          <p:cNvPr id="3" name="Content Placeholder 2"/>
          <p:cNvSpPr>
            <a:spLocks noGrp="1"/>
          </p:cNvSpPr>
          <p:nvPr>
            <p:ph idx="1"/>
          </p:nvPr>
        </p:nvSpPr>
        <p:spPr>
          <a:xfrm>
            <a:off x="228600" y="1600200"/>
            <a:ext cx="8610600" cy="4525963"/>
          </a:xfrm>
        </p:spPr>
        <p:txBody>
          <a:bodyPr>
            <a:normAutofit/>
          </a:bodyPr>
          <a:lstStyle/>
          <a:p>
            <a:r>
              <a:rPr lang="en-US" b="1" dirty="0" smtClean="0">
                <a:solidFill>
                  <a:srgbClr val="00B050"/>
                </a:solidFill>
              </a:rPr>
              <a:t>Measurable </a:t>
            </a:r>
            <a:r>
              <a:rPr lang="en-US" b="1" dirty="0" smtClean="0">
                <a:solidFill>
                  <a:srgbClr val="00B050"/>
                </a:solidFill>
              </a:rPr>
              <a:t>(Can </a:t>
            </a:r>
            <a:r>
              <a:rPr lang="en-US" b="1" dirty="0" smtClean="0">
                <a:solidFill>
                  <a:srgbClr val="00B050"/>
                </a:solidFill>
              </a:rPr>
              <a:t>you find out how many there are?)</a:t>
            </a:r>
          </a:p>
          <a:p>
            <a:r>
              <a:rPr lang="en-US" b="1" dirty="0" smtClean="0">
                <a:solidFill>
                  <a:srgbClr val="7030A0"/>
                </a:solidFill>
              </a:rPr>
              <a:t>Substantial </a:t>
            </a:r>
            <a:r>
              <a:rPr lang="en-US" b="1" dirty="0" smtClean="0">
                <a:solidFill>
                  <a:srgbClr val="7030A0"/>
                </a:solidFill>
              </a:rPr>
              <a:t>(Is it big enough?)</a:t>
            </a:r>
            <a:endParaRPr lang="en-US" b="1" dirty="0" smtClean="0">
              <a:solidFill>
                <a:srgbClr val="7030A0"/>
              </a:solidFill>
            </a:endParaRPr>
          </a:p>
          <a:p>
            <a:r>
              <a:rPr lang="en-US" b="1" dirty="0" smtClean="0">
                <a:solidFill>
                  <a:srgbClr val="00B050"/>
                </a:solidFill>
              </a:rPr>
              <a:t>Accessible </a:t>
            </a:r>
            <a:r>
              <a:rPr lang="en-US" b="1" dirty="0" smtClean="0">
                <a:solidFill>
                  <a:srgbClr val="00B050"/>
                </a:solidFill>
              </a:rPr>
              <a:t>(Can you </a:t>
            </a:r>
            <a:r>
              <a:rPr lang="en-US" b="1" u="sng" dirty="0" smtClean="0">
                <a:solidFill>
                  <a:srgbClr val="00B050"/>
                </a:solidFill>
              </a:rPr>
              <a:t>__________</a:t>
            </a:r>
            <a:r>
              <a:rPr lang="en-US" b="1" dirty="0" smtClean="0">
                <a:solidFill>
                  <a:srgbClr val="00B050"/>
                </a:solidFill>
              </a:rPr>
              <a:t> people in the segment?)</a:t>
            </a:r>
            <a:endParaRPr lang="en-US" b="1" dirty="0" smtClean="0">
              <a:solidFill>
                <a:srgbClr val="00B050"/>
              </a:solidFill>
            </a:endParaRPr>
          </a:p>
          <a:p>
            <a:r>
              <a:rPr lang="en-US" b="1" dirty="0" smtClean="0">
                <a:solidFill>
                  <a:srgbClr val="7030A0"/>
                </a:solidFill>
              </a:rPr>
              <a:t>Differentiable (can you tell them </a:t>
            </a:r>
            <a:r>
              <a:rPr lang="en-US" b="1" dirty="0" smtClean="0">
                <a:solidFill>
                  <a:srgbClr val="7030A0"/>
                </a:solidFill>
              </a:rPr>
              <a:t>apart?)</a:t>
            </a:r>
            <a:endParaRPr lang="en-US" b="1" dirty="0" smtClean="0">
              <a:solidFill>
                <a:srgbClr val="7030A0"/>
              </a:solidFill>
            </a:endParaRPr>
          </a:p>
          <a:p>
            <a:r>
              <a:rPr lang="en-US" b="1" dirty="0" smtClean="0">
                <a:solidFill>
                  <a:srgbClr val="00B050"/>
                </a:solidFill>
              </a:rPr>
              <a:t>Actionable (Can you act on the differences?)</a:t>
            </a:r>
            <a:endParaRPr lang="en-US" b="1" dirty="0">
              <a:solidFill>
                <a:srgbClr val="00B050"/>
              </a:solidFill>
            </a:endParaRPr>
          </a:p>
        </p:txBody>
      </p:sp>
    </p:spTree>
    <p:extLst>
      <p:ext uri="{BB962C8B-B14F-4D97-AF65-F5344CB8AC3E}">
        <p14:creationId xmlns:p14="http://schemas.microsoft.com/office/powerpoint/2010/main" val="1486846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hape 1053697"/>
          <p:cNvSpPr>
            <a:spLocks noGrp="1" noChangeArrowheads="1"/>
          </p:cNvSpPr>
          <p:nvPr>
            <p:ph type="title"/>
          </p:nvPr>
        </p:nvSpPr>
        <p:spPr/>
        <p:txBody>
          <a:bodyPr lIns="92075" tIns="46038" rIns="92075" bIns="46038"/>
          <a:lstStyle/>
          <a:p>
            <a:pPr marL="0" indent="0" defTabSz="914400" eaLnBrk="1" hangingPunct="1"/>
            <a:r>
              <a:rPr lang="en-US" sz="3200" b="1" dirty="0" smtClean="0">
                <a:solidFill>
                  <a:schemeClr val="tx1"/>
                </a:solidFill>
              </a:rPr>
              <a:t> </a:t>
            </a:r>
            <a:r>
              <a:rPr lang="en-US" sz="3200" dirty="0" smtClean="0">
                <a:solidFill>
                  <a:schemeClr val="tx1"/>
                </a:solidFill>
              </a:rPr>
              <a:t>Targeting</a:t>
            </a:r>
          </a:p>
        </p:txBody>
      </p:sp>
      <p:sp>
        <p:nvSpPr>
          <p:cNvPr id="105475" name="Shape 1053698"/>
          <p:cNvSpPr>
            <a:spLocks noGrp="1" noChangeArrowheads="1"/>
          </p:cNvSpPr>
          <p:nvPr>
            <p:ph idx="1"/>
          </p:nvPr>
        </p:nvSpPr>
        <p:spPr/>
        <p:txBody>
          <a:bodyPr lIns="92075" tIns="46038" rIns="92075" bIns="46038">
            <a:normAutofit/>
          </a:bodyPr>
          <a:lstStyle/>
          <a:p>
            <a:pPr marL="3175" indent="-3175" defTabSz="914400" eaLnBrk="1" hangingPunct="1">
              <a:spcBef>
                <a:spcPct val="15000"/>
              </a:spcBef>
              <a:buFontTx/>
              <a:buNone/>
            </a:pPr>
            <a:r>
              <a:rPr lang="en-US" dirty="0" smtClean="0"/>
              <a:t>Targeting or prioritizing some segments </a:t>
            </a:r>
          </a:p>
          <a:p>
            <a:pPr lvl="1" defTabSz="914400" eaLnBrk="1" hangingPunct="1">
              <a:spcBef>
                <a:spcPct val="15000"/>
              </a:spcBef>
            </a:pPr>
            <a:r>
              <a:rPr lang="en-US" b="1" dirty="0" smtClean="0">
                <a:solidFill>
                  <a:srgbClr val="7030A0"/>
                </a:solidFill>
              </a:rPr>
              <a:t>does </a:t>
            </a:r>
            <a:r>
              <a:rPr lang="en-US" b="1" u="sng" dirty="0" smtClean="0">
                <a:solidFill>
                  <a:srgbClr val="7030A0"/>
                </a:solidFill>
              </a:rPr>
              <a:t>not</a:t>
            </a:r>
            <a:r>
              <a:rPr lang="en-US" b="1" dirty="0" smtClean="0">
                <a:solidFill>
                  <a:srgbClr val="7030A0"/>
                </a:solidFill>
              </a:rPr>
              <a:t> mean that the general market is not important</a:t>
            </a:r>
          </a:p>
          <a:p>
            <a:pPr marL="3175" indent="-3175" defTabSz="914400" eaLnBrk="1" hangingPunct="1">
              <a:spcBef>
                <a:spcPct val="15000"/>
              </a:spcBef>
              <a:buFontTx/>
              <a:buNone/>
            </a:pPr>
            <a:r>
              <a:rPr lang="en-US" dirty="0" smtClean="0"/>
              <a:t>To be most effective, programs and products </a:t>
            </a:r>
          </a:p>
          <a:p>
            <a:pPr lvl="1" defTabSz="914400" eaLnBrk="1" hangingPunct="1">
              <a:spcBef>
                <a:spcPct val="15000"/>
              </a:spcBef>
            </a:pPr>
            <a:r>
              <a:rPr lang="en-US" dirty="0" smtClean="0"/>
              <a:t>must be taken directly to those for whom they were targeted</a:t>
            </a:r>
          </a:p>
        </p:txBody>
      </p:sp>
      <p:sp>
        <p:nvSpPr>
          <p:cNvPr id="105476" name="Rectangle 1053699"/>
          <p:cNvSpPr>
            <a:spLocks noChangeArrowheads="1"/>
          </p:cNvSpPr>
          <p:nvPr/>
        </p:nvSpPr>
        <p:spPr bwMode="auto">
          <a:xfrm>
            <a:off x="304800" y="6400800"/>
            <a:ext cx="2352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a:solidFill>
                  <a:srgbClr val="000000"/>
                </a:solidFill>
              </a:rPr>
              <a:t>Developed by Purdue University</a:t>
            </a:r>
          </a:p>
        </p:txBody>
      </p:sp>
      <p:pic>
        <p:nvPicPr>
          <p:cNvPr id="105477" name="Rectangle 1053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14800"/>
            <a:ext cx="36576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38394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a:t>
            </a:r>
            <a:endParaRPr lang="en-US" dirty="0"/>
          </a:p>
        </p:txBody>
      </p:sp>
      <p:sp>
        <p:nvSpPr>
          <p:cNvPr id="3" name="Content Placeholder 2"/>
          <p:cNvSpPr>
            <a:spLocks noGrp="1"/>
          </p:cNvSpPr>
          <p:nvPr>
            <p:ph idx="1"/>
          </p:nvPr>
        </p:nvSpPr>
        <p:spPr/>
        <p:txBody>
          <a:bodyPr/>
          <a:lstStyle/>
          <a:p>
            <a:r>
              <a:rPr lang="en-US" dirty="0" smtClean="0"/>
              <a:t>Some marketers target specific segments based on their </a:t>
            </a:r>
            <a:r>
              <a:rPr lang="en-US" u="sng" dirty="0" smtClean="0"/>
              <a:t>__________</a:t>
            </a:r>
            <a:r>
              <a:rPr lang="en-US" dirty="0" smtClean="0"/>
              <a:t> </a:t>
            </a:r>
            <a:r>
              <a:rPr lang="en-US" dirty="0" smtClean="0"/>
              <a:t>or self-image.  </a:t>
            </a:r>
            <a:endParaRPr lang="en-US" dirty="0"/>
          </a:p>
        </p:txBody>
      </p:sp>
      <p:pic>
        <p:nvPicPr>
          <p:cNvPr id="4" name="Harley-Davidson__Black_Shee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2587942"/>
            <a:ext cx="5638800" cy="4193858"/>
          </a:xfrm>
          <a:prstGeom prst="rect">
            <a:avLst/>
          </a:prstGeom>
        </p:spPr>
      </p:pic>
    </p:spTree>
    <p:extLst>
      <p:ext uri="{BB962C8B-B14F-4D97-AF65-F5344CB8AC3E}">
        <p14:creationId xmlns:p14="http://schemas.microsoft.com/office/powerpoint/2010/main" val="23159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Segments for Sales</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example for Harley-Davidson, imagine if dealer sales people began to try to target a different segment</a:t>
            </a:r>
          </a:p>
          <a:p>
            <a:pPr lvl="1"/>
            <a:r>
              <a:rPr lang="en-US" dirty="0" smtClean="0"/>
              <a:t>Buyers would be </a:t>
            </a:r>
            <a:r>
              <a:rPr lang="en-US" u="sng" dirty="0" smtClean="0"/>
              <a:t>______________</a:t>
            </a:r>
            <a:endParaRPr lang="en-US" u="sng" dirty="0" smtClean="0"/>
          </a:p>
          <a:p>
            <a:pPr lvl="1"/>
            <a:r>
              <a:rPr lang="en-US" dirty="0" smtClean="0"/>
              <a:t>Money spent on advertising would be wasted</a:t>
            </a:r>
          </a:p>
          <a:p>
            <a:pPr lvl="1"/>
            <a:r>
              <a:rPr lang="en-US" dirty="0" smtClean="0"/>
              <a:t>Sales would likely drop</a:t>
            </a:r>
          </a:p>
          <a:p>
            <a:endParaRPr lang="en-US" dirty="0"/>
          </a:p>
          <a:p>
            <a:r>
              <a:rPr lang="en-US" dirty="0" smtClean="0"/>
              <a:t>Sales targets must be consistent with marketing targets</a:t>
            </a:r>
            <a:endParaRPr lang="en-US" dirty="0"/>
          </a:p>
        </p:txBody>
      </p:sp>
    </p:spTree>
    <p:extLst>
      <p:ext uri="{BB962C8B-B14F-4D97-AF65-F5344CB8AC3E}">
        <p14:creationId xmlns:p14="http://schemas.microsoft.com/office/powerpoint/2010/main" val="2009545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Market Planning</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3591702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hape 143361"/>
          <p:cNvSpPr>
            <a:spLocks noGrp="1" noChangeArrowheads="1"/>
          </p:cNvSpPr>
          <p:nvPr>
            <p:ph type="title"/>
          </p:nvPr>
        </p:nvSpPr>
        <p:spPr/>
        <p:txBody>
          <a:bodyPr>
            <a:normAutofit/>
          </a:bodyPr>
          <a:lstStyle/>
          <a:p>
            <a:pPr marL="0" indent="0" algn="l" defTabSz="914400" eaLnBrk="1" hangingPunct="1"/>
            <a:r>
              <a:rPr lang="en-US" dirty="0" smtClean="0">
                <a:solidFill>
                  <a:schemeClr val="tx1"/>
                </a:solidFill>
              </a:rPr>
              <a:t>Marketing Mix</a:t>
            </a:r>
          </a:p>
        </p:txBody>
      </p:sp>
      <p:sp>
        <p:nvSpPr>
          <p:cNvPr id="106499" name="Shape 143362"/>
          <p:cNvSpPr>
            <a:spLocks noGrp="1" noChangeArrowheads="1"/>
          </p:cNvSpPr>
          <p:nvPr>
            <p:ph idx="1"/>
          </p:nvPr>
        </p:nvSpPr>
        <p:spPr>
          <a:xfrm>
            <a:off x="457200" y="1600200"/>
            <a:ext cx="8229600" cy="4953000"/>
          </a:xfrm>
        </p:spPr>
        <p:txBody>
          <a:bodyPr>
            <a:normAutofit lnSpcReduction="10000"/>
          </a:bodyPr>
          <a:lstStyle/>
          <a:p>
            <a:pPr marL="0" indent="0" defTabSz="914400" eaLnBrk="1" hangingPunct="1">
              <a:lnSpc>
                <a:spcPct val="90000"/>
              </a:lnSpc>
              <a:buNone/>
            </a:pPr>
            <a:r>
              <a:rPr lang="en-US" dirty="0" smtClean="0"/>
              <a:t>The Marketing Mix is a set of </a:t>
            </a:r>
          </a:p>
          <a:p>
            <a:pPr marL="0" indent="0" defTabSz="914400" eaLnBrk="1" hangingPunct="1">
              <a:lnSpc>
                <a:spcPct val="90000"/>
              </a:lnSpc>
              <a:buNone/>
            </a:pPr>
            <a:r>
              <a:rPr lang="en-US" dirty="0" smtClean="0"/>
              <a:t>tools  used to accomplish </a:t>
            </a:r>
          </a:p>
          <a:p>
            <a:pPr marL="0" indent="0" defTabSz="914400" eaLnBrk="1" hangingPunct="1">
              <a:lnSpc>
                <a:spcPct val="90000"/>
              </a:lnSpc>
              <a:buNone/>
            </a:pPr>
            <a:r>
              <a:rPr lang="en-US" dirty="0" smtClean="0"/>
              <a:t>marketing objectives:</a:t>
            </a:r>
          </a:p>
          <a:p>
            <a:pPr lvl="1" defTabSz="914400" eaLnBrk="1" hangingPunct="1">
              <a:lnSpc>
                <a:spcPct val="90000"/>
              </a:lnSpc>
            </a:pPr>
            <a:r>
              <a:rPr lang="en-US" dirty="0" smtClean="0"/>
              <a:t>Selecting Customers</a:t>
            </a:r>
          </a:p>
          <a:p>
            <a:pPr lvl="1" defTabSz="914400" eaLnBrk="1" hangingPunct="1">
              <a:lnSpc>
                <a:spcPct val="90000"/>
              </a:lnSpc>
            </a:pPr>
            <a:r>
              <a:rPr lang="en-US" dirty="0" smtClean="0"/>
              <a:t>Products</a:t>
            </a:r>
          </a:p>
          <a:p>
            <a:pPr lvl="1" defTabSz="914400" eaLnBrk="1" hangingPunct="1">
              <a:lnSpc>
                <a:spcPct val="90000"/>
              </a:lnSpc>
            </a:pPr>
            <a:r>
              <a:rPr lang="en-US" dirty="0" smtClean="0"/>
              <a:t>Prices</a:t>
            </a:r>
          </a:p>
          <a:p>
            <a:pPr lvl="1" defTabSz="914400" eaLnBrk="1" hangingPunct="1">
              <a:lnSpc>
                <a:spcPct val="90000"/>
              </a:lnSpc>
            </a:pPr>
            <a:r>
              <a:rPr lang="en-US" dirty="0" smtClean="0"/>
              <a:t>Places (Distribution)</a:t>
            </a:r>
          </a:p>
          <a:p>
            <a:pPr lvl="1" defTabSz="914400" eaLnBrk="1" hangingPunct="1">
              <a:lnSpc>
                <a:spcPct val="90000"/>
              </a:lnSpc>
            </a:pPr>
            <a:r>
              <a:rPr lang="en-US" dirty="0" smtClean="0"/>
              <a:t>Promotion</a:t>
            </a:r>
          </a:p>
          <a:p>
            <a:pPr lvl="1" defTabSz="914400" eaLnBrk="1" hangingPunct="1">
              <a:lnSpc>
                <a:spcPct val="90000"/>
              </a:lnSpc>
            </a:pPr>
            <a:r>
              <a:rPr lang="en-US" dirty="0" smtClean="0"/>
              <a:t>People</a:t>
            </a:r>
          </a:p>
          <a:p>
            <a:pPr defTabSz="914400" eaLnBrk="1" hangingPunct="1">
              <a:lnSpc>
                <a:spcPct val="90000"/>
              </a:lnSpc>
            </a:pPr>
            <a:r>
              <a:rPr lang="en-US" dirty="0" smtClean="0"/>
              <a:t>In response to the company’s internal and external </a:t>
            </a:r>
            <a:r>
              <a:rPr lang="en-US" b="1" u="sng" dirty="0" smtClean="0"/>
              <a:t>________________</a:t>
            </a:r>
            <a:endParaRPr lang="en-US" b="1" u="sng" dirty="0" smtClean="0"/>
          </a:p>
        </p:txBody>
      </p:sp>
      <p:sp>
        <p:nvSpPr>
          <p:cNvPr id="106500" name="Oval 143363"/>
          <p:cNvSpPr>
            <a:spLocks noChangeArrowheads="1"/>
          </p:cNvSpPr>
          <p:nvPr/>
        </p:nvSpPr>
        <p:spPr bwMode="auto">
          <a:xfrm>
            <a:off x="5181600" y="1295400"/>
            <a:ext cx="3581400" cy="3581400"/>
          </a:xfrm>
          <a:prstGeom prst="ellipse">
            <a:avLst/>
          </a:prstGeom>
          <a:solidFill>
            <a:srgbClr val="C0C0C0"/>
          </a:solidFill>
          <a:ln w="9525" algn="ctr">
            <a:solidFill>
              <a:schemeClr val="tx1"/>
            </a:solidFill>
            <a:round/>
            <a:headEnd/>
            <a:tailEnd/>
          </a:ln>
        </p:spPr>
        <p:txBody>
          <a:bodyPr wrap="none" anchor="ctr"/>
          <a:lstStyle/>
          <a:p>
            <a:endParaRPr lang="en-US">
              <a:solidFill>
                <a:srgbClr val="000000"/>
              </a:solidFill>
            </a:endParaRPr>
          </a:p>
        </p:txBody>
      </p:sp>
      <p:sp>
        <p:nvSpPr>
          <p:cNvPr id="106501" name="Oval 143364"/>
          <p:cNvSpPr>
            <a:spLocks noChangeArrowheads="1"/>
          </p:cNvSpPr>
          <p:nvPr/>
        </p:nvSpPr>
        <p:spPr bwMode="auto">
          <a:xfrm>
            <a:off x="5715000" y="1828800"/>
            <a:ext cx="2514600" cy="2514600"/>
          </a:xfrm>
          <a:prstGeom prst="ellipse">
            <a:avLst/>
          </a:prstGeom>
          <a:solidFill>
            <a:srgbClr val="FFFF99"/>
          </a:solidFill>
          <a:ln w="9525" algn="ctr">
            <a:solidFill>
              <a:schemeClr val="tx1"/>
            </a:solidFill>
            <a:round/>
            <a:headEnd/>
            <a:tailEnd/>
          </a:ln>
        </p:spPr>
        <p:txBody>
          <a:bodyPr wrap="none" anchor="ctr"/>
          <a:lstStyle/>
          <a:p>
            <a:endParaRPr lang="en-US">
              <a:solidFill>
                <a:srgbClr val="000000"/>
              </a:solidFill>
            </a:endParaRPr>
          </a:p>
        </p:txBody>
      </p:sp>
      <p:sp>
        <p:nvSpPr>
          <p:cNvPr id="106502" name="Oval 143365"/>
          <p:cNvSpPr>
            <a:spLocks noChangeArrowheads="1"/>
          </p:cNvSpPr>
          <p:nvPr/>
        </p:nvSpPr>
        <p:spPr bwMode="auto">
          <a:xfrm>
            <a:off x="6400800" y="2514600"/>
            <a:ext cx="1143000" cy="1143000"/>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6503" name="TextBox 143366"/>
          <p:cNvSpPr txBox="1">
            <a:spLocks noChangeArrowheads="1"/>
          </p:cNvSpPr>
          <p:nvPr/>
        </p:nvSpPr>
        <p:spPr bwMode="auto">
          <a:xfrm>
            <a:off x="6400800" y="27432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Target Customer</a:t>
            </a:r>
          </a:p>
        </p:txBody>
      </p:sp>
      <p:sp>
        <p:nvSpPr>
          <p:cNvPr id="106504" name="TextBox 143367"/>
          <p:cNvSpPr txBox="1">
            <a:spLocks noChangeArrowheads="1"/>
          </p:cNvSpPr>
          <p:nvPr/>
        </p:nvSpPr>
        <p:spPr bwMode="auto">
          <a:xfrm rot="-2845757">
            <a:off x="5898357" y="2178843"/>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Product</a:t>
            </a:r>
          </a:p>
        </p:txBody>
      </p:sp>
      <p:sp>
        <p:nvSpPr>
          <p:cNvPr id="106505" name="TextBox 143368"/>
          <p:cNvSpPr txBox="1">
            <a:spLocks noChangeArrowheads="1"/>
          </p:cNvSpPr>
          <p:nvPr/>
        </p:nvSpPr>
        <p:spPr bwMode="auto">
          <a:xfrm rot="-6515464">
            <a:off x="5790407" y="3124993"/>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Price</a:t>
            </a:r>
          </a:p>
        </p:txBody>
      </p:sp>
      <p:sp>
        <p:nvSpPr>
          <p:cNvPr id="106506" name="TextBox 143369"/>
          <p:cNvSpPr txBox="1">
            <a:spLocks noChangeArrowheads="1"/>
          </p:cNvSpPr>
          <p:nvPr/>
        </p:nvSpPr>
        <p:spPr bwMode="auto">
          <a:xfrm rot="6126314">
            <a:off x="7308057" y="3207543"/>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Place</a:t>
            </a:r>
          </a:p>
        </p:txBody>
      </p:sp>
      <p:sp>
        <p:nvSpPr>
          <p:cNvPr id="106507" name="TextBox 143370"/>
          <p:cNvSpPr txBox="1">
            <a:spLocks noChangeArrowheads="1"/>
          </p:cNvSpPr>
          <p:nvPr/>
        </p:nvSpPr>
        <p:spPr bwMode="auto">
          <a:xfrm>
            <a:off x="6400800" y="37338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Promotion</a:t>
            </a:r>
          </a:p>
        </p:txBody>
      </p:sp>
      <p:sp>
        <p:nvSpPr>
          <p:cNvPr id="106508" name="TextBox 143371"/>
          <p:cNvSpPr txBox="1">
            <a:spLocks noChangeArrowheads="1"/>
          </p:cNvSpPr>
          <p:nvPr/>
        </p:nvSpPr>
        <p:spPr bwMode="auto">
          <a:xfrm rot="2566978">
            <a:off x="7010400" y="2209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People</a:t>
            </a:r>
          </a:p>
        </p:txBody>
      </p:sp>
    </p:spTree>
    <p:extLst>
      <p:ext uri="{BB962C8B-B14F-4D97-AF65-F5344CB8AC3E}">
        <p14:creationId xmlns:p14="http://schemas.microsoft.com/office/powerpoint/2010/main" val="20257940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The tools marketers use with products include:</a:t>
            </a:r>
          </a:p>
          <a:p>
            <a:pPr marL="0" indent="0">
              <a:buNone/>
            </a:pPr>
            <a:endParaRPr lang="en-US" dirty="0" smtClean="0"/>
          </a:p>
          <a:p>
            <a:pPr marL="0" indent="0">
              <a:buNone/>
            </a:pPr>
            <a:endParaRPr lang="en-US" dirty="0" smtClean="0"/>
          </a:p>
          <a:p>
            <a:r>
              <a:rPr lang="en-US" dirty="0" smtClean="0"/>
              <a:t>Products</a:t>
            </a:r>
            <a:endParaRPr lang="en-US" dirty="0" smtClean="0"/>
          </a:p>
          <a:p>
            <a:r>
              <a:rPr lang="en-US" dirty="0" smtClean="0"/>
              <a:t>Services</a:t>
            </a:r>
          </a:p>
          <a:p>
            <a:r>
              <a:rPr lang="en-US" dirty="0" smtClean="0"/>
              <a:t>Information</a:t>
            </a:r>
          </a:p>
          <a:p>
            <a:endParaRPr lang="en-US" dirty="0" smtClean="0"/>
          </a:p>
          <a:p>
            <a:endParaRPr lang="en-US" dirty="0" smtClean="0"/>
          </a:p>
          <a:p>
            <a:r>
              <a:rPr lang="en-US" dirty="0" smtClean="0"/>
              <a:t>Often marketers seek to penetrate a market by selling more products to existing customers, which is often referred to as </a:t>
            </a:r>
            <a:r>
              <a:rPr lang="en-US" u="sng" dirty="0" smtClean="0"/>
              <a:t>_____________</a:t>
            </a:r>
            <a:endParaRPr lang="en-US" u="sng"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133600"/>
            <a:ext cx="3657600" cy="2450592"/>
          </a:xfrm>
          <a:prstGeom prst="rect">
            <a:avLst/>
          </a:prstGeom>
        </p:spPr>
      </p:pic>
    </p:spTree>
    <p:extLst>
      <p:ext uri="{BB962C8B-B14F-4D97-AF65-F5344CB8AC3E}">
        <p14:creationId xmlns:p14="http://schemas.microsoft.com/office/powerpoint/2010/main" val="147472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a:t>
            </a:r>
            <a:endParaRPr lang="en-US" dirty="0"/>
          </a:p>
        </p:txBody>
      </p:sp>
      <p:sp>
        <p:nvSpPr>
          <p:cNvPr id="3" name="Content Placeholder 2"/>
          <p:cNvSpPr>
            <a:spLocks noGrp="1"/>
          </p:cNvSpPr>
          <p:nvPr>
            <p:ph idx="1"/>
          </p:nvPr>
        </p:nvSpPr>
        <p:spPr/>
        <p:txBody>
          <a:bodyPr/>
          <a:lstStyle/>
          <a:p>
            <a:pPr marL="0" indent="0">
              <a:buNone/>
            </a:pPr>
            <a:r>
              <a:rPr lang="en-US" dirty="0" smtClean="0"/>
              <a:t>Products may create two types of </a:t>
            </a:r>
            <a:r>
              <a:rPr lang="en-US" u="sng" dirty="0" smtClean="0"/>
              <a:t>________:</a:t>
            </a:r>
          </a:p>
          <a:p>
            <a:r>
              <a:rPr lang="en-US" b="1" dirty="0" smtClean="0">
                <a:solidFill>
                  <a:srgbClr val="CC0000"/>
                </a:solidFill>
              </a:rPr>
              <a:t>Tangible </a:t>
            </a:r>
            <a:r>
              <a:rPr lang="en-US" b="1" dirty="0" smtClean="0">
                <a:solidFill>
                  <a:srgbClr val="CC0000"/>
                </a:solidFill>
              </a:rPr>
              <a:t>Value </a:t>
            </a:r>
          </a:p>
          <a:p>
            <a:pPr lvl="1"/>
            <a:r>
              <a:rPr lang="en-US" dirty="0" smtClean="0"/>
              <a:t>Easily measured, see, touch, feel</a:t>
            </a:r>
            <a:endParaRPr lang="en-US" dirty="0"/>
          </a:p>
          <a:p>
            <a:r>
              <a:rPr lang="en-US" b="1" dirty="0">
                <a:solidFill>
                  <a:srgbClr val="CC0000"/>
                </a:solidFill>
              </a:rPr>
              <a:t>Intangible </a:t>
            </a:r>
            <a:r>
              <a:rPr lang="en-US" b="1" dirty="0" smtClean="0">
                <a:solidFill>
                  <a:srgbClr val="CC0000"/>
                </a:solidFill>
              </a:rPr>
              <a:t>Value</a:t>
            </a:r>
          </a:p>
          <a:p>
            <a:pPr lvl="1"/>
            <a:r>
              <a:rPr lang="en-US" dirty="0" smtClean="0"/>
              <a:t>Reputation</a:t>
            </a:r>
          </a:p>
          <a:p>
            <a:pPr lvl="1"/>
            <a:r>
              <a:rPr lang="en-US" dirty="0" smtClean="0"/>
              <a:t>Brand</a:t>
            </a:r>
          </a:p>
          <a:p>
            <a:pPr lvl="1"/>
            <a:r>
              <a:rPr lang="en-US" dirty="0" smtClean="0"/>
              <a:t>Reduced time or convenience</a:t>
            </a:r>
          </a:p>
          <a:p>
            <a:pPr lvl="1"/>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5353050"/>
            <a:ext cx="18478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36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144" y="228600"/>
            <a:ext cx="2505456" cy="3657600"/>
          </a:xfrm>
          <a:prstGeom prst="rect">
            <a:avLst/>
          </a:prstGeom>
        </p:spPr>
      </p:pic>
      <p:sp>
        <p:nvSpPr>
          <p:cNvPr id="2" name="Title 1"/>
          <p:cNvSpPr>
            <a:spLocks noGrp="1"/>
          </p:cNvSpPr>
          <p:nvPr>
            <p:ph type="title"/>
          </p:nvPr>
        </p:nvSpPr>
        <p:spPr/>
        <p:txBody>
          <a:bodyPr/>
          <a:lstStyle/>
          <a:p>
            <a:r>
              <a:rPr lang="en-US" dirty="0" smtClean="0"/>
              <a:t>Pricing</a:t>
            </a:r>
            <a:endParaRPr lang="en-US" dirty="0"/>
          </a:p>
        </p:txBody>
      </p:sp>
      <p:sp>
        <p:nvSpPr>
          <p:cNvPr id="3" name="Content Placeholder 2"/>
          <p:cNvSpPr>
            <a:spLocks noGrp="1"/>
          </p:cNvSpPr>
          <p:nvPr>
            <p:ph idx="1"/>
          </p:nvPr>
        </p:nvSpPr>
        <p:spPr/>
        <p:txBody>
          <a:bodyPr/>
          <a:lstStyle/>
          <a:p>
            <a:r>
              <a:rPr lang="en-US" dirty="0" smtClean="0"/>
              <a:t>Price is the only part of the </a:t>
            </a:r>
          </a:p>
          <a:p>
            <a:pPr marL="0" indent="0">
              <a:buNone/>
            </a:pPr>
            <a:r>
              <a:rPr lang="en-US" dirty="0"/>
              <a:t> </a:t>
            </a:r>
            <a:r>
              <a:rPr lang="en-US" dirty="0" smtClean="0"/>
              <a:t>    marketing mix that generates </a:t>
            </a:r>
          </a:p>
          <a:p>
            <a:pPr marL="0" indent="0">
              <a:buNone/>
            </a:pPr>
            <a:r>
              <a:rPr lang="en-US" dirty="0"/>
              <a:t> </a:t>
            </a:r>
            <a:r>
              <a:rPr lang="en-US" dirty="0" smtClean="0"/>
              <a:t>    revenue</a:t>
            </a:r>
          </a:p>
          <a:p>
            <a:pPr lvl="1"/>
            <a:r>
              <a:rPr lang="en-US" b="1" dirty="0" smtClean="0">
                <a:solidFill>
                  <a:srgbClr val="0070C0"/>
                </a:solidFill>
              </a:rPr>
              <a:t>Too low won’t cover costs</a:t>
            </a:r>
          </a:p>
          <a:p>
            <a:pPr lvl="1"/>
            <a:r>
              <a:rPr lang="en-US" b="1" dirty="0" smtClean="0">
                <a:solidFill>
                  <a:srgbClr val="0070C0"/>
                </a:solidFill>
              </a:rPr>
              <a:t>Too high will discourage customers</a:t>
            </a:r>
          </a:p>
          <a:p>
            <a:r>
              <a:rPr lang="en-US" dirty="0" smtClean="0">
                <a:solidFill>
                  <a:schemeClr val="accent2">
                    <a:lumMod val="50000"/>
                  </a:schemeClr>
                </a:solidFill>
              </a:rPr>
              <a:t>Sometimes the salesperson or sales department has </a:t>
            </a:r>
            <a:r>
              <a:rPr lang="en-US" u="sng" dirty="0" smtClean="0">
                <a:solidFill>
                  <a:schemeClr val="accent2">
                    <a:lumMod val="50000"/>
                  </a:schemeClr>
                </a:solidFill>
              </a:rPr>
              <a:t>___________ </a:t>
            </a:r>
            <a:r>
              <a:rPr lang="en-US" dirty="0" smtClean="0">
                <a:solidFill>
                  <a:schemeClr val="accent2">
                    <a:lumMod val="50000"/>
                  </a:schemeClr>
                </a:solidFill>
              </a:rPr>
              <a:t>to adjust price</a:t>
            </a:r>
            <a:endParaRPr lang="en-US" dirty="0">
              <a:solidFill>
                <a:schemeClr val="accent2">
                  <a:lumMod val="50000"/>
                </a:schemeClr>
              </a:solidFill>
            </a:endParaRPr>
          </a:p>
        </p:txBody>
      </p:sp>
    </p:spTree>
    <p:extLst>
      <p:ext uri="{BB962C8B-B14F-4D97-AF65-F5344CB8AC3E}">
        <p14:creationId xmlns:p14="http://schemas.microsoft.com/office/powerpoint/2010/main" val="3972723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dirty="0" smtClean="0"/>
              <a:t>Several Methods for Determining Price</a:t>
            </a:r>
            <a:endParaRPr lang="en-US" dirty="0"/>
          </a:p>
        </p:txBody>
      </p:sp>
      <p:sp>
        <p:nvSpPr>
          <p:cNvPr id="3" name="Content Placeholder 2"/>
          <p:cNvSpPr>
            <a:spLocks noGrp="1"/>
          </p:cNvSpPr>
          <p:nvPr>
            <p:ph idx="1"/>
          </p:nvPr>
        </p:nvSpPr>
        <p:spPr/>
        <p:txBody>
          <a:bodyPr>
            <a:normAutofit/>
          </a:bodyPr>
          <a:lstStyle/>
          <a:p>
            <a:pPr lvl="0"/>
            <a:r>
              <a:rPr lang="en-US" dirty="0"/>
              <a:t>Mark-up (or cost-plus) pricing adds a set amount or percentage to the cost of the </a:t>
            </a:r>
            <a:r>
              <a:rPr lang="en-US" dirty="0" smtClean="0"/>
              <a:t>product.</a:t>
            </a:r>
          </a:p>
          <a:p>
            <a:pPr lvl="0"/>
            <a:r>
              <a:rPr lang="en-US" b="1" u="sng" dirty="0" smtClean="0">
                <a:solidFill>
                  <a:schemeClr val="accent3">
                    <a:lumMod val="50000"/>
                  </a:schemeClr>
                </a:solidFill>
              </a:rPr>
              <a:t>_____________ </a:t>
            </a:r>
            <a:r>
              <a:rPr lang="en-US" b="1" dirty="0" smtClean="0">
                <a:solidFill>
                  <a:schemeClr val="accent3">
                    <a:lumMod val="50000"/>
                  </a:schemeClr>
                </a:solidFill>
              </a:rPr>
              <a:t>pricing </a:t>
            </a:r>
            <a:r>
              <a:rPr lang="en-US" b="1" dirty="0" smtClean="0">
                <a:solidFill>
                  <a:schemeClr val="accent3">
                    <a:lumMod val="50000"/>
                  </a:schemeClr>
                </a:solidFill>
              </a:rPr>
              <a:t>match competitors</a:t>
            </a:r>
            <a:endParaRPr lang="en-US" b="1" dirty="0">
              <a:solidFill>
                <a:schemeClr val="accent3">
                  <a:lumMod val="50000"/>
                </a:schemeClr>
              </a:solidFill>
            </a:endParaRPr>
          </a:p>
          <a:p>
            <a:pPr lvl="0"/>
            <a:r>
              <a:rPr lang="en-US" b="1" dirty="0">
                <a:solidFill>
                  <a:schemeClr val="accent3">
                    <a:lumMod val="50000"/>
                  </a:schemeClr>
                </a:solidFill>
              </a:rPr>
              <a:t>Target </a:t>
            </a:r>
            <a:r>
              <a:rPr lang="en-US" b="1" dirty="0" smtClean="0">
                <a:solidFill>
                  <a:schemeClr val="accent3">
                    <a:lumMod val="50000"/>
                  </a:schemeClr>
                </a:solidFill>
              </a:rPr>
              <a:t>margin pricing sets prices to achieve a set profit percentage. </a:t>
            </a:r>
          </a:p>
          <a:p>
            <a:pPr lvl="0"/>
            <a:r>
              <a:rPr lang="en-US" dirty="0"/>
              <a:t>R</a:t>
            </a:r>
            <a:r>
              <a:rPr lang="en-US" dirty="0" smtClean="0"/>
              <a:t>OI pricing </a:t>
            </a:r>
            <a:r>
              <a:rPr lang="en-US" dirty="0"/>
              <a:t>sets price so that </a:t>
            </a:r>
            <a:r>
              <a:rPr lang="en-US" dirty="0" smtClean="0"/>
              <a:t>projected sales volumes will </a:t>
            </a:r>
            <a:r>
              <a:rPr lang="en-US" dirty="0"/>
              <a:t>achieve company profitability goals.</a:t>
            </a:r>
          </a:p>
          <a:p>
            <a:endParaRPr lang="en-US" dirty="0"/>
          </a:p>
        </p:txBody>
      </p:sp>
    </p:spTree>
    <p:extLst>
      <p:ext uri="{BB962C8B-B14F-4D97-AF65-F5344CB8AC3E}">
        <p14:creationId xmlns:p14="http://schemas.microsoft.com/office/powerpoint/2010/main" val="260261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p:txBody>
          <a:bodyPr>
            <a:normAutofit/>
          </a:bodyPr>
          <a:lstStyle/>
          <a:p>
            <a:r>
              <a:rPr lang="en-US" b="1" dirty="0" smtClean="0"/>
              <a:t>Marketing Mix</a:t>
            </a:r>
          </a:p>
          <a:p>
            <a:r>
              <a:rPr lang="en-US" b="1" dirty="0" smtClean="0"/>
              <a:t>Product</a:t>
            </a:r>
          </a:p>
          <a:p>
            <a:r>
              <a:rPr lang="en-US" b="1" dirty="0" smtClean="0"/>
              <a:t>Pull Strategy</a:t>
            </a:r>
          </a:p>
          <a:p>
            <a:r>
              <a:rPr lang="en-US" b="1" dirty="0" smtClean="0"/>
              <a:t>Distribution</a:t>
            </a:r>
          </a:p>
          <a:p>
            <a:r>
              <a:rPr lang="en-US" b="1" dirty="0" smtClean="0"/>
              <a:t>Value Chain</a:t>
            </a:r>
          </a:p>
        </p:txBody>
      </p:sp>
    </p:spTree>
    <p:extLst>
      <p:ext uri="{BB962C8B-B14F-4D97-AF65-F5344CB8AC3E}">
        <p14:creationId xmlns:p14="http://schemas.microsoft.com/office/powerpoint/2010/main" val="374569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Pricing</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lvl="0"/>
            <a:r>
              <a:rPr lang="en-US" dirty="0"/>
              <a:t>Value-based pricing </a:t>
            </a:r>
            <a:r>
              <a:rPr lang="en-US" dirty="0" smtClean="0"/>
              <a:t>is based on willingness to pay rather than production cost</a:t>
            </a:r>
            <a:endParaRPr lang="en-US" dirty="0"/>
          </a:p>
          <a:p>
            <a:pPr lvl="1"/>
            <a:r>
              <a:rPr lang="en-US" b="1" u="sng" dirty="0" smtClean="0">
                <a:solidFill>
                  <a:srgbClr val="00B050"/>
                </a:solidFill>
              </a:rPr>
              <a:t>______________</a:t>
            </a:r>
            <a:r>
              <a:rPr lang="en-US" b="1" dirty="0" smtClean="0">
                <a:solidFill>
                  <a:srgbClr val="00B050"/>
                </a:solidFill>
              </a:rPr>
              <a:t>– </a:t>
            </a:r>
            <a:r>
              <a:rPr lang="en-US" b="1" dirty="0" smtClean="0">
                <a:solidFill>
                  <a:srgbClr val="00B050"/>
                </a:solidFill>
              </a:rPr>
              <a:t>new products enter the market at a low price in order to obtain market share quickly.</a:t>
            </a:r>
          </a:p>
          <a:p>
            <a:pPr lvl="1">
              <a:spcBef>
                <a:spcPts val="0"/>
              </a:spcBef>
            </a:pPr>
            <a:r>
              <a:rPr lang="en-US" b="1" dirty="0" smtClean="0">
                <a:solidFill>
                  <a:srgbClr val="00B050"/>
                </a:solidFill>
              </a:rPr>
              <a:t>Skim pricing -- new product </a:t>
            </a:r>
          </a:p>
          <a:p>
            <a:pPr marL="457200" lvl="1" indent="0">
              <a:spcBef>
                <a:spcPts val="0"/>
              </a:spcBef>
              <a:buNone/>
            </a:pPr>
            <a:r>
              <a:rPr lang="en-US" b="1" dirty="0">
                <a:solidFill>
                  <a:srgbClr val="00B050"/>
                </a:solidFill>
              </a:rPr>
              <a:t> </a:t>
            </a:r>
            <a:r>
              <a:rPr lang="en-US" b="1" dirty="0" smtClean="0">
                <a:solidFill>
                  <a:srgbClr val="00B050"/>
                </a:solidFill>
              </a:rPr>
              <a:t>    prices are initially set high </a:t>
            </a:r>
          </a:p>
          <a:p>
            <a:pPr marL="457200" lvl="1" indent="0">
              <a:spcBef>
                <a:spcPts val="0"/>
              </a:spcBef>
              <a:buNone/>
            </a:pPr>
            <a:r>
              <a:rPr lang="en-US" b="1" dirty="0">
                <a:solidFill>
                  <a:srgbClr val="00B050"/>
                </a:solidFill>
              </a:rPr>
              <a:t> </a:t>
            </a:r>
            <a:r>
              <a:rPr lang="en-US" b="1" dirty="0" smtClean="0">
                <a:solidFill>
                  <a:srgbClr val="00B050"/>
                </a:solidFill>
              </a:rPr>
              <a:t>    so as to capture margin </a:t>
            </a:r>
          </a:p>
          <a:p>
            <a:pPr marL="457200" lvl="1" indent="0">
              <a:spcBef>
                <a:spcPts val="0"/>
              </a:spcBef>
              <a:buNone/>
            </a:pPr>
            <a:r>
              <a:rPr lang="en-US" b="1" dirty="0">
                <a:solidFill>
                  <a:srgbClr val="00B050"/>
                </a:solidFill>
              </a:rPr>
              <a:t> </a:t>
            </a:r>
            <a:r>
              <a:rPr lang="en-US" b="1" dirty="0" smtClean="0">
                <a:solidFill>
                  <a:srgbClr val="00B050"/>
                </a:solidFill>
              </a:rPr>
              <a:t>    from early buyers.</a:t>
            </a:r>
            <a:endParaRPr lang="en-US" b="1" dirty="0">
              <a:solidFill>
                <a:srgbClr val="00B05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629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960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41529">
            <a:off x="6884847" y="133412"/>
            <a:ext cx="22479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Promotion</a:t>
            </a:r>
            <a:endParaRPr lang="en-US" dirty="0"/>
          </a:p>
        </p:txBody>
      </p:sp>
      <p:sp>
        <p:nvSpPr>
          <p:cNvPr id="3" name="Content Placeholder 2"/>
          <p:cNvSpPr>
            <a:spLocks noGrp="1"/>
          </p:cNvSpPr>
          <p:nvPr>
            <p:ph idx="1"/>
          </p:nvPr>
        </p:nvSpPr>
        <p:spPr/>
        <p:txBody>
          <a:bodyPr/>
          <a:lstStyle/>
          <a:p>
            <a:r>
              <a:rPr lang="en-US" dirty="0" smtClean="0"/>
              <a:t>Promotion is the process of informing people about your company or products</a:t>
            </a:r>
          </a:p>
          <a:p>
            <a:r>
              <a:rPr lang="en-US" dirty="0" smtClean="0"/>
              <a:t>It includes message and media choices</a:t>
            </a:r>
          </a:p>
          <a:p>
            <a:r>
              <a:rPr lang="en-US" b="1" dirty="0" smtClean="0">
                <a:solidFill>
                  <a:srgbClr val="FF0000"/>
                </a:solidFill>
              </a:rPr>
              <a:t>Selling is just one </a:t>
            </a:r>
            <a:r>
              <a:rPr lang="en-US" b="1" u="sng" dirty="0" smtClean="0">
                <a:solidFill>
                  <a:srgbClr val="FF0000"/>
                </a:solidFill>
              </a:rPr>
              <a:t>________________</a:t>
            </a:r>
            <a:r>
              <a:rPr lang="en-US" b="1" dirty="0" smtClean="0">
                <a:solidFill>
                  <a:srgbClr val="FF0000"/>
                </a:solidFill>
              </a:rPr>
              <a:t>, </a:t>
            </a:r>
            <a:r>
              <a:rPr lang="en-US" b="1" dirty="0" smtClean="0">
                <a:solidFill>
                  <a:srgbClr val="FF0000"/>
                </a:solidFill>
              </a:rPr>
              <a:t>and is an expensive way to get a message to customers, but can be effective</a:t>
            </a:r>
          </a:p>
          <a:p>
            <a:r>
              <a:rPr lang="en-US" dirty="0" smtClean="0"/>
              <a:t>Messages from the sales force should be consistent with the company’s overall promotional messages</a:t>
            </a:r>
            <a:endParaRPr lang="en-US" dirty="0"/>
          </a:p>
          <a:p>
            <a:endParaRPr lang="en-US" dirty="0"/>
          </a:p>
        </p:txBody>
      </p:sp>
    </p:spTree>
    <p:extLst>
      <p:ext uri="{BB962C8B-B14F-4D97-AF65-F5344CB8AC3E}">
        <p14:creationId xmlns:p14="http://schemas.microsoft.com/office/powerpoint/2010/main" val="59134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Two common strategies of</a:t>
            </a:r>
          </a:p>
          <a:p>
            <a:pPr marL="0" indent="0">
              <a:buNone/>
            </a:pPr>
            <a:r>
              <a:rPr lang="en-US" dirty="0" smtClean="0"/>
              <a:t>Promotion include Push </a:t>
            </a:r>
          </a:p>
          <a:p>
            <a:pPr marL="0" indent="0">
              <a:buNone/>
            </a:pPr>
            <a:r>
              <a:rPr lang="en-US" dirty="0" smtClean="0"/>
              <a:t>and Pull</a:t>
            </a:r>
          </a:p>
          <a:p>
            <a:pPr marL="0" indent="0">
              <a:buNone/>
            </a:pPr>
            <a:endParaRPr lang="en-US" dirty="0"/>
          </a:p>
          <a:p>
            <a:r>
              <a:rPr lang="en-US" b="1" dirty="0" smtClean="0">
                <a:solidFill>
                  <a:srgbClr val="0070C0"/>
                </a:solidFill>
              </a:rPr>
              <a:t>Push strategies “push” the product through the </a:t>
            </a:r>
            <a:r>
              <a:rPr lang="en-US" b="1" u="sng" dirty="0" smtClean="0">
                <a:solidFill>
                  <a:srgbClr val="0070C0"/>
                </a:solidFill>
              </a:rPr>
              <a:t>_________ </a:t>
            </a:r>
            <a:r>
              <a:rPr lang="en-US" b="1" dirty="0" smtClean="0">
                <a:solidFill>
                  <a:srgbClr val="0070C0"/>
                </a:solidFill>
              </a:rPr>
              <a:t>by </a:t>
            </a:r>
            <a:r>
              <a:rPr lang="en-US" b="1" dirty="0" smtClean="0">
                <a:solidFill>
                  <a:srgbClr val="0070C0"/>
                </a:solidFill>
              </a:rPr>
              <a:t>encouraging distributors to sell it.</a:t>
            </a:r>
          </a:p>
          <a:p>
            <a:r>
              <a:rPr lang="en-US" b="1" dirty="0" smtClean="0">
                <a:solidFill>
                  <a:srgbClr val="0070C0"/>
                </a:solidFill>
              </a:rPr>
              <a:t>Pull strategies “pull” the product through the channel  by encouraging consumers or end users to demand it.</a:t>
            </a:r>
          </a:p>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1219200"/>
            <a:ext cx="22383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697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Promotional Tools</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4116868688"/>
              </p:ext>
            </p:extLst>
          </p:nvPr>
        </p:nvGraphicFramePr>
        <p:xfrm>
          <a:off x="457200" y="1600200"/>
          <a:ext cx="8229600" cy="4572000"/>
        </p:xfrm>
        <a:graphic>
          <a:graphicData uri="http://schemas.openxmlformats.org/drawingml/2006/table">
            <a:tbl>
              <a:tblPr>
                <a:tableStyleId>{5C22544A-7EE6-4342-B048-85BDC9FD1C3A}</a:tableStyleId>
              </a:tblPr>
              <a:tblGrid>
                <a:gridCol w="2743200"/>
                <a:gridCol w="2743200"/>
                <a:gridCol w="2743200"/>
              </a:tblGrid>
              <a:tr h="914400">
                <a:tc>
                  <a:txBody>
                    <a:bodyPr/>
                    <a:lstStyle/>
                    <a:p>
                      <a:pPr marL="347345" marR="45720" algn="ctr">
                        <a:lnSpc>
                          <a:spcPct val="100000"/>
                        </a:lnSpc>
                        <a:spcBef>
                          <a:spcPts val="600"/>
                        </a:spcBef>
                        <a:spcAft>
                          <a:spcPts val="0"/>
                        </a:spcAft>
                      </a:pPr>
                      <a:r>
                        <a:rPr lang="en-US" sz="2400" dirty="0">
                          <a:effectLst/>
                        </a:rPr>
                        <a:t>direct mail</a:t>
                      </a:r>
                      <a:endParaRPr lang="en-US" sz="2400" dirty="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a:effectLst/>
                        </a:rPr>
                        <a:t>training seminars</a:t>
                      </a:r>
                      <a:endParaRPr lang="en-US" sz="2400" dirty="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a:effectLst/>
                        </a:rPr>
                        <a:t>webpage</a:t>
                      </a:r>
                      <a:endParaRPr lang="en-US" sz="2400">
                        <a:effectLst/>
                        <a:latin typeface="Bookman Old Style"/>
                        <a:ea typeface="Times New Roman"/>
                        <a:cs typeface="Arial"/>
                      </a:endParaRPr>
                    </a:p>
                  </a:txBody>
                  <a:tcPr marL="0" marR="0" marT="0" marB="0" anchor="ctr"/>
                </a:tc>
              </a:tr>
              <a:tr h="914400">
                <a:tc>
                  <a:txBody>
                    <a:bodyPr/>
                    <a:lstStyle/>
                    <a:p>
                      <a:pPr marL="347345" marR="45720" algn="ctr">
                        <a:lnSpc>
                          <a:spcPct val="100000"/>
                        </a:lnSpc>
                        <a:spcBef>
                          <a:spcPts val="600"/>
                        </a:spcBef>
                        <a:spcAft>
                          <a:spcPts val="0"/>
                        </a:spcAft>
                      </a:pPr>
                      <a:r>
                        <a:rPr lang="en-US" sz="2400">
                          <a:effectLst/>
                        </a:rPr>
                        <a:t>text updates</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a:effectLst/>
                        </a:rPr>
                        <a:t>samples</a:t>
                      </a:r>
                      <a:endParaRPr lang="en-US" sz="2400" dirty="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a:effectLst/>
                        </a:rPr>
                        <a:t>brochures</a:t>
                      </a:r>
                      <a:endParaRPr lang="en-US" sz="2400">
                        <a:effectLst/>
                        <a:latin typeface="Bookman Old Style"/>
                        <a:ea typeface="Times New Roman"/>
                        <a:cs typeface="Arial"/>
                      </a:endParaRPr>
                    </a:p>
                  </a:txBody>
                  <a:tcPr marL="0" marR="0" marT="0" marB="0" anchor="ctr"/>
                </a:tc>
              </a:tr>
              <a:tr h="914400">
                <a:tc>
                  <a:txBody>
                    <a:bodyPr/>
                    <a:lstStyle/>
                    <a:p>
                      <a:pPr marL="347345" marR="45720" algn="ctr">
                        <a:lnSpc>
                          <a:spcPct val="100000"/>
                        </a:lnSpc>
                        <a:spcBef>
                          <a:spcPts val="600"/>
                        </a:spcBef>
                        <a:spcAft>
                          <a:spcPts val="0"/>
                        </a:spcAft>
                      </a:pPr>
                      <a:r>
                        <a:rPr lang="en-US" sz="2400">
                          <a:effectLst/>
                        </a:rPr>
                        <a:t>trade shows</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a:effectLst/>
                        </a:rPr>
                        <a:t>press releases</a:t>
                      </a:r>
                      <a:endParaRPr lang="en-US" sz="2400" dirty="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smtClean="0">
                          <a:effectLst/>
                        </a:rPr>
                        <a:t>knowledge bases</a:t>
                      </a:r>
                      <a:endParaRPr lang="en-US" sz="2400" dirty="0">
                        <a:effectLst/>
                        <a:latin typeface="Bookman Old Style"/>
                        <a:ea typeface="Times New Roman"/>
                        <a:cs typeface="Arial"/>
                      </a:endParaRPr>
                    </a:p>
                  </a:txBody>
                  <a:tcPr marL="0" marR="0" marT="0" marB="0" anchor="ctr"/>
                </a:tc>
              </a:tr>
              <a:tr h="914400">
                <a:tc>
                  <a:txBody>
                    <a:bodyPr/>
                    <a:lstStyle/>
                    <a:p>
                      <a:pPr marL="347345" marR="45720" algn="ctr">
                        <a:lnSpc>
                          <a:spcPct val="100000"/>
                        </a:lnSpc>
                        <a:spcBef>
                          <a:spcPts val="600"/>
                        </a:spcBef>
                        <a:spcAft>
                          <a:spcPts val="0"/>
                        </a:spcAft>
                      </a:pPr>
                      <a:r>
                        <a:rPr lang="en-US" sz="2400">
                          <a:effectLst/>
                        </a:rPr>
                        <a:t>newsletters</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a:effectLst/>
                        </a:rPr>
                        <a:t>advertising</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a:effectLst/>
                        </a:rPr>
                        <a:t>gifts</a:t>
                      </a:r>
                      <a:endParaRPr lang="en-US" sz="2400" dirty="0">
                        <a:effectLst/>
                        <a:latin typeface="Bookman Old Style"/>
                        <a:ea typeface="Times New Roman"/>
                        <a:cs typeface="Arial"/>
                      </a:endParaRPr>
                    </a:p>
                  </a:txBody>
                  <a:tcPr marL="0" marR="0" marT="0" marB="0" anchor="ctr"/>
                </a:tc>
              </a:tr>
              <a:tr h="914400">
                <a:tc>
                  <a:txBody>
                    <a:bodyPr/>
                    <a:lstStyle/>
                    <a:p>
                      <a:pPr marL="347345" marR="45720" algn="ctr">
                        <a:lnSpc>
                          <a:spcPct val="100000"/>
                        </a:lnSpc>
                        <a:spcBef>
                          <a:spcPts val="600"/>
                        </a:spcBef>
                        <a:spcAft>
                          <a:spcPts val="0"/>
                        </a:spcAft>
                      </a:pPr>
                      <a:r>
                        <a:rPr lang="en-US" sz="2400">
                          <a:effectLst/>
                        </a:rPr>
                        <a:t>sponsorships</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a:effectLst/>
                        </a:rPr>
                        <a:t>industry activities</a:t>
                      </a:r>
                      <a:endParaRPr lang="en-US" sz="2400">
                        <a:effectLst/>
                        <a:latin typeface="Bookman Old Style"/>
                        <a:ea typeface="Times New Roman"/>
                        <a:cs typeface="Arial"/>
                      </a:endParaRPr>
                    </a:p>
                  </a:txBody>
                  <a:tcPr marL="0" marR="0" marT="0" marB="0" anchor="ctr"/>
                </a:tc>
                <a:tc>
                  <a:txBody>
                    <a:bodyPr/>
                    <a:lstStyle/>
                    <a:p>
                      <a:pPr marL="347345" marR="45720" algn="ctr">
                        <a:lnSpc>
                          <a:spcPct val="100000"/>
                        </a:lnSpc>
                        <a:spcBef>
                          <a:spcPts val="600"/>
                        </a:spcBef>
                        <a:spcAft>
                          <a:spcPts val="0"/>
                        </a:spcAft>
                      </a:pPr>
                      <a:r>
                        <a:rPr lang="en-US" sz="2400" dirty="0">
                          <a:effectLst/>
                        </a:rPr>
                        <a:t>purchase incentives</a:t>
                      </a:r>
                      <a:endParaRPr lang="en-US" sz="2400" dirty="0">
                        <a:effectLst/>
                        <a:latin typeface="Bookman Old Style"/>
                        <a:ea typeface="Times New Roman"/>
                        <a:cs typeface="Arial"/>
                      </a:endParaRPr>
                    </a:p>
                  </a:txBody>
                  <a:tcPr marL="0" marR="0" marT="0" marB="0" anchor="ctr"/>
                </a:tc>
              </a:tr>
            </a:tbl>
          </a:graphicData>
        </a:graphic>
      </p:graphicFrame>
    </p:spTree>
    <p:extLst>
      <p:ext uri="{BB962C8B-B14F-4D97-AF65-F5344CB8AC3E}">
        <p14:creationId xmlns:p14="http://schemas.microsoft.com/office/powerpoint/2010/main" val="148969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a:t>
            </a:r>
            <a:endParaRPr lang="en-US" dirty="0"/>
          </a:p>
        </p:txBody>
      </p:sp>
      <p:sp>
        <p:nvSpPr>
          <p:cNvPr id="3" name="Content Placeholder 2"/>
          <p:cNvSpPr>
            <a:spLocks noGrp="1"/>
          </p:cNvSpPr>
          <p:nvPr>
            <p:ph idx="1"/>
          </p:nvPr>
        </p:nvSpPr>
        <p:spPr/>
        <p:txBody>
          <a:bodyPr>
            <a:normAutofit/>
          </a:bodyPr>
          <a:lstStyle/>
          <a:p>
            <a:r>
              <a:rPr lang="en-US" dirty="0" smtClean="0"/>
              <a:t>Distribution is the “Place” P of the marketing mix.</a:t>
            </a:r>
          </a:p>
          <a:p>
            <a:r>
              <a:rPr lang="en-US" b="1" dirty="0" smtClean="0">
                <a:solidFill>
                  <a:srgbClr val="7030A0"/>
                </a:solidFill>
              </a:rPr>
              <a:t>This includes simple things like store hours and </a:t>
            </a:r>
            <a:r>
              <a:rPr lang="en-US" b="1" u="sng" dirty="0" smtClean="0">
                <a:solidFill>
                  <a:srgbClr val="7030A0"/>
                </a:solidFill>
              </a:rPr>
              <a:t>____________</a:t>
            </a:r>
            <a:endParaRPr lang="en-US" b="1" u="sng" dirty="0" smtClean="0">
              <a:solidFill>
                <a:srgbClr val="7030A0"/>
              </a:solidFill>
            </a:endParaRPr>
          </a:p>
          <a:p>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906201"/>
            <a:ext cx="3031968"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023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Components of Distribution</a:t>
            </a:r>
            <a:endParaRPr lang="en-US" dirty="0"/>
          </a:p>
        </p:txBody>
      </p:sp>
      <p:sp>
        <p:nvSpPr>
          <p:cNvPr id="3" name="Content Placeholder 2"/>
          <p:cNvSpPr>
            <a:spLocks noGrp="1"/>
          </p:cNvSpPr>
          <p:nvPr>
            <p:ph idx="1"/>
          </p:nvPr>
        </p:nvSpPr>
        <p:spPr/>
        <p:txBody>
          <a:bodyPr>
            <a:normAutofit/>
          </a:bodyPr>
          <a:lstStyle/>
          <a:p>
            <a:pPr lvl="0"/>
            <a:r>
              <a:rPr lang="en-US" dirty="0" smtClean="0"/>
              <a:t>Formulating </a:t>
            </a:r>
            <a:r>
              <a:rPr lang="en-US" dirty="0"/>
              <a:t>(to provide product in the right sizes and containers</a:t>
            </a:r>
            <a:r>
              <a:rPr lang="en-US" dirty="0" smtClean="0"/>
              <a:t>)</a:t>
            </a:r>
            <a:endParaRPr lang="en-US" dirty="0"/>
          </a:p>
          <a:p>
            <a:pPr lvl="0"/>
            <a:r>
              <a:rPr lang="en-US" dirty="0"/>
              <a:t>Shipping </a:t>
            </a:r>
            <a:endParaRPr lang="en-US" dirty="0" smtClean="0"/>
          </a:p>
          <a:p>
            <a:pPr lvl="0"/>
            <a:r>
              <a:rPr lang="en-US" dirty="0" smtClean="0"/>
              <a:t>Warehousing inventory</a:t>
            </a:r>
            <a:endParaRPr lang="en-US" dirty="0"/>
          </a:p>
          <a:p>
            <a:pPr lvl="0"/>
            <a:r>
              <a:rPr lang="en-US" dirty="0"/>
              <a:t>Tracking/billing for product </a:t>
            </a:r>
            <a:r>
              <a:rPr lang="en-US" dirty="0" smtClean="0"/>
              <a:t>shipped</a:t>
            </a:r>
            <a:endParaRPr lang="en-US" dirty="0"/>
          </a:p>
          <a:p>
            <a:pPr lvl="0"/>
            <a:r>
              <a:rPr lang="en-US" dirty="0"/>
              <a:t>Customer </a:t>
            </a:r>
            <a:r>
              <a:rPr lang="en-US" dirty="0" smtClean="0"/>
              <a:t>service</a:t>
            </a:r>
          </a:p>
          <a:p>
            <a:pPr lvl="0"/>
            <a:r>
              <a:rPr lang="en-US" dirty="0" smtClean="0"/>
              <a:t>Coordinating  </a:t>
            </a:r>
            <a:r>
              <a:rPr lang="en-US" u="sng" dirty="0" smtClean="0"/>
              <a:t>____________</a:t>
            </a:r>
            <a:endParaRPr lang="en-US" u="sng" dirty="0" smtClean="0"/>
          </a:p>
        </p:txBody>
      </p:sp>
    </p:spTree>
    <p:extLst>
      <p:ext uri="{BB962C8B-B14F-4D97-AF65-F5344CB8AC3E}">
        <p14:creationId xmlns:p14="http://schemas.microsoft.com/office/powerpoint/2010/main" val="3048139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a:t>
            </a:r>
            <a:endParaRPr lang="en-US" dirty="0"/>
          </a:p>
        </p:txBody>
      </p:sp>
      <p:sp>
        <p:nvSpPr>
          <p:cNvPr id="3" name="Content Placeholder 2"/>
          <p:cNvSpPr>
            <a:spLocks noGrp="1"/>
          </p:cNvSpPr>
          <p:nvPr>
            <p:ph idx="1"/>
          </p:nvPr>
        </p:nvSpPr>
        <p:spPr>
          <a:solidFill>
            <a:schemeClr val="accent1">
              <a:lumMod val="75000"/>
            </a:schemeClr>
          </a:solidFill>
        </p:spPr>
        <p:txBody>
          <a:bodyPr/>
          <a:lstStyle/>
          <a:p>
            <a:pPr marL="0" indent="0">
              <a:buNone/>
            </a:pPr>
            <a:r>
              <a:rPr lang="en-US" dirty="0" smtClean="0">
                <a:solidFill>
                  <a:schemeClr val="bg1"/>
                </a:solidFill>
              </a:rPr>
              <a:t>There are several objectives of the People component of the marketing mix</a:t>
            </a:r>
          </a:p>
          <a:p>
            <a:r>
              <a:rPr lang="en-US" b="1" dirty="0" smtClean="0">
                <a:solidFill>
                  <a:srgbClr val="FF9933"/>
                </a:solidFill>
              </a:rPr>
              <a:t>Making sure people are aligned around a message</a:t>
            </a:r>
          </a:p>
          <a:p>
            <a:r>
              <a:rPr lang="en-US" b="1" dirty="0" smtClean="0">
                <a:solidFill>
                  <a:srgbClr val="FF9933"/>
                </a:solidFill>
              </a:rPr>
              <a:t>Making sure they have the talents and skills needed</a:t>
            </a:r>
          </a:p>
          <a:p>
            <a:r>
              <a:rPr lang="en-US" b="1" dirty="0" smtClean="0">
                <a:solidFill>
                  <a:srgbClr val="FF9933"/>
                </a:solidFill>
              </a:rPr>
              <a:t>Making sure they know targeted segments</a:t>
            </a:r>
          </a:p>
          <a:p>
            <a:r>
              <a:rPr lang="en-US" b="1" dirty="0" smtClean="0">
                <a:solidFill>
                  <a:srgbClr val="FF9933"/>
                </a:solidFill>
              </a:rPr>
              <a:t>Reinforcing their role as points of difference from competitors</a:t>
            </a:r>
            <a:endParaRPr lang="en-US" b="1" dirty="0">
              <a:solidFill>
                <a:srgbClr val="FF9933"/>
              </a:solidFill>
            </a:endParaRPr>
          </a:p>
        </p:txBody>
      </p:sp>
    </p:spTree>
    <p:extLst>
      <p:ext uri="{BB962C8B-B14F-4D97-AF65-F5344CB8AC3E}">
        <p14:creationId xmlns:p14="http://schemas.microsoft.com/office/powerpoint/2010/main" val="678102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17286"/>
            <a:ext cx="3151652" cy="378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2" name="Shape 858113"/>
          <p:cNvSpPr>
            <a:spLocks noGrp="1" noChangeArrowheads="1"/>
          </p:cNvSpPr>
          <p:nvPr>
            <p:ph type="title"/>
          </p:nvPr>
        </p:nvSpPr>
        <p:spPr/>
        <p:txBody>
          <a:bodyPr>
            <a:normAutofit/>
          </a:bodyPr>
          <a:lstStyle/>
          <a:p>
            <a:pPr marL="0" indent="0" algn="l" defTabSz="914400" eaLnBrk="1" hangingPunct="1"/>
            <a:r>
              <a:rPr lang="en-US" dirty="0" smtClean="0">
                <a:solidFill>
                  <a:schemeClr val="tx1"/>
                </a:solidFill>
              </a:rPr>
              <a:t>Marketing Mix</a:t>
            </a:r>
          </a:p>
        </p:txBody>
      </p:sp>
      <p:sp>
        <p:nvSpPr>
          <p:cNvPr id="107523" name="Shape 858114"/>
          <p:cNvSpPr>
            <a:spLocks noGrp="1" noChangeArrowheads="1"/>
          </p:cNvSpPr>
          <p:nvPr>
            <p:ph idx="1"/>
          </p:nvPr>
        </p:nvSpPr>
        <p:spPr/>
        <p:txBody>
          <a:bodyPr/>
          <a:lstStyle/>
          <a:p>
            <a:pPr defTabSz="914400" eaLnBrk="1" hangingPunct="1">
              <a:lnSpc>
                <a:spcPct val="90000"/>
              </a:lnSpc>
            </a:pPr>
            <a:r>
              <a:rPr lang="en-US" dirty="0" smtClean="0"/>
              <a:t>An Example:</a:t>
            </a:r>
          </a:p>
          <a:p>
            <a:pPr defTabSz="914400" eaLnBrk="1" hangingPunct="1">
              <a:lnSpc>
                <a:spcPct val="90000"/>
              </a:lnSpc>
            </a:pPr>
            <a:endParaRPr lang="en-US" dirty="0" smtClean="0"/>
          </a:p>
          <a:p>
            <a:pPr marL="0" indent="0" defTabSz="914400" eaLnBrk="1" hangingPunct="1">
              <a:lnSpc>
                <a:spcPct val="90000"/>
              </a:lnSpc>
              <a:buNone/>
            </a:pPr>
            <a:r>
              <a:rPr lang="en-US" dirty="0" smtClean="0"/>
              <a:t>         </a:t>
            </a:r>
            <a:r>
              <a:rPr lang="en-US" b="1" dirty="0" smtClean="0">
                <a:solidFill>
                  <a:schemeClr val="bg1"/>
                </a:solidFill>
              </a:rPr>
              <a:t>Disney </a:t>
            </a:r>
            <a:r>
              <a:rPr lang="en-US" b="1" dirty="0" smtClean="0">
                <a:solidFill>
                  <a:schemeClr val="bg1"/>
                </a:solidFill>
              </a:rPr>
              <a:t>World</a:t>
            </a:r>
            <a:endParaRPr lang="en-US" sz="3600" b="1" dirty="0" smtClean="0">
              <a:solidFill>
                <a:schemeClr val="bg1"/>
              </a:solidFill>
            </a:endParaRPr>
          </a:p>
        </p:txBody>
      </p:sp>
      <p:sp>
        <p:nvSpPr>
          <p:cNvPr id="107524" name="Oval 858115"/>
          <p:cNvSpPr>
            <a:spLocks noChangeArrowheads="1"/>
          </p:cNvSpPr>
          <p:nvPr/>
        </p:nvSpPr>
        <p:spPr bwMode="auto">
          <a:xfrm>
            <a:off x="5181600" y="1295400"/>
            <a:ext cx="3581400" cy="3581400"/>
          </a:xfrm>
          <a:prstGeom prst="ellipse">
            <a:avLst/>
          </a:prstGeom>
          <a:solidFill>
            <a:srgbClr val="C0C0C0"/>
          </a:solidFill>
          <a:ln w="9525" algn="ctr">
            <a:solidFill>
              <a:schemeClr val="tx1"/>
            </a:solidFill>
            <a:round/>
            <a:headEnd/>
            <a:tailEnd/>
          </a:ln>
        </p:spPr>
        <p:txBody>
          <a:bodyPr wrap="none" anchor="ctr"/>
          <a:lstStyle/>
          <a:p>
            <a:endParaRPr lang="en-US">
              <a:solidFill>
                <a:srgbClr val="000000"/>
              </a:solidFill>
            </a:endParaRPr>
          </a:p>
        </p:txBody>
      </p:sp>
      <p:sp>
        <p:nvSpPr>
          <p:cNvPr id="107525" name="Oval 858116"/>
          <p:cNvSpPr>
            <a:spLocks noChangeArrowheads="1"/>
          </p:cNvSpPr>
          <p:nvPr/>
        </p:nvSpPr>
        <p:spPr bwMode="auto">
          <a:xfrm>
            <a:off x="5715000" y="1828800"/>
            <a:ext cx="2514600" cy="2514600"/>
          </a:xfrm>
          <a:prstGeom prst="ellipse">
            <a:avLst/>
          </a:prstGeom>
          <a:solidFill>
            <a:srgbClr val="FFFF99"/>
          </a:solidFill>
          <a:ln w="9525" algn="ctr">
            <a:solidFill>
              <a:schemeClr val="tx1"/>
            </a:solidFill>
            <a:round/>
            <a:headEnd/>
            <a:tailEnd/>
          </a:ln>
        </p:spPr>
        <p:txBody>
          <a:bodyPr wrap="none" anchor="ctr"/>
          <a:lstStyle/>
          <a:p>
            <a:endParaRPr lang="en-US">
              <a:solidFill>
                <a:srgbClr val="000000"/>
              </a:solidFill>
            </a:endParaRPr>
          </a:p>
        </p:txBody>
      </p:sp>
      <p:sp>
        <p:nvSpPr>
          <p:cNvPr id="107526" name="Oval 858117"/>
          <p:cNvSpPr>
            <a:spLocks noChangeArrowheads="1"/>
          </p:cNvSpPr>
          <p:nvPr/>
        </p:nvSpPr>
        <p:spPr bwMode="auto">
          <a:xfrm>
            <a:off x="6400800" y="2514600"/>
            <a:ext cx="1143000" cy="1143000"/>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7527" name="TextBox 858118"/>
          <p:cNvSpPr txBox="1">
            <a:spLocks noChangeArrowheads="1"/>
          </p:cNvSpPr>
          <p:nvPr/>
        </p:nvSpPr>
        <p:spPr bwMode="auto">
          <a:xfrm>
            <a:off x="6400800" y="27432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Target Customer</a:t>
            </a:r>
          </a:p>
        </p:txBody>
      </p:sp>
      <p:sp>
        <p:nvSpPr>
          <p:cNvPr id="107528" name="TextBox 858119"/>
          <p:cNvSpPr txBox="1">
            <a:spLocks noChangeArrowheads="1"/>
          </p:cNvSpPr>
          <p:nvPr/>
        </p:nvSpPr>
        <p:spPr bwMode="auto">
          <a:xfrm rot="-2845757">
            <a:off x="5898357" y="2178843"/>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Product</a:t>
            </a:r>
          </a:p>
        </p:txBody>
      </p:sp>
      <p:sp>
        <p:nvSpPr>
          <p:cNvPr id="107529" name="TextBox 858120"/>
          <p:cNvSpPr txBox="1">
            <a:spLocks noChangeArrowheads="1"/>
          </p:cNvSpPr>
          <p:nvPr/>
        </p:nvSpPr>
        <p:spPr bwMode="auto">
          <a:xfrm rot="-6515464">
            <a:off x="5790407" y="3124993"/>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Price</a:t>
            </a:r>
          </a:p>
        </p:txBody>
      </p:sp>
      <p:sp>
        <p:nvSpPr>
          <p:cNvPr id="107530" name="TextBox 858121"/>
          <p:cNvSpPr txBox="1">
            <a:spLocks noChangeArrowheads="1"/>
          </p:cNvSpPr>
          <p:nvPr/>
        </p:nvSpPr>
        <p:spPr bwMode="auto">
          <a:xfrm rot="6126314">
            <a:off x="7308057" y="3207543"/>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Place</a:t>
            </a:r>
          </a:p>
        </p:txBody>
      </p:sp>
      <p:sp>
        <p:nvSpPr>
          <p:cNvPr id="107531" name="TextBox 858122"/>
          <p:cNvSpPr txBox="1">
            <a:spLocks noChangeArrowheads="1"/>
          </p:cNvSpPr>
          <p:nvPr/>
        </p:nvSpPr>
        <p:spPr bwMode="auto">
          <a:xfrm>
            <a:off x="6400800" y="37338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Promotion</a:t>
            </a:r>
          </a:p>
        </p:txBody>
      </p:sp>
      <p:sp>
        <p:nvSpPr>
          <p:cNvPr id="107532" name="TextBox 858123"/>
          <p:cNvSpPr txBox="1">
            <a:spLocks noChangeArrowheads="1"/>
          </p:cNvSpPr>
          <p:nvPr/>
        </p:nvSpPr>
        <p:spPr bwMode="auto">
          <a:xfrm rot="2566978">
            <a:off x="7010400" y="22098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People</a:t>
            </a:r>
          </a:p>
        </p:txBody>
      </p:sp>
    </p:spTree>
    <p:extLst>
      <p:ext uri="{BB962C8B-B14F-4D97-AF65-F5344CB8AC3E}">
        <p14:creationId xmlns:p14="http://schemas.microsoft.com/office/powerpoint/2010/main" val="354648521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hape 859137"/>
          <p:cNvSpPr>
            <a:spLocks noGrp="1" noChangeArrowheads="1"/>
          </p:cNvSpPr>
          <p:nvPr>
            <p:ph type="title"/>
          </p:nvPr>
        </p:nvSpPr>
        <p:spPr/>
        <p:txBody>
          <a:bodyPr>
            <a:normAutofit/>
          </a:bodyPr>
          <a:lstStyle/>
          <a:p>
            <a:pPr marL="0" indent="0" algn="l" defTabSz="914400" eaLnBrk="1" hangingPunct="1"/>
            <a:r>
              <a:rPr lang="en-US" dirty="0" smtClean="0">
                <a:solidFill>
                  <a:schemeClr val="tx1"/>
                </a:solidFill>
              </a:rPr>
              <a:t>Marketing Mix</a:t>
            </a:r>
          </a:p>
        </p:txBody>
      </p:sp>
      <p:sp>
        <p:nvSpPr>
          <p:cNvPr id="108547" name="Shape 859138"/>
          <p:cNvSpPr>
            <a:spLocks noGrp="1" noChangeArrowheads="1"/>
          </p:cNvSpPr>
          <p:nvPr>
            <p:ph idx="1"/>
          </p:nvPr>
        </p:nvSpPr>
        <p:spPr/>
        <p:txBody>
          <a:bodyPr/>
          <a:lstStyle/>
          <a:p>
            <a:pPr marL="0" indent="0" defTabSz="914400" eaLnBrk="1" hangingPunct="1">
              <a:lnSpc>
                <a:spcPct val="90000"/>
              </a:lnSpc>
              <a:buNone/>
            </a:pPr>
            <a:r>
              <a:rPr lang="en-US" dirty="0" smtClean="0"/>
              <a:t>An Example:</a:t>
            </a:r>
          </a:p>
          <a:p>
            <a:pPr defTabSz="914400" eaLnBrk="1" hangingPunct="1">
              <a:lnSpc>
                <a:spcPct val="90000"/>
              </a:lnSpc>
            </a:pPr>
            <a:endParaRPr lang="en-US" dirty="0" smtClean="0"/>
          </a:p>
          <a:p>
            <a:pPr defTabSz="914400" eaLnBrk="1" hangingPunct="1">
              <a:lnSpc>
                <a:spcPct val="90000"/>
              </a:lnSpc>
            </a:pPr>
            <a:r>
              <a:rPr lang="en-US" dirty="0" smtClean="0"/>
              <a:t>Disney World</a:t>
            </a:r>
            <a:endParaRPr lang="en-US" sz="3600" dirty="0" smtClean="0"/>
          </a:p>
        </p:txBody>
      </p:sp>
      <p:grpSp>
        <p:nvGrpSpPr>
          <p:cNvPr id="3" name="Group 2"/>
          <p:cNvGrpSpPr/>
          <p:nvPr/>
        </p:nvGrpSpPr>
        <p:grpSpPr>
          <a:xfrm>
            <a:off x="3852102" y="1231361"/>
            <a:ext cx="4953000" cy="4800600"/>
            <a:chOff x="1654897" y="1908244"/>
            <a:chExt cx="4953000" cy="4800600"/>
          </a:xfrm>
        </p:grpSpPr>
        <p:grpSp>
          <p:nvGrpSpPr>
            <p:cNvPr id="2" name="Group 1"/>
            <p:cNvGrpSpPr/>
            <p:nvPr/>
          </p:nvGrpSpPr>
          <p:grpSpPr>
            <a:xfrm>
              <a:off x="1654897" y="1908244"/>
              <a:ext cx="4953000" cy="4800600"/>
              <a:chOff x="5181600" y="1295400"/>
              <a:chExt cx="3581400" cy="3581400"/>
            </a:xfrm>
          </p:grpSpPr>
          <p:sp>
            <p:nvSpPr>
              <p:cNvPr id="108548" name="Oval 859139"/>
              <p:cNvSpPr>
                <a:spLocks noChangeArrowheads="1"/>
              </p:cNvSpPr>
              <p:nvPr/>
            </p:nvSpPr>
            <p:spPr bwMode="auto">
              <a:xfrm>
                <a:off x="5181600" y="1295400"/>
                <a:ext cx="3581400" cy="3581400"/>
              </a:xfrm>
              <a:prstGeom prst="ellipse">
                <a:avLst/>
              </a:prstGeom>
              <a:solidFill>
                <a:srgbClr val="C0C0C0"/>
              </a:solidFill>
              <a:ln w="9525" algn="ctr">
                <a:solidFill>
                  <a:schemeClr val="tx1"/>
                </a:solidFill>
                <a:round/>
                <a:headEnd/>
                <a:tailEnd/>
              </a:ln>
            </p:spPr>
            <p:txBody>
              <a:bodyPr wrap="none" anchor="ctr"/>
              <a:lstStyle/>
              <a:p>
                <a:endParaRPr lang="en-US">
                  <a:solidFill>
                    <a:srgbClr val="000000"/>
                  </a:solidFill>
                </a:endParaRPr>
              </a:p>
            </p:txBody>
          </p:sp>
          <p:sp>
            <p:nvSpPr>
              <p:cNvPr id="108549" name="Oval 859140"/>
              <p:cNvSpPr>
                <a:spLocks noChangeArrowheads="1"/>
              </p:cNvSpPr>
              <p:nvPr/>
            </p:nvSpPr>
            <p:spPr bwMode="auto">
              <a:xfrm>
                <a:off x="5715000" y="1828800"/>
                <a:ext cx="2514600" cy="2514600"/>
              </a:xfrm>
              <a:prstGeom prst="ellipse">
                <a:avLst/>
              </a:prstGeom>
              <a:solidFill>
                <a:srgbClr val="FFFF99"/>
              </a:solidFill>
              <a:ln w="9525" algn="ctr">
                <a:solidFill>
                  <a:schemeClr val="tx1"/>
                </a:solidFill>
                <a:round/>
                <a:headEnd/>
                <a:tailEnd/>
              </a:ln>
            </p:spPr>
            <p:txBody>
              <a:bodyPr wrap="none" anchor="ctr"/>
              <a:lstStyle/>
              <a:p>
                <a:endParaRPr lang="en-US">
                  <a:solidFill>
                    <a:srgbClr val="000000"/>
                  </a:solidFill>
                </a:endParaRPr>
              </a:p>
            </p:txBody>
          </p:sp>
          <p:sp>
            <p:nvSpPr>
              <p:cNvPr id="108550" name="Oval 859141"/>
              <p:cNvSpPr>
                <a:spLocks noChangeArrowheads="1"/>
              </p:cNvSpPr>
              <p:nvPr/>
            </p:nvSpPr>
            <p:spPr bwMode="auto">
              <a:xfrm>
                <a:off x="6400800" y="2514600"/>
                <a:ext cx="1143000" cy="1143000"/>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8552" name="TextBox 859143"/>
              <p:cNvSpPr txBox="1">
                <a:spLocks noChangeArrowheads="1"/>
              </p:cNvSpPr>
              <p:nvPr/>
            </p:nvSpPr>
            <p:spPr bwMode="auto">
              <a:xfrm rot="19233486">
                <a:off x="5668380" y="2064028"/>
                <a:ext cx="1707906" cy="6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dirty="0"/>
                  <a:t>Entertainment Experience</a:t>
                </a:r>
              </a:p>
            </p:txBody>
          </p:sp>
          <p:sp>
            <p:nvSpPr>
              <p:cNvPr id="108553" name="TextBox 859144"/>
              <p:cNvSpPr txBox="1">
                <a:spLocks noChangeArrowheads="1"/>
              </p:cNvSpPr>
              <p:nvPr/>
            </p:nvSpPr>
            <p:spPr bwMode="auto">
              <a:xfrm rot="15084536">
                <a:off x="5405437" y="3203065"/>
                <a:ext cx="1077913" cy="76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en-US" dirty="0" smtClean="0"/>
              </a:p>
              <a:p>
                <a:pPr algn="ctr" eaLnBrk="1" hangingPunct="1">
                  <a:spcBef>
                    <a:spcPct val="50000"/>
                  </a:spcBef>
                </a:pPr>
                <a:r>
                  <a:rPr lang="en-US" dirty="0" smtClean="0"/>
                  <a:t>$</a:t>
                </a:r>
                <a:r>
                  <a:rPr lang="en-US" dirty="0"/>
                  <a:t>100 per person</a:t>
                </a:r>
              </a:p>
            </p:txBody>
          </p:sp>
          <p:sp>
            <p:nvSpPr>
              <p:cNvPr id="108554" name="TextBox 859145"/>
              <p:cNvSpPr txBox="1">
                <a:spLocks noChangeArrowheads="1"/>
              </p:cNvSpPr>
              <p:nvPr/>
            </p:nvSpPr>
            <p:spPr bwMode="auto">
              <a:xfrm rot="6126314">
                <a:off x="7583488" y="3059263"/>
                <a:ext cx="838200" cy="96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en-US" dirty="0" smtClean="0"/>
              </a:p>
              <a:p>
                <a:pPr algn="ctr" eaLnBrk="1" hangingPunct="1">
                  <a:spcBef>
                    <a:spcPct val="50000"/>
                  </a:spcBef>
                </a:pPr>
                <a:r>
                  <a:rPr lang="en-US" dirty="0" smtClean="0"/>
                  <a:t>364 </a:t>
                </a:r>
                <a:r>
                  <a:rPr lang="en-US" dirty="0"/>
                  <a:t>Days/Year?</a:t>
                </a:r>
              </a:p>
            </p:txBody>
          </p:sp>
          <p:sp>
            <p:nvSpPr>
              <p:cNvPr id="108555" name="TextBox 859146"/>
              <p:cNvSpPr txBox="1">
                <a:spLocks noChangeArrowheads="1"/>
              </p:cNvSpPr>
              <p:nvPr/>
            </p:nvSpPr>
            <p:spPr bwMode="auto">
              <a:xfrm>
                <a:off x="6400800" y="37338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WOM, TV Ads, Selling</a:t>
                </a:r>
              </a:p>
            </p:txBody>
          </p:sp>
          <p:sp>
            <p:nvSpPr>
              <p:cNvPr id="108556" name="TextBox 859147"/>
              <p:cNvSpPr txBox="1">
                <a:spLocks noChangeArrowheads="1"/>
              </p:cNvSpPr>
              <p:nvPr/>
            </p:nvSpPr>
            <p:spPr bwMode="auto">
              <a:xfrm rot="2566978">
                <a:off x="6919913" y="2422525"/>
                <a:ext cx="16271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Castmembers</a:t>
                </a:r>
              </a:p>
            </p:txBody>
          </p:sp>
        </p:grpSp>
        <p:sp>
          <p:nvSpPr>
            <p:cNvPr id="108551" name="TextBox 859142"/>
            <p:cNvSpPr txBox="1">
              <a:spLocks noChangeArrowheads="1"/>
            </p:cNvSpPr>
            <p:nvPr/>
          </p:nvSpPr>
          <p:spPr bwMode="auto">
            <a:xfrm>
              <a:off x="3524342" y="408019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Families</a:t>
              </a:r>
            </a:p>
          </p:txBody>
        </p:sp>
      </p:grpSp>
    </p:spTree>
    <p:extLst>
      <p:ext uri="{BB962C8B-B14F-4D97-AF65-F5344CB8AC3E}">
        <p14:creationId xmlns:p14="http://schemas.microsoft.com/office/powerpoint/2010/main" val="155488801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Action Plans and Metrics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6000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p:txBody>
          <a:bodyPr>
            <a:normAutofit/>
          </a:bodyPr>
          <a:lstStyle/>
          <a:p>
            <a:r>
              <a:rPr lang="en-US" b="1" dirty="0" smtClean="0"/>
              <a:t>Bonus Words</a:t>
            </a:r>
          </a:p>
          <a:p>
            <a:pPr lvl="1"/>
            <a:r>
              <a:rPr lang="en-US" b="1" dirty="0" smtClean="0"/>
              <a:t>Penetration Pricing</a:t>
            </a:r>
          </a:p>
          <a:p>
            <a:pPr lvl="1"/>
            <a:r>
              <a:rPr lang="en-US" b="1" dirty="0" smtClean="0"/>
              <a:t>Skimming</a:t>
            </a:r>
          </a:p>
          <a:p>
            <a:pPr lvl="1"/>
            <a:r>
              <a:rPr lang="en-US" b="1" dirty="0" smtClean="0"/>
              <a:t>Value Pricing</a:t>
            </a:r>
          </a:p>
          <a:p>
            <a:pPr lvl="1"/>
            <a:r>
              <a:rPr lang="en-US" b="1" dirty="0" smtClean="0"/>
              <a:t>Promotions</a:t>
            </a:r>
            <a:endParaRPr lang="en-US" b="1" dirty="0"/>
          </a:p>
        </p:txBody>
      </p:sp>
    </p:spTree>
    <p:extLst>
      <p:ext uri="{BB962C8B-B14F-4D97-AF65-F5344CB8AC3E}">
        <p14:creationId xmlns:p14="http://schemas.microsoft.com/office/powerpoint/2010/main" val="671865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19400"/>
            <a:ext cx="3733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Action Steps</a:t>
            </a:r>
            <a:endParaRPr lang="en-US" dirty="0"/>
          </a:p>
        </p:txBody>
      </p:sp>
      <p:sp>
        <p:nvSpPr>
          <p:cNvPr id="5" name="Content Placeholder 4"/>
          <p:cNvSpPr>
            <a:spLocks noGrp="1"/>
          </p:cNvSpPr>
          <p:nvPr>
            <p:ph idx="1"/>
          </p:nvPr>
        </p:nvSpPr>
        <p:spPr/>
        <p:txBody>
          <a:bodyPr/>
          <a:lstStyle/>
          <a:p>
            <a:pPr marL="0" indent="0">
              <a:buNone/>
            </a:pPr>
            <a:r>
              <a:rPr lang="en-US" dirty="0" smtClean="0"/>
              <a:t>Action steps are specific tactics required to reach objectives with specific customer segments</a:t>
            </a:r>
          </a:p>
          <a:p>
            <a:pPr marL="0" indent="0">
              <a:buNone/>
            </a:pPr>
            <a:endParaRPr lang="en-US" dirty="0"/>
          </a:p>
          <a:p>
            <a:pPr marL="0" indent="0">
              <a:buNone/>
            </a:pPr>
            <a:r>
              <a:rPr lang="en-US" dirty="0" smtClean="0"/>
              <a:t>Marketers must determine</a:t>
            </a:r>
          </a:p>
          <a:p>
            <a:pPr lvl="1"/>
            <a:r>
              <a:rPr lang="en-US" b="1" dirty="0" smtClean="0">
                <a:solidFill>
                  <a:srgbClr val="002060"/>
                </a:solidFill>
              </a:rPr>
              <a:t>Which tool to use where</a:t>
            </a:r>
          </a:p>
          <a:p>
            <a:pPr lvl="1"/>
            <a:r>
              <a:rPr lang="en-US" b="1" dirty="0" smtClean="0">
                <a:solidFill>
                  <a:srgbClr val="002060"/>
                </a:solidFill>
              </a:rPr>
              <a:t>And when</a:t>
            </a:r>
            <a:endParaRPr lang="en-US" b="1" dirty="0">
              <a:solidFill>
                <a:srgbClr val="002060"/>
              </a:solidFill>
            </a:endParaRPr>
          </a:p>
        </p:txBody>
      </p:sp>
    </p:spTree>
    <p:extLst>
      <p:ext uri="{BB962C8B-B14F-4D97-AF65-F5344CB8AC3E}">
        <p14:creationId xmlns:p14="http://schemas.microsoft.com/office/powerpoint/2010/main" val="192597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Metrics</a:t>
            </a:r>
            <a:endParaRPr lang="en-US" dirty="0"/>
          </a:p>
        </p:txBody>
      </p:sp>
      <p:sp>
        <p:nvSpPr>
          <p:cNvPr id="5" name="Content Placeholder 4"/>
          <p:cNvSpPr>
            <a:spLocks noGrp="1"/>
          </p:cNvSpPr>
          <p:nvPr>
            <p:ph idx="1"/>
          </p:nvPr>
        </p:nvSpPr>
        <p:spPr/>
        <p:txBody>
          <a:bodyPr/>
          <a:lstStyle/>
          <a:p>
            <a:r>
              <a:rPr lang="en-US" dirty="0" smtClean="0"/>
              <a:t>Metrics are different than objectives in that the metrics are </a:t>
            </a:r>
            <a:r>
              <a:rPr lang="en-US" b="1" u="sng" dirty="0" smtClean="0"/>
              <a:t>________</a:t>
            </a:r>
            <a:r>
              <a:rPr lang="en-US" dirty="0" smtClean="0"/>
              <a:t>, </a:t>
            </a:r>
            <a:r>
              <a:rPr lang="en-US" dirty="0" smtClean="0"/>
              <a:t>used to measure the “box” of objectives.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31973">
            <a:off x="1815319" y="3872719"/>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276600" y="3491719"/>
            <a:ext cx="3657600" cy="2286001"/>
            <a:chOff x="3505200" y="3733800"/>
            <a:chExt cx="3657600" cy="2286001"/>
          </a:xfrm>
        </p:grpSpPr>
        <p:sp>
          <p:nvSpPr>
            <p:cNvPr id="9" name="Parallelogram 8"/>
            <p:cNvSpPr/>
            <p:nvPr/>
          </p:nvSpPr>
          <p:spPr>
            <a:xfrm rot="16200000">
              <a:off x="3505200" y="4191001"/>
              <a:ext cx="1828800" cy="1828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5400000" flipH="1">
              <a:off x="5333999" y="4190999"/>
              <a:ext cx="1828801" cy="1828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3505200" y="3733800"/>
              <a:ext cx="3657599" cy="914400"/>
            </a:xfrm>
            <a:prstGeom prst="diamon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4023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3" name="Content Placeholder 2"/>
          <p:cNvSpPr>
            <a:spLocks noGrp="1"/>
          </p:cNvSpPr>
          <p:nvPr>
            <p:ph idx="1"/>
          </p:nvPr>
        </p:nvSpPr>
        <p:spPr/>
        <p:txBody>
          <a:bodyPr>
            <a:normAutofit/>
          </a:bodyPr>
          <a:lstStyle/>
          <a:p>
            <a:r>
              <a:rPr lang="en-US" b="1" dirty="0" smtClean="0"/>
              <a:t>Sales people may be asked to track performance and </a:t>
            </a:r>
            <a:r>
              <a:rPr lang="en-US" b="1" u="sng" dirty="0" smtClean="0">
                <a:solidFill>
                  <a:srgbClr val="002060"/>
                </a:solidFill>
              </a:rPr>
              <a:t>____________</a:t>
            </a:r>
            <a:r>
              <a:rPr lang="en-US" b="1" dirty="0" smtClean="0"/>
              <a:t> </a:t>
            </a:r>
            <a:r>
              <a:rPr lang="en-US" b="1" dirty="0" smtClean="0"/>
              <a:t>metrics</a:t>
            </a:r>
          </a:p>
          <a:p>
            <a:r>
              <a:rPr lang="en-US" b="1" dirty="0" smtClean="0">
                <a:solidFill>
                  <a:schemeClr val="accent2">
                    <a:lumMod val="50000"/>
                  </a:schemeClr>
                </a:solidFill>
              </a:rPr>
              <a:t>Information flow about customers may be tracked in automated systems.</a:t>
            </a:r>
          </a:p>
          <a:p>
            <a:r>
              <a:rPr lang="en-US" b="1" dirty="0" smtClean="0">
                <a:solidFill>
                  <a:srgbClr val="0070C0"/>
                </a:solidFill>
              </a:rPr>
              <a:t>Marketing objectives should be monitored and measured throughout the period instead of </a:t>
            </a:r>
            <a:r>
              <a:rPr lang="en-US" b="1" u="sng" dirty="0" smtClean="0">
                <a:solidFill>
                  <a:srgbClr val="0070C0"/>
                </a:solidFill>
              </a:rPr>
              <a:t>_________________</a:t>
            </a:r>
            <a:r>
              <a:rPr lang="en-US" b="1" dirty="0" smtClean="0">
                <a:solidFill>
                  <a:srgbClr val="0070C0"/>
                </a:solidFill>
              </a:rPr>
              <a:t>.</a:t>
            </a:r>
            <a:endParaRPr lang="en-US" b="1" dirty="0" smtClean="0">
              <a:solidFill>
                <a:srgbClr val="0070C0"/>
              </a:solidFill>
            </a:endParaRPr>
          </a:p>
        </p:txBody>
      </p:sp>
    </p:spTree>
    <p:extLst>
      <p:ext uri="{BB962C8B-B14F-4D97-AF65-F5344CB8AC3E}">
        <p14:creationId xmlns:p14="http://schemas.microsoft.com/office/powerpoint/2010/main" val="1230881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2738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281362"/>
            <a:ext cx="8229600" cy="3424237"/>
          </a:xfrm>
        </p:spPr>
        <p:txBody>
          <a:bodyPr>
            <a:normAutofit/>
          </a:bodyPr>
          <a:lstStyle/>
          <a:p>
            <a:pPr lvl="0"/>
            <a:r>
              <a:rPr lang="en-US" dirty="0"/>
              <a:t>Sales success is dependent on marketing strategies and customer needs.</a:t>
            </a:r>
          </a:p>
          <a:p>
            <a:pPr lvl="0"/>
            <a:r>
              <a:rPr lang="en-US" dirty="0"/>
              <a:t>Marketing success is dependent on sales efforts and fulfilling customers’ needs.</a:t>
            </a:r>
          </a:p>
          <a:p>
            <a:r>
              <a:rPr lang="en-US" dirty="0"/>
              <a:t>Satisfaction of customers’ needs is dependent </a:t>
            </a:r>
            <a:r>
              <a:rPr lang="en-US"/>
              <a:t>on </a:t>
            </a:r>
            <a:r>
              <a:rPr lang="en-US" b="1" u="sng" smtClean="0"/>
              <a:t>________ </a:t>
            </a:r>
            <a:r>
              <a:rPr lang="en-US" smtClean="0"/>
              <a:t>sales </a:t>
            </a:r>
            <a:r>
              <a:rPr lang="en-US" dirty="0"/>
              <a:t>efforts and marketing strategies</a:t>
            </a:r>
          </a:p>
        </p:txBody>
      </p:sp>
      <p:graphicFrame>
        <p:nvGraphicFramePr>
          <p:cNvPr id="5" name="Diagram 4"/>
          <p:cNvGraphicFramePr/>
          <p:nvPr>
            <p:extLst>
              <p:ext uri="{D42A27DB-BD31-4B8C-83A1-F6EECF244321}">
                <p14:modId xmlns:p14="http://schemas.microsoft.com/office/powerpoint/2010/main" val="76895302"/>
              </p:ext>
            </p:extLst>
          </p:nvPr>
        </p:nvGraphicFramePr>
        <p:xfrm>
          <a:off x="685800" y="0"/>
          <a:ext cx="79248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502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Marketing is a long term strategy</a:t>
            </a:r>
          </a:p>
          <a:p>
            <a:r>
              <a:rPr lang="en-US" dirty="0" smtClean="0"/>
              <a:t>Marketing  looks at customers in groups</a:t>
            </a:r>
          </a:p>
          <a:p>
            <a:r>
              <a:rPr lang="en-US" dirty="0" smtClean="0"/>
              <a:t>Marketers accomplish the company’s mission through analyzing the internal and external environments and using marketing mix tools to bridge the gap between current and future states.</a:t>
            </a:r>
          </a:p>
        </p:txBody>
      </p:sp>
    </p:spTree>
    <p:extLst>
      <p:ext uri="{BB962C8B-B14F-4D97-AF65-F5344CB8AC3E}">
        <p14:creationId xmlns:p14="http://schemas.microsoft.com/office/powerpoint/2010/main" val="1301997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Sales people are one component of marketing and must work in a manner consistent with the company’s marketing plan</a:t>
            </a:r>
          </a:p>
          <a:p>
            <a:endParaRPr lang="en-US" dirty="0"/>
          </a:p>
        </p:txBody>
      </p:sp>
    </p:spTree>
    <p:extLst>
      <p:ext uri="{BB962C8B-B14F-4D97-AF65-F5344CB8AC3E}">
        <p14:creationId xmlns:p14="http://schemas.microsoft.com/office/powerpoint/2010/main" val="122573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Marketing Versus Sales</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249044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Sales and Marketing</a:t>
            </a:r>
            <a:endParaRPr lang="en-US" dirty="0"/>
          </a:p>
        </p:txBody>
      </p:sp>
      <p:sp>
        <p:nvSpPr>
          <p:cNvPr id="5" name="Content Placeholder 4"/>
          <p:cNvSpPr>
            <a:spLocks noGrp="1"/>
          </p:cNvSpPr>
          <p:nvPr>
            <p:ph idx="1"/>
          </p:nvPr>
        </p:nvSpPr>
        <p:spPr/>
        <p:txBody>
          <a:bodyPr/>
          <a:lstStyle/>
          <a:p>
            <a:r>
              <a:rPr lang="en-US" dirty="0" smtClean="0"/>
              <a:t>These are not the same thing</a:t>
            </a:r>
          </a:p>
          <a:p>
            <a:r>
              <a:rPr lang="en-US" dirty="0" smtClean="0"/>
              <a:t>But Sales and Marketing are not </a:t>
            </a:r>
            <a:r>
              <a:rPr lang="en-US" u="sng" dirty="0" smtClean="0"/>
              <a:t>___________</a:t>
            </a:r>
            <a:endParaRPr lang="en-US" u="sng"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1800"/>
            <a:ext cx="4267200" cy="290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38400" y="5874124"/>
            <a:ext cx="4267200" cy="276999"/>
          </a:xfrm>
          <a:prstGeom prst="rect">
            <a:avLst/>
          </a:prstGeom>
          <a:noFill/>
        </p:spPr>
        <p:txBody>
          <a:bodyPr wrap="square" rtlCol="0">
            <a:spAutoFit/>
          </a:bodyPr>
          <a:lstStyle/>
          <a:p>
            <a:pPr algn="ctr"/>
            <a:r>
              <a:rPr lang="en-US" sz="1200" dirty="0" smtClean="0"/>
              <a:t>Photo courtesy ou.edu</a:t>
            </a:r>
            <a:endParaRPr lang="en-US" sz="1200" dirty="0"/>
          </a:p>
        </p:txBody>
      </p:sp>
    </p:spTree>
    <p:extLst>
      <p:ext uri="{BB962C8B-B14F-4D97-AF65-F5344CB8AC3E}">
        <p14:creationId xmlns:p14="http://schemas.microsoft.com/office/powerpoint/2010/main" val="442519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Shape 138242"/>
          <p:cNvSpPr>
            <a:spLocks noGrp="1" noChangeArrowheads="1"/>
          </p:cNvSpPr>
          <p:nvPr>
            <p:ph type="title"/>
          </p:nvPr>
        </p:nvSpPr>
        <p:spPr/>
        <p:txBody>
          <a:bodyPr lIns="90487" tIns="44450" rIns="90487" bIns="44450" anchor="b">
            <a:spAutoFit/>
          </a:bodyPr>
          <a:lstStyle/>
          <a:p>
            <a:pPr marL="0" indent="0" defTabSz="914400" eaLnBrk="1" hangingPunct="1">
              <a:lnSpc>
                <a:spcPct val="92000"/>
              </a:lnSpc>
            </a:pPr>
            <a:r>
              <a:rPr lang="en-US" dirty="0" smtClean="0">
                <a:solidFill>
                  <a:schemeClr val="tx1"/>
                </a:solidFill>
              </a:rPr>
              <a:t>Difference Between Sales” and “Marketing”</a:t>
            </a:r>
          </a:p>
        </p:txBody>
      </p:sp>
      <p:sp>
        <p:nvSpPr>
          <p:cNvPr id="2" name="Content Placeholder 1"/>
          <p:cNvSpPr>
            <a:spLocks noGrp="1"/>
          </p:cNvSpPr>
          <p:nvPr>
            <p:ph idx="1"/>
          </p:nvPr>
        </p:nvSpPr>
        <p:spPr/>
        <p:txBody>
          <a:bodyPr/>
          <a:lstStyle/>
          <a:p>
            <a:pPr marL="279400" indent="-279400" defTabSz="895350" eaLnBrk="0" hangingPunct="0">
              <a:spcBef>
                <a:spcPct val="15000"/>
              </a:spcBef>
              <a:buClr>
                <a:schemeClr val="accent2"/>
              </a:buClr>
            </a:pPr>
            <a:r>
              <a:rPr lang="en-US" b="1" dirty="0"/>
              <a:t>Marketing is a </a:t>
            </a:r>
            <a:r>
              <a:rPr lang="en-US" b="1" u="sng" dirty="0" smtClean="0"/>
              <a:t>_____________</a:t>
            </a:r>
            <a:r>
              <a:rPr lang="en-US" b="1" dirty="0" smtClean="0"/>
              <a:t>concept</a:t>
            </a:r>
            <a:endParaRPr lang="en-US" dirty="0"/>
          </a:p>
          <a:p>
            <a:pPr marL="671513" lvl="1" indent="-223838" defTabSz="895350" eaLnBrk="0" hangingPunct="0">
              <a:spcBef>
                <a:spcPct val="15000"/>
              </a:spcBef>
              <a:buClr>
                <a:schemeClr val="accent2"/>
              </a:buClr>
              <a:buFontTx/>
              <a:buChar char="•"/>
            </a:pPr>
            <a:r>
              <a:rPr lang="en-US" dirty="0"/>
              <a:t>adapting and adjusting the total business to meet the changing needs of customers</a:t>
            </a:r>
          </a:p>
          <a:p>
            <a:pPr marL="279400" indent="-279400" defTabSz="895350" eaLnBrk="0" hangingPunct="0">
              <a:spcBef>
                <a:spcPct val="15000"/>
              </a:spcBef>
              <a:buClr>
                <a:schemeClr val="accent2"/>
              </a:buClr>
            </a:pPr>
            <a:r>
              <a:rPr lang="en-US" b="1" dirty="0"/>
              <a:t>Selling is a </a:t>
            </a:r>
            <a:r>
              <a:rPr lang="en-US" b="1" u="sng" dirty="0" smtClean="0"/>
              <a:t>_______________</a:t>
            </a:r>
            <a:r>
              <a:rPr lang="en-US" b="1" dirty="0" smtClean="0"/>
              <a:t>concept</a:t>
            </a:r>
            <a:endParaRPr lang="en-US" b="1" dirty="0"/>
          </a:p>
          <a:p>
            <a:pPr marL="671513" lvl="1" indent="-223838" defTabSz="895350" eaLnBrk="0" hangingPunct="0">
              <a:spcBef>
                <a:spcPct val="15000"/>
              </a:spcBef>
              <a:buClr>
                <a:schemeClr val="accent2"/>
              </a:buClr>
              <a:buFontTx/>
              <a:buChar char="•"/>
            </a:pPr>
            <a:r>
              <a:rPr lang="en-US" dirty="0"/>
              <a:t>activities that get business </a:t>
            </a:r>
            <a:endParaRPr lang="en-US" dirty="0" smtClean="0"/>
          </a:p>
          <a:p>
            <a:pPr marL="447675" lvl="1" indent="0" defTabSz="895350" eaLnBrk="0" hangingPunct="0">
              <a:spcBef>
                <a:spcPct val="15000"/>
              </a:spcBef>
              <a:buClr>
                <a:schemeClr val="accent2"/>
              </a:buClr>
              <a:buNone/>
            </a:pPr>
            <a:r>
              <a:rPr lang="en-US" dirty="0"/>
              <a:t> </a:t>
            </a:r>
            <a:r>
              <a:rPr lang="en-US" dirty="0" smtClean="0"/>
              <a:t>  today</a:t>
            </a:r>
            <a:endParaRPr lang="en-US" dirty="0"/>
          </a:p>
          <a:p>
            <a:pPr marL="671513" lvl="1" indent="-223838" defTabSz="895350" eaLnBrk="0" hangingPunct="0">
              <a:spcBef>
                <a:spcPct val="15000"/>
              </a:spcBef>
              <a:buClr>
                <a:schemeClr val="accent2"/>
              </a:buClr>
              <a:buFontTx/>
              <a:buChar char="•"/>
            </a:pPr>
            <a:r>
              <a:rPr lang="en-US" dirty="0"/>
              <a:t>activity that pays the bills </a:t>
            </a:r>
            <a:endParaRPr lang="en-US" dirty="0" smtClean="0"/>
          </a:p>
          <a:p>
            <a:pPr marL="447675" lvl="1" indent="0" defTabSz="895350" eaLnBrk="0" hangingPunct="0">
              <a:spcBef>
                <a:spcPct val="15000"/>
              </a:spcBef>
              <a:buClr>
                <a:schemeClr val="accent2"/>
              </a:buClr>
              <a:buNone/>
            </a:pPr>
            <a:r>
              <a:rPr lang="en-US" dirty="0"/>
              <a:t> </a:t>
            </a:r>
            <a:r>
              <a:rPr lang="en-US" dirty="0" smtClean="0"/>
              <a:t>  and </a:t>
            </a:r>
            <a:r>
              <a:rPr lang="en-US" dirty="0"/>
              <a:t>generates a positive </a:t>
            </a:r>
            <a:endParaRPr lang="en-US" dirty="0" smtClean="0"/>
          </a:p>
          <a:p>
            <a:pPr marL="447675" lvl="1" indent="0" defTabSz="895350" eaLnBrk="0" hangingPunct="0">
              <a:spcBef>
                <a:spcPct val="15000"/>
              </a:spcBef>
              <a:buClr>
                <a:schemeClr val="accent2"/>
              </a:buClr>
              <a:buNone/>
            </a:pPr>
            <a:r>
              <a:rPr lang="en-US" dirty="0"/>
              <a:t> </a:t>
            </a:r>
            <a:r>
              <a:rPr lang="en-US" dirty="0" smtClean="0"/>
              <a:t>  cash </a:t>
            </a:r>
            <a:r>
              <a:rPr lang="en-US" dirty="0"/>
              <a:t>flow today!</a:t>
            </a:r>
          </a:p>
          <a:p>
            <a:endParaRPr lang="en-US" dirty="0"/>
          </a:p>
        </p:txBody>
      </p:sp>
      <p:pic>
        <p:nvPicPr>
          <p:cNvPr id="102404" name="Rectangle 1382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871236"/>
            <a:ext cx="2155571"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734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Shape 140292"/>
          <p:cNvSpPr>
            <a:spLocks noGrp="1" noChangeArrowheads="1"/>
          </p:cNvSpPr>
          <p:nvPr>
            <p:ph type="title"/>
          </p:nvPr>
        </p:nvSpPr>
        <p:spPr/>
        <p:txBody>
          <a:bodyPr lIns="92075" tIns="46038" rIns="92075" bIns="46038"/>
          <a:lstStyle/>
          <a:p>
            <a:pPr marL="0" indent="0" defTabSz="914400" eaLnBrk="1" hangingPunct="1">
              <a:lnSpc>
                <a:spcPct val="92000"/>
              </a:lnSpc>
            </a:pPr>
            <a:r>
              <a:rPr lang="en-US" sz="3200" dirty="0" smtClean="0">
                <a:solidFill>
                  <a:schemeClr val="tx1"/>
                </a:solidFill>
              </a:rPr>
              <a:t>Difference Between Sales” and “Marketing”</a:t>
            </a:r>
          </a:p>
        </p:txBody>
      </p:sp>
      <p:sp>
        <p:nvSpPr>
          <p:cNvPr id="2" name="Content Placeholder 1"/>
          <p:cNvSpPr>
            <a:spLocks noGrp="1"/>
          </p:cNvSpPr>
          <p:nvPr>
            <p:ph idx="1"/>
          </p:nvPr>
        </p:nvSpPr>
        <p:spPr/>
        <p:txBody>
          <a:bodyPr/>
          <a:lstStyle/>
          <a:p>
            <a:pPr defTabSz="895350" eaLnBrk="0" hangingPunct="0">
              <a:lnSpc>
                <a:spcPct val="105000"/>
              </a:lnSpc>
              <a:spcBef>
                <a:spcPct val="30000"/>
              </a:spcBef>
              <a:buClr>
                <a:srgbClr val="0000FF"/>
              </a:buClr>
            </a:pPr>
            <a:r>
              <a:rPr lang="en-US" dirty="0"/>
              <a:t>Marketing looks at customers </a:t>
            </a:r>
            <a:r>
              <a:rPr lang="en-US" b="1" u="sng" dirty="0" smtClean="0"/>
              <a:t>_____________ _________________</a:t>
            </a:r>
            <a:endParaRPr lang="en-US" b="1" dirty="0"/>
          </a:p>
          <a:p>
            <a:pPr defTabSz="895350" eaLnBrk="0" hangingPunct="0">
              <a:lnSpc>
                <a:spcPct val="105000"/>
              </a:lnSpc>
              <a:spcBef>
                <a:spcPct val="30000"/>
              </a:spcBef>
              <a:buClr>
                <a:srgbClr val="0000FF"/>
              </a:buClr>
            </a:pPr>
            <a:r>
              <a:rPr lang="en-US" dirty="0"/>
              <a:t>Sales looks at customers one by one</a:t>
            </a:r>
          </a:p>
          <a:p>
            <a:endParaRPr lang="en-US" dirty="0"/>
          </a:p>
        </p:txBody>
      </p:sp>
      <p:pic>
        <p:nvPicPr>
          <p:cNvPr id="103429" name="Rectangle 14029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428" y="3840480"/>
            <a:ext cx="2155572"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3840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oSelling">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oundry">
      <a:dk1>
        <a:sysClr val="windowText" lastClr="8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ProSelling</Template>
  <TotalTime>3845</TotalTime>
  <Words>1857</Words>
  <Application>Microsoft Office PowerPoint</Application>
  <PresentationFormat>On-screen Show (4:3)</PresentationFormat>
  <Paragraphs>434</Paragraphs>
  <Slides>56</Slides>
  <Notes>56</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ProSelling</vt:lpstr>
      <vt:lpstr>Marketing and its Relationship to Sales</vt:lpstr>
      <vt:lpstr>Overview</vt:lpstr>
      <vt:lpstr>Words to Watch</vt:lpstr>
      <vt:lpstr>Words to Watch</vt:lpstr>
      <vt:lpstr>Words to Watch</vt:lpstr>
      <vt:lpstr>Marketing Versus Sales</vt:lpstr>
      <vt:lpstr>Sales and Marketing</vt:lpstr>
      <vt:lpstr>Difference Between Sales” and “Marketing”</vt:lpstr>
      <vt:lpstr>Difference Between Sales” and “Marketing”</vt:lpstr>
      <vt:lpstr>A working definition of marketing…</vt:lpstr>
      <vt:lpstr>Innovation</vt:lpstr>
      <vt:lpstr>Marketing Defined</vt:lpstr>
      <vt:lpstr>What Do We Stand For?</vt:lpstr>
      <vt:lpstr>A Brief Introduction to Strategy</vt:lpstr>
      <vt:lpstr>Marketing Plans</vt:lpstr>
      <vt:lpstr>Market Analysis</vt:lpstr>
      <vt:lpstr>Marketing Environment</vt:lpstr>
      <vt:lpstr>Economic Situation</vt:lpstr>
      <vt:lpstr>Social Trends</vt:lpstr>
      <vt:lpstr>Political and Regulatory Issues</vt:lpstr>
      <vt:lpstr>Technology</vt:lpstr>
      <vt:lpstr>Competition</vt:lpstr>
      <vt:lpstr>Analysis</vt:lpstr>
      <vt:lpstr>Examples of Strengths</vt:lpstr>
      <vt:lpstr>Examples of Opportunities</vt:lpstr>
      <vt:lpstr>Objectives</vt:lpstr>
      <vt:lpstr>Objectives</vt:lpstr>
      <vt:lpstr>Objectives</vt:lpstr>
      <vt:lpstr>Segmentation and Targeting</vt:lpstr>
      <vt:lpstr>Segment Characteristics</vt:lpstr>
      <vt:lpstr> Targeting</vt:lpstr>
      <vt:lpstr>An Example</vt:lpstr>
      <vt:lpstr>Targeted Segments for Sales</vt:lpstr>
      <vt:lpstr>Market Planning</vt:lpstr>
      <vt:lpstr>Marketing Mix</vt:lpstr>
      <vt:lpstr>Products</vt:lpstr>
      <vt:lpstr>Products</vt:lpstr>
      <vt:lpstr>Pricing</vt:lpstr>
      <vt:lpstr>Several Methods for Determining Price</vt:lpstr>
      <vt:lpstr>Pricing</vt:lpstr>
      <vt:lpstr>Promotion</vt:lpstr>
      <vt:lpstr>Promotion</vt:lpstr>
      <vt:lpstr>Promotional Tools</vt:lpstr>
      <vt:lpstr>Distribution</vt:lpstr>
      <vt:lpstr>Other Components of Distribution</vt:lpstr>
      <vt:lpstr>People</vt:lpstr>
      <vt:lpstr>Marketing Mix</vt:lpstr>
      <vt:lpstr>Marketing Mix</vt:lpstr>
      <vt:lpstr>Action Plans and Metrics</vt:lpstr>
      <vt:lpstr>Action Steps</vt:lpstr>
      <vt:lpstr>Metrics</vt:lpstr>
      <vt:lpstr>Metrics</vt:lpstr>
      <vt:lpstr>Summary</vt:lpstr>
      <vt:lpstr>PowerPoint Presentation</vt:lpstr>
      <vt:lpstr>Summary</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Selling</dc:title>
  <dc:creator>Downey, Scott</dc:creator>
  <cp:lastModifiedBy>Downey, Scott</cp:lastModifiedBy>
  <cp:revision>71</cp:revision>
  <cp:lastPrinted>2011-07-18T18:24:08Z</cp:lastPrinted>
  <dcterms:created xsi:type="dcterms:W3CDTF">2011-08-03T13:12:13Z</dcterms:created>
  <dcterms:modified xsi:type="dcterms:W3CDTF">2011-12-08T19:09:56Z</dcterms:modified>
</cp:coreProperties>
</file>