
<file path=[Content_Types].xml><?xml version="1.0" encoding="utf-8"?>
<Types xmlns="http://schemas.openxmlformats.org/package/2006/content-types">
  <Default Extension="png" ContentType="image/png"/>
  <Default Extension="mpg" ContentType="vide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37"/>
  </p:notesMasterIdLst>
  <p:handoutMasterIdLst>
    <p:handoutMasterId r:id="rId38"/>
  </p:handoutMasterIdLst>
  <p:sldIdLst>
    <p:sldId id="339" r:id="rId2"/>
    <p:sldId id="256" r:id="rId3"/>
    <p:sldId id="257" r:id="rId4"/>
    <p:sldId id="287" r:id="rId5"/>
    <p:sldId id="268" r:id="rId6"/>
    <p:sldId id="340" r:id="rId7"/>
    <p:sldId id="330" r:id="rId8"/>
    <p:sldId id="331" r:id="rId9"/>
    <p:sldId id="341" r:id="rId10"/>
    <p:sldId id="342" r:id="rId11"/>
    <p:sldId id="357" r:id="rId12"/>
    <p:sldId id="343" r:id="rId13"/>
    <p:sldId id="344" r:id="rId14"/>
    <p:sldId id="269" r:id="rId15"/>
    <p:sldId id="345" r:id="rId16"/>
    <p:sldId id="292" r:id="rId17"/>
    <p:sldId id="346" r:id="rId18"/>
    <p:sldId id="270" r:id="rId19"/>
    <p:sldId id="338" r:id="rId20"/>
    <p:sldId id="347" r:id="rId21"/>
    <p:sldId id="348" r:id="rId22"/>
    <p:sldId id="349" r:id="rId23"/>
    <p:sldId id="351" r:id="rId24"/>
    <p:sldId id="350" r:id="rId25"/>
    <p:sldId id="356" r:id="rId26"/>
    <p:sldId id="352" r:id="rId27"/>
    <p:sldId id="353" r:id="rId28"/>
    <p:sldId id="337" r:id="rId29"/>
    <p:sldId id="319" r:id="rId30"/>
    <p:sldId id="271" r:id="rId31"/>
    <p:sldId id="322" r:id="rId32"/>
    <p:sldId id="355" r:id="rId33"/>
    <p:sldId id="354" r:id="rId34"/>
    <p:sldId id="284" r:id="rId35"/>
    <p:sldId id="323" r:id="rId36"/>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a:srgbClr val="FF9933"/>
    <a:srgbClr val="CC0000"/>
    <a:srgbClr val="CCECFF"/>
    <a:srgbClr val="FFDDF9"/>
    <a:srgbClr val="FFCCFF"/>
    <a:srgbClr val="D9FB9D"/>
    <a:srgbClr val="CCFFCC"/>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80639" autoAdjust="0"/>
  </p:normalViewPr>
  <p:slideViewPr>
    <p:cSldViewPr>
      <p:cViewPr varScale="1">
        <p:scale>
          <a:sx n="37" d="100"/>
          <a:sy n="37" d="100"/>
        </p:scale>
        <p:origin x="672"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2" d="100"/>
        <a:sy n="82" d="100"/>
      </p:scale>
      <p:origin x="0" y="0"/>
    </p:cViewPr>
  </p:sorterViewPr>
  <p:notesViewPr>
    <p:cSldViewPr>
      <p:cViewPr varScale="1">
        <p:scale>
          <a:sx n="46" d="100"/>
          <a:sy n="46" d="100"/>
        </p:scale>
        <p:origin x="-1914" y="-9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8B6811-0D7C-40EE-B731-DE2A7D91CDCA}" type="doc">
      <dgm:prSet loTypeId="urn:microsoft.com/office/officeart/2005/8/layout/pyramid3" loCatId="pyramid" qsTypeId="urn:microsoft.com/office/officeart/2005/8/quickstyle/simple1" qsCatId="simple" csTypeId="urn:microsoft.com/office/officeart/2005/8/colors/accent1_2" csCatId="accent1" phldr="1"/>
      <dgm:spPr/>
    </dgm:pt>
    <dgm:pt modelId="{EFE12365-3BE3-4F44-8FF2-C0AA2E5FF86C}">
      <dgm:prSet phldrT="[Text]"/>
      <dgm:spPr>
        <a:solidFill>
          <a:srgbClr val="7030A0"/>
        </a:solidFill>
      </dgm:spPr>
      <dgm:t>
        <a:bodyPr/>
        <a:lstStyle/>
        <a:p>
          <a:pPr algn="ctr"/>
          <a:r>
            <a:rPr lang="en-US" b="1">
              <a:solidFill>
                <a:schemeClr val="bg1"/>
              </a:solidFill>
            </a:rPr>
            <a:t>Company Strategy</a:t>
          </a:r>
        </a:p>
      </dgm:t>
    </dgm:pt>
    <dgm:pt modelId="{B32A2259-9C42-4CE2-98EA-B66C08FD0C8B}" type="parTrans" cxnId="{63417428-091A-458D-AAFB-5C614EED7FB7}">
      <dgm:prSet/>
      <dgm:spPr/>
      <dgm:t>
        <a:bodyPr/>
        <a:lstStyle/>
        <a:p>
          <a:pPr algn="ctr"/>
          <a:endParaRPr lang="en-US"/>
        </a:p>
      </dgm:t>
    </dgm:pt>
    <dgm:pt modelId="{01B19CF8-89CF-4715-ACAE-135124930647}" type="sibTrans" cxnId="{63417428-091A-458D-AAFB-5C614EED7FB7}">
      <dgm:prSet/>
      <dgm:spPr/>
      <dgm:t>
        <a:bodyPr/>
        <a:lstStyle/>
        <a:p>
          <a:pPr algn="ctr"/>
          <a:endParaRPr lang="en-US"/>
        </a:p>
      </dgm:t>
    </dgm:pt>
    <dgm:pt modelId="{302E9559-9FD3-40ED-BB4F-39C4F1AF88F9}">
      <dgm:prSet phldrT="[Text]"/>
      <dgm:spPr>
        <a:solidFill>
          <a:srgbClr val="FFFF00"/>
        </a:solidFill>
      </dgm:spPr>
      <dgm:t>
        <a:bodyPr/>
        <a:lstStyle/>
        <a:p>
          <a:pPr algn="ctr"/>
          <a:r>
            <a:rPr lang="en-US" b="1" dirty="0"/>
            <a:t>Territory</a:t>
          </a:r>
        </a:p>
      </dgm:t>
    </dgm:pt>
    <dgm:pt modelId="{874753A2-B145-4B50-92B8-B2B99F5A6E89}" type="parTrans" cxnId="{D52522D5-78D6-433A-AF12-52A962A3726D}">
      <dgm:prSet/>
      <dgm:spPr/>
      <dgm:t>
        <a:bodyPr/>
        <a:lstStyle/>
        <a:p>
          <a:pPr algn="ctr"/>
          <a:endParaRPr lang="en-US"/>
        </a:p>
      </dgm:t>
    </dgm:pt>
    <dgm:pt modelId="{E06EEE45-C53C-47D2-842C-0E40527B4C57}" type="sibTrans" cxnId="{D52522D5-78D6-433A-AF12-52A962A3726D}">
      <dgm:prSet/>
      <dgm:spPr/>
      <dgm:t>
        <a:bodyPr/>
        <a:lstStyle/>
        <a:p>
          <a:pPr algn="ctr"/>
          <a:endParaRPr lang="en-US"/>
        </a:p>
      </dgm:t>
    </dgm:pt>
    <dgm:pt modelId="{F61517E4-D2B6-4B2C-A65F-F71B9F683140}">
      <dgm:prSet phldrT="[Text]"/>
      <dgm:spPr>
        <a:solidFill>
          <a:srgbClr val="FF9933"/>
        </a:solidFill>
      </dgm:spPr>
      <dgm:t>
        <a:bodyPr/>
        <a:lstStyle/>
        <a:p>
          <a:pPr algn="ctr"/>
          <a:r>
            <a:rPr lang="en-US" b="1"/>
            <a:t>Account</a:t>
          </a:r>
        </a:p>
      </dgm:t>
    </dgm:pt>
    <dgm:pt modelId="{E2A3EC96-BC4F-416B-B598-AFA1D1610F84}" type="parTrans" cxnId="{7A27CAD4-B797-4233-93BF-A1FB788921B6}">
      <dgm:prSet/>
      <dgm:spPr/>
      <dgm:t>
        <a:bodyPr/>
        <a:lstStyle/>
        <a:p>
          <a:pPr algn="ctr"/>
          <a:endParaRPr lang="en-US"/>
        </a:p>
      </dgm:t>
    </dgm:pt>
    <dgm:pt modelId="{A828A210-B4F8-4FF0-80B6-0203663550FF}" type="sibTrans" cxnId="{7A27CAD4-B797-4233-93BF-A1FB788921B6}">
      <dgm:prSet/>
      <dgm:spPr/>
      <dgm:t>
        <a:bodyPr/>
        <a:lstStyle/>
        <a:p>
          <a:pPr algn="ctr"/>
          <a:endParaRPr lang="en-US"/>
        </a:p>
      </dgm:t>
    </dgm:pt>
    <dgm:pt modelId="{C465DB62-C53F-4E68-8799-0E2B3A218369}">
      <dgm:prSet/>
      <dgm:spPr>
        <a:solidFill>
          <a:srgbClr val="0070C0"/>
        </a:solidFill>
      </dgm:spPr>
      <dgm:t>
        <a:bodyPr/>
        <a:lstStyle/>
        <a:p>
          <a:pPr algn="ctr"/>
          <a:r>
            <a:rPr lang="en-US" b="1">
              <a:solidFill>
                <a:schemeClr val="bg1"/>
              </a:solidFill>
            </a:rPr>
            <a:t>Marketing </a:t>
          </a:r>
        </a:p>
      </dgm:t>
    </dgm:pt>
    <dgm:pt modelId="{644E4D04-9A0C-44D1-A7A5-02E4C163D75B}" type="parTrans" cxnId="{35073684-D637-4B25-9B67-898513D8136D}">
      <dgm:prSet/>
      <dgm:spPr/>
      <dgm:t>
        <a:bodyPr/>
        <a:lstStyle/>
        <a:p>
          <a:pPr algn="ctr"/>
          <a:endParaRPr lang="en-US"/>
        </a:p>
      </dgm:t>
    </dgm:pt>
    <dgm:pt modelId="{F244CF7A-9D87-423D-94A5-FB8328A2A765}" type="sibTrans" cxnId="{35073684-D637-4B25-9B67-898513D8136D}">
      <dgm:prSet/>
      <dgm:spPr/>
      <dgm:t>
        <a:bodyPr/>
        <a:lstStyle/>
        <a:p>
          <a:pPr algn="ctr"/>
          <a:endParaRPr lang="en-US"/>
        </a:p>
      </dgm:t>
    </dgm:pt>
    <dgm:pt modelId="{92CAF557-D557-4085-A5BF-930126EF1824}">
      <dgm:prSet/>
      <dgm:spPr>
        <a:solidFill>
          <a:srgbClr val="C00000"/>
        </a:solidFill>
      </dgm:spPr>
      <dgm:t>
        <a:bodyPr/>
        <a:lstStyle/>
        <a:p>
          <a:pPr algn="ctr"/>
          <a:r>
            <a:rPr lang="en-US" b="1">
              <a:solidFill>
                <a:schemeClr val="bg1"/>
              </a:solidFill>
            </a:rPr>
            <a:t>Call</a:t>
          </a:r>
        </a:p>
      </dgm:t>
    </dgm:pt>
    <dgm:pt modelId="{D4BB89EF-197C-4BC1-AF40-78DC2041628B}" type="parTrans" cxnId="{80CF3E24-72D5-4971-AF10-CCD3EED2B293}">
      <dgm:prSet/>
      <dgm:spPr/>
      <dgm:t>
        <a:bodyPr/>
        <a:lstStyle/>
        <a:p>
          <a:pPr algn="ctr"/>
          <a:endParaRPr lang="en-US"/>
        </a:p>
      </dgm:t>
    </dgm:pt>
    <dgm:pt modelId="{DAC7AD45-0472-4801-A190-C10BAC09723E}" type="sibTrans" cxnId="{80CF3E24-72D5-4971-AF10-CCD3EED2B293}">
      <dgm:prSet/>
      <dgm:spPr/>
      <dgm:t>
        <a:bodyPr/>
        <a:lstStyle/>
        <a:p>
          <a:pPr algn="ctr"/>
          <a:endParaRPr lang="en-US"/>
        </a:p>
      </dgm:t>
    </dgm:pt>
    <dgm:pt modelId="{87194FA6-D681-4246-A051-74A3469E9F4E}">
      <dgm:prSet/>
      <dgm:spPr>
        <a:solidFill>
          <a:srgbClr val="C00000"/>
        </a:solidFill>
      </dgm:spPr>
      <dgm:t>
        <a:bodyPr/>
        <a:lstStyle/>
        <a:p>
          <a:pPr algn="ctr"/>
          <a:endParaRPr lang="en-US"/>
        </a:p>
      </dgm:t>
    </dgm:pt>
    <dgm:pt modelId="{686A2EEB-0226-4C74-AE0B-CF437ED4E9BE}" type="parTrans" cxnId="{C4185114-DB2E-4410-BBF0-070DCCF48351}">
      <dgm:prSet/>
      <dgm:spPr/>
      <dgm:t>
        <a:bodyPr/>
        <a:lstStyle/>
        <a:p>
          <a:pPr algn="ctr"/>
          <a:endParaRPr lang="en-US"/>
        </a:p>
      </dgm:t>
    </dgm:pt>
    <dgm:pt modelId="{D56BD1F8-ECDE-4F44-8E07-B7A0E9C79476}" type="sibTrans" cxnId="{C4185114-DB2E-4410-BBF0-070DCCF48351}">
      <dgm:prSet/>
      <dgm:spPr/>
      <dgm:t>
        <a:bodyPr/>
        <a:lstStyle/>
        <a:p>
          <a:pPr algn="ctr"/>
          <a:endParaRPr lang="en-US"/>
        </a:p>
      </dgm:t>
    </dgm:pt>
    <dgm:pt modelId="{2721F318-F87B-476E-9D14-D356C95F86BE}">
      <dgm:prSet/>
      <dgm:spPr>
        <a:solidFill>
          <a:srgbClr val="009900"/>
        </a:solidFill>
      </dgm:spPr>
      <dgm:t>
        <a:bodyPr/>
        <a:lstStyle/>
        <a:p>
          <a:pPr algn="ctr"/>
          <a:r>
            <a:rPr lang="en-US" b="1">
              <a:solidFill>
                <a:schemeClr val="bg1"/>
              </a:solidFill>
            </a:rPr>
            <a:t>Sales </a:t>
          </a:r>
        </a:p>
      </dgm:t>
    </dgm:pt>
    <dgm:pt modelId="{D786D4B7-82FC-4557-8C28-BF2FC4A196BF}" type="parTrans" cxnId="{3DF8EB90-0167-42B0-9753-E94B9298A024}">
      <dgm:prSet/>
      <dgm:spPr/>
      <dgm:t>
        <a:bodyPr/>
        <a:lstStyle/>
        <a:p>
          <a:pPr algn="ctr"/>
          <a:endParaRPr lang="en-US"/>
        </a:p>
      </dgm:t>
    </dgm:pt>
    <dgm:pt modelId="{73EA78FC-F471-4752-B495-5E2C47A7440F}" type="sibTrans" cxnId="{3DF8EB90-0167-42B0-9753-E94B9298A024}">
      <dgm:prSet/>
      <dgm:spPr/>
      <dgm:t>
        <a:bodyPr/>
        <a:lstStyle/>
        <a:p>
          <a:pPr algn="ctr"/>
          <a:endParaRPr lang="en-US"/>
        </a:p>
      </dgm:t>
    </dgm:pt>
    <dgm:pt modelId="{137CEFCA-757A-4B11-AF9E-523CEBFA6FA4}">
      <dgm:prSet/>
      <dgm:spPr>
        <a:solidFill>
          <a:schemeClr val="accent3">
            <a:lumMod val="50000"/>
          </a:schemeClr>
        </a:solidFill>
      </dgm:spPr>
      <dgm:t>
        <a:bodyPr/>
        <a:lstStyle/>
        <a:p>
          <a:pPr algn="ctr"/>
          <a:r>
            <a:rPr lang="en-US" b="1">
              <a:solidFill>
                <a:schemeClr val="bg1"/>
              </a:solidFill>
            </a:rPr>
            <a:t>Promotion</a:t>
          </a:r>
        </a:p>
      </dgm:t>
    </dgm:pt>
    <dgm:pt modelId="{EF0F68C0-7B2A-4B8F-90FE-5CF11813BAB0}" type="sibTrans" cxnId="{9310218D-668B-42A4-BC1B-7C5BDD1E435C}">
      <dgm:prSet/>
      <dgm:spPr/>
      <dgm:t>
        <a:bodyPr/>
        <a:lstStyle/>
        <a:p>
          <a:pPr algn="ctr"/>
          <a:endParaRPr lang="en-US"/>
        </a:p>
      </dgm:t>
    </dgm:pt>
    <dgm:pt modelId="{7153999A-5F9F-4107-9193-BBEC65893306}" type="parTrans" cxnId="{9310218D-668B-42A4-BC1B-7C5BDD1E435C}">
      <dgm:prSet/>
      <dgm:spPr/>
      <dgm:t>
        <a:bodyPr/>
        <a:lstStyle/>
        <a:p>
          <a:pPr algn="ctr"/>
          <a:endParaRPr lang="en-US"/>
        </a:p>
      </dgm:t>
    </dgm:pt>
    <dgm:pt modelId="{D96313EE-8918-4775-A22D-CD7577BD7332}" type="pres">
      <dgm:prSet presAssocID="{528B6811-0D7C-40EE-B731-DE2A7D91CDCA}" presName="Name0" presStyleCnt="0">
        <dgm:presLayoutVars>
          <dgm:dir/>
          <dgm:animLvl val="lvl"/>
          <dgm:resizeHandles val="exact"/>
        </dgm:presLayoutVars>
      </dgm:prSet>
      <dgm:spPr/>
    </dgm:pt>
    <dgm:pt modelId="{44B6976A-7A63-4FD9-AECC-D01EA2526A28}" type="pres">
      <dgm:prSet presAssocID="{EFE12365-3BE3-4F44-8FF2-C0AA2E5FF86C}" presName="Name8" presStyleCnt="0"/>
      <dgm:spPr/>
    </dgm:pt>
    <dgm:pt modelId="{863FCDFE-CD5F-4541-BBE1-DCFB53B5924D}" type="pres">
      <dgm:prSet presAssocID="{EFE12365-3BE3-4F44-8FF2-C0AA2E5FF86C}" presName="level" presStyleLbl="node1" presStyleIdx="0" presStyleCnt="8" custScaleY="121000">
        <dgm:presLayoutVars>
          <dgm:chMax val="1"/>
          <dgm:bulletEnabled val="1"/>
        </dgm:presLayoutVars>
      </dgm:prSet>
      <dgm:spPr/>
      <dgm:t>
        <a:bodyPr/>
        <a:lstStyle/>
        <a:p>
          <a:endParaRPr lang="en-US"/>
        </a:p>
      </dgm:t>
    </dgm:pt>
    <dgm:pt modelId="{A9CCF53B-9D45-4C6C-80F2-6C20B81A1D82}" type="pres">
      <dgm:prSet presAssocID="{EFE12365-3BE3-4F44-8FF2-C0AA2E5FF86C}" presName="levelTx" presStyleLbl="revTx" presStyleIdx="0" presStyleCnt="0">
        <dgm:presLayoutVars>
          <dgm:chMax val="1"/>
          <dgm:bulletEnabled val="1"/>
        </dgm:presLayoutVars>
      </dgm:prSet>
      <dgm:spPr/>
      <dgm:t>
        <a:bodyPr/>
        <a:lstStyle/>
        <a:p>
          <a:endParaRPr lang="en-US"/>
        </a:p>
      </dgm:t>
    </dgm:pt>
    <dgm:pt modelId="{531F719B-D145-4667-9295-7847DDBD3975}" type="pres">
      <dgm:prSet presAssocID="{C465DB62-C53F-4E68-8799-0E2B3A218369}" presName="Name8" presStyleCnt="0"/>
      <dgm:spPr/>
    </dgm:pt>
    <dgm:pt modelId="{656256F4-7918-41FA-81B6-ED3BD6F547B5}" type="pres">
      <dgm:prSet presAssocID="{C465DB62-C53F-4E68-8799-0E2B3A218369}" presName="level" presStyleLbl="node1" presStyleIdx="1" presStyleCnt="8">
        <dgm:presLayoutVars>
          <dgm:chMax val="1"/>
          <dgm:bulletEnabled val="1"/>
        </dgm:presLayoutVars>
      </dgm:prSet>
      <dgm:spPr/>
      <dgm:t>
        <a:bodyPr/>
        <a:lstStyle/>
        <a:p>
          <a:endParaRPr lang="en-US"/>
        </a:p>
      </dgm:t>
    </dgm:pt>
    <dgm:pt modelId="{878C48A2-18B1-4A05-A8E1-B343118EEE51}" type="pres">
      <dgm:prSet presAssocID="{C465DB62-C53F-4E68-8799-0E2B3A218369}" presName="levelTx" presStyleLbl="revTx" presStyleIdx="0" presStyleCnt="0">
        <dgm:presLayoutVars>
          <dgm:chMax val="1"/>
          <dgm:bulletEnabled val="1"/>
        </dgm:presLayoutVars>
      </dgm:prSet>
      <dgm:spPr/>
      <dgm:t>
        <a:bodyPr/>
        <a:lstStyle/>
        <a:p>
          <a:endParaRPr lang="en-US"/>
        </a:p>
      </dgm:t>
    </dgm:pt>
    <dgm:pt modelId="{4B8C1568-31FF-4C5E-B5C0-FE8AD5E641C3}" type="pres">
      <dgm:prSet presAssocID="{137CEFCA-757A-4B11-AF9E-523CEBFA6FA4}" presName="Name8" presStyleCnt="0"/>
      <dgm:spPr/>
    </dgm:pt>
    <dgm:pt modelId="{56AD5CF2-C3EF-4BF6-9C3A-AAA4CF3A8E20}" type="pres">
      <dgm:prSet presAssocID="{137CEFCA-757A-4B11-AF9E-523CEBFA6FA4}" presName="level" presStyleLbl="node1" presStyleIdx="2" presStyleCnt="8">
        <dgm:presLayoutVars>
          <dgm:chMax val="1"/>
          <dgm:bulletEnabled val="1"/>
        </dgm:presLayoutVars>
      </dgm:prSet>
      <dgm:spPr/>
      <dgm:t>
        <a:bodyPr/>
        <a:lstStyle/>
        <a:p>
          <a:endParaRPr lang="en-US"/>
        </a:p>
      </dgm:t>
    </dgm:pt>
    <dgm:pt modelId="{7BFE452D-7810-40AE-B437-13D755A1C341}" type="pres">
      <dgm:prSet presAssocID="{137CEFCA-757A-4B11-AF9E-523CEBFA6FA4}" presName="levelTx" presStyleLbl="revTx" presStyleIdx="0" presStyleCnt="0">
        <dgm:presLayoutVars>
          <dgm:chMax val="1"/>
          <dgm:bulletEnabled val="1"/>
        </dgm:presLayoutVars>
      </dgm:prSet>
      <dgm:spPr/>
      <dgm:t>
        <a:bodyPr/>
        <a:lstStyle/>
        <a:p>
          <a:endParaRPr lang="en-US"/>
        </a:p>
      </dgm:t>
    </dgm:pt>
    <dgm:pt modelId="{D2F30BCC-D595-4539-ADAA-C9631113109E}" type="pres">
      <dgm:prSet presAssocID="{2721F318-F87B-476E-9D14-D356C95F86BE}" presName="Name8" presStyleCnt="0"/>
      <dgm:spPr/>
    </dgm:pt>
    <dgm:pt modelId="{BA9560FA-F2A2-4DCD-AD55-622CCAF9EBC4}" type="pres">
      <dgm:prSet presAssocID="{2721F318-F87B-476E-9D14-D356C95F86BE}" presName="level" presStyleLbl="node1" presStyleIdx="3" presStyleCnt="8">
        <dgm:presLayoutVars>
          <dgm:chMax val="1"/>
          <dgm:bulletEnabled val="1"/>
        </dgm:presLayoutVars>
      </dgm:prSet>
      <dgm:spPr/>
      <dgm:t>
        <a:bodyPr/>
        <a:lstStyle/>
        <a:p>
          <a:endParaRPr lang="en-US"/>
        </a:p>
      </dgm:t>
    </dgm:pt>
    <dgm:pt modelId="{6E504571-4E2C-4975-8748-096A54BCF639}" type="pres">
      <dgm:prSet presAssocID="{2721F318-F87B-476E-9D14-D356C95F86BE}" presName="levelTx" presStyleLbl="revTx" presStyleIdx="0" presStyleCnt="0">
        <dgm:presLayoutVars>
          <dgm:chMax val="1"/>
          <dgm:bulletEnabled val="1"/>
        </dgm:presLayoutVars>
      </dgm:prSet>
      <dgm:spPr/>
      <dgm:t>
        <a:bodyPr/>
        <a:lstStyle/>
        <a:p>
          <a:endParaRPr lang="en-US"/>
        </a:p>
      </dgm:t>
    </dgm:pt>
    <dgm:pt modelId="{4AD2268A-5AD0-4C90-9B48-2253A9EFB54D}" type="pres">
      <dgm:prSet presAssocID="{302E9559-9FD3-40ED-BB4F-39C4F1AF88F9}" presName="Name8" presStyleCnt="0"/>
      <dgm:spPr/>
    </dgm:pt>
    <dgm:pt modelId="{1448AA34-03C9-4411-A2D4-919D920A4D14}" type="pres">
      <dgm:prSet presAssocID="{302E9559-9FD3-40ED-BB4F-39C4F1AF88F9}" presName="level" presStyleLbl="node1" presStyleIdx="4" presStyleCnt="8">
        <dgm:presLayoutVars>
          <dgm:chMax val="1"/>
          <dgm:bulletEnabled val="1"/>
        </dgm:presLayoutVars>
      </dgm:prSet>
      <dgm:spPr/>
      <dgm:t>
        <a:bodyPr/>
        <a:lstStyle/>
        <a:p>
          <a:endParaRPr lang="en-US"/>
        </a:p>
      </dgm:t>
    </dgm:pt>
    <dgm:pt modelId="{B09CF068-4640-4583-8BD7-2CBBB3F3E101}" type="pres">
      <dgm:prSet presAssocID="{302E9559-9FD3-40ED-BB4F-39C4F1AF88F9}" presName="levelTx" presStyleLbl="revTx" presStyleIdx="0" presStyleCnt="0">
        <dgm:presLayoutVars>
          <dgm:chMax val="1"/>
          <dgm:bulletEnabled val="1"/>
        </dgm:presLayoutVars>
      </dgm:prSet>
      <dgm:spPr/>
      <dgm:t>
        <a:bodyPr/>
        <a:lstStyle/>
        <a:p>
          <a:endParaRPr lang="en-US"/>
        </a:p>
      </dgm:t>
    </dgm:pt>
    <dgm:pt modelId="{7BCE81D3-5044-421D-9B70-C952FFCC4A50}" type="pres">
      <dgm:prSet presAssocID="{F61517E4-D2B6-4B2C-A65F-F71B9F683140}" presName="Name8" presStyleCnt="0"/>
      <dgm:spPr/>
    </dgm:pt>
    <dgm:pt modelId="{2F359FAA-DEEF-41B0-9E5A-F1B003AA4BFA}" type="pres">
      <dgm:prSet presAssocID="{F61517E4-D2B6-4B2C-A65F-F71B9F683140}" presName="level" presStyleLbl="node1" presStyleIdx="5" presStyleCnt="8">
        <dgm:presLayoutVars>
          <dgm:chMax val="1"/>
          <dgm:bulletEnabled val="1"/>
        </dgm:presLayoutVars>
      </dgm:prSet>
      <dgm:spPr/>
      <dgm:t>
        <a:bodyPr/>
        <a:lstStyle/>
        <a:p>
          <a:endParaRPr lang="en-US"/>
        </a:p>
      </dgm:t>
    </dgm:pt>
    <dgm:pt modelId="{14A65228-A557-4B8D-96D3-3ED54332D6E2}" type="pres">
      <dgm:prSet presAssocID="{F61517E4-D2B6-4B2C-A65F-F71B9F683140}" presName="levelTx" presStyleLbl="revTx" presStyleIdx="0" presStyleCnt="0">
        <dgm:presLayoutVars>
          <dgm:chMax val="1"/>
          <dgm:bulletEnabled val="1"/>
        </dgm:presLayoutVars>
      </dgm:prSet>
      <dgm:spPr/>
      <dgm:t>
        <a:bodyPr/>
        <a:lstStyle/>
        <a:p>
          <a:endParaRPr lang="en-US"/>
        </a:p>
      </dgm:t>
    </dgm:pt>
    <dgm:pt modelId="{A6E351B7-EB7E-4DC4-A62A-E3FA06513696}" type="pres">
      <dgm:prSet presAssocID="{92CAF557-D557-4085-A5BF-930126EF1824}" presName="Name8" presStyleCnt="0"/>
      <dgm:spPr/>
    </dgm:pt>
    <dgm:pt modelId="{8BD195AA-CA7F-4505-9975-85C8D7EA3736}" type="pres">
      <dgm:prSet presAssocID="{92CAF557-D557-4085-A5BF-930126EF1824}" presName="level" presStyleLbl="node1" presStyleIdx="6" presStyleCnt="8">
        <dgm:presLayoutVars>
          <dgm:chMax val="1"/>
          <dgm:bulletEnabled val="1"/>
        </dgm:presLayoutVars>
      </dgm:prSet>
      <dgm:spPr/>
      <dgm:t>
        <a:bodyPr/>
        <a:lstStyle/>
        <a:p>
          <a:endParaRPr lang="en-US"/>
        </a:p>
      </dgm:t>
    </dgm:pt>
    <dgm:pt modelId="{3E062EBD-7BC7-4ABD-B4BF-95789C045A2F}" type="pres">
      <dgm:prSet presAssocID="{92CAF557-D557-4085-A5BF-930126EF1824}" presName="levelTx" presStyleLbl="revTx" presStyleIdx="0" presStyleCnt="0">
        <dgm:presLayoutVars>
          <dgm:chMax val="1"/>
          <dgm:bulletEnabled val="1"/>
        </dgm:presLayoutVars>
      </dgm:prSet>
      <dgm:spPr/>
      <dgm:t>
        <a:bodyPr/>
        <a:lstStyle/>
        <a:p>
          <a:endParaRPr lang="en-US"/>
        </a:p>
      </dgm:t>
    </dgm:pt>
    <dgm:pt modelId="{334FB0F7-6319-4CA2-B751-48AAE23829BE}" type="pres">
      <dgm:prSet presAssocID="{87194FA6-D681-4246-A051-74A3469E9F4E}" presName="Name8" presStyleCnt="0"/>
      <dgm:spPr/>
    </dgm:pt>
    <dgm:pt modelId="{01B6AB90-6EAD-4B02-91DA-EE1FD9316219}" type="pres">
      <dgm:prSet presAssocID="{87194FA6-D681-4246-A051-74A3469E9F4E}" presName="level" presStyleLbl="node1" presStyleIdx="7" presStyleCnt="8">
        <dgm:presLayoutVars>
          <dgm:chMax val="1"/>
          <dgm:bulletEnabled val="1"/>
        </dgm:presLayoutVars>
      </dgm:prSet>
      <dgm:spPr/>
      <dgm:t>
        <a:bodyPr/>
        <a:lstStyle/>
        <a:p>
          <a:endParaRPr lang="en-US"/>
        </a:p>
      </dgm:t>
    </dgm:pt>
    <dgm:pt modelId="{920E74F1-2F6B-49EF-9E0C-41FB3A6A57FF}" type="pres">
      <dgm:prSet presAssocID="{87194FA6-D681-4246-A051-74A3469E9F4E}" presName="levelTx" presStyleLbl="revTx" presStyleIdx="0" presStyleCnt="0">
        <dgm:presLayoutVars>
          <dgm:chMax val="1"/>
          <dgm:bulletEnabled val="1"/>
        </dgm:presLayoutVars>
      </dgm:prSet>
      <dgm:spPr/>
      <dgm:t>
        <a:bodyPr/>
        <a:lstStyle/>
        <a:p>
          <a:endParaRPr lang="en-US"/>
        </a:p>
      </dgm:t>
    </dgm:pt>
  </dgm:ptLst>
  <dgm:cxnLst>
    <dgm:cxn modelId="{01804929-50D2-4980-9DD3-E32FCCB4A390}" type="presOf" srcId="{87194FA6-D681-4246-A051-74A3469E9F4E}" destId="{01B6AB90-6EAD-4B02-91DA-EE1FD9316219}" srcOrd="0" destOrd="0" presId="urn:microsoft.com/office/officeart/2005/8/layout/pyramid3"/>
    <dgm:cxn modelId="{4BAAAABC-456D-4ECD-8C9F-B377E1751F96}" type="presOf" srcId="{F61517E4-D2B6-4B2C-A65F-F71B9F683140}" destId="{14A65228-A557-4B8D-96D3-3ED54332D6E2}" srcOrd="1" destOrd="0" presId="urn:microsoft.com/office/officeart/2005/8/layout/pyramid3"/>
    <dgm:cxn modelId="{D52522D5-78D6-433A-AF12-52A962A3726D}" srcId="{528B6811-0D7C-40EE-B731-DE2A7D91CDCA}" destId="{302E9559-9FD3-40ED-BB4F-39C4F1AF88F9}" srcOrd="4" destOrd="0" parTransId="{874753A2-B145-4B50-92B8-B2B99F5A6E89}" sibTransId="{E06EEE45-C53C-47D2-842C-0E40527B4C57}"/>
    <dgm:cxn modelId="{35073684-D637-4B25-9B67-898513D8136D}" srcId="{528B6811-0D7C-40EE-B731-DE2A7D91CDCA}" destId="{C465DB62-C53F-4E68-8799-0E2B3A218369}" srcOrd="1" destOrd="0" parTransId="{644E4D04-9A0C-44D1-A7A5-02E4C163D75B}" sibTransId="{F244CF7A-9D87-423D-94A5-FB8328A2A765}"/>
    <dgm:cxn modelId="{83D1B650-0BBE-4D53-B064-E2AE67025E12}" type="presOf" srcId="{2721F318-F87B-476E-9D14-D356C95F86BE}" destId="{BA9560FA-F2A2-4DCD-AD55-622CCAF9EBC4}" srcOrd="0" destOrd="0" presId="urn:microsoft.com/office/officeart/2005/8/layout/pyramid3"/>
    <dgm:cxn modelId="{04859DE8-95A4-4356-BAF9-A02B63EADFE5}" type="presOf" srcId="{87194FA6-D681-4246-A051-74A3469E9F4E}" destId="{920E74F1-2F6B-49EF-9E0C-41FB3A6A57FF}" srcOrd="1" destOrd="0" presId="urn:microsoft.com/office/officeart/2005/8/layout/pyramid3"/>
    <dgm:cxn modelId="{49231D70-7555-45EB-B2A7-BF3675B23458}" type="presOf" srcId="{EFE12365-3BE3-4F44-8FF2-C0AA2E5FF86C}" destId="{863FCDFE-CD5F-4541-BBE1-DCFB53B5924D}" srcOrd="0" destOrd="0" presId="urn:microsoft.com/office/officeart/2005/8/layout/pyramid3"/>
    <dgm:cxn modelId="{80CF3E24-72D5-4971-AF10-CCD3EED2B293}" srcId="{528B6811-0D7C-40EE-B731-DE2A7D91CDCA}" destId="{92CAF557-D557-4085-A5BF-930126EF1824}" srcOrd="6" destOrd="0" parTransId="{D4BB89EF-197C-4BC1-AF40-78DC2041628B}" sibTransId="{DAC7AD45-0472-4801-A190-C10BAC09723E}"/>
    <dgm:cxn modelId="{CE3988A7-5580-44A9-8DFA-BE1D8891AFC1}" type="presOf" srcId="{92CAF557-D557-4085-A5BF-930126EF1824}" destId="{8BD195AA-CA7F-4505-9975-85C8D7EA3736}" srcOrd="0" destOrd="0" presId="urn:microsoft.com/office/officeart/2005/8/layout/pyramid3"/>
    <dgm:cxn modelId="{63417428-091A-458D-AAFB-5C614EED7FB7}" srcId="{528B6811-0D7C-40EE-B731-DE2A7D91CDCA}" destId="{EFE12365-3BE3-4F44-8FF2-C0AA2E5FF86C}" srcOrd="0" destOrd="0" parTransId="{B32A2259-9C42-4CE2-98EA-B66C08FD0C8B}" sibTransId="{01B19CF8-89CF-4715-ACAE-135124930647}"/>
    <dgm:cxn modelId="{5B1D5A1B-1114-4A44-A879-7F659E3BE034}" type="presOf" srcId="{92CAF557-D557-4085-A5BF-930126EF1824}" destId="{3E062EBD-7BC7-4ABD-B4BF-95789C045A2F}" srcOrd="1" destOrd="0" presId="urn:microsoft.com/office/officeart/2005/8/layout/pyramid3"/>
    <dgm:cxn modelId="{C4185114-DB2E-4410-BBF0-070DCCF48351}" srcId="{528B6811-0D7C-40EE-B731-DE2A7D91CDCA}" destId="{87194FA6-D681-4246-A051-74A3469E9F4E}" srcOrd="7" destOrd="0" parTransId="{686A2EEB-0226-4C74-AE0B-CF437ED4E9BE}" sibTransId="{D56BD1F8-ECDE-4F44-8E07-B7A0E9C79476}"/>
    <dgm:cxn modelId="{1E1CEA94-E026-443C-9E1C-5B8626135ECE}" type="presOf" srcId="{302E9559-9FD3-40ED-BB4F-39C4F1AF88F9}" destId="{B09CF068-4640-4583-8BD7-2CBBB3F3E101}" srcOrd="1" destOrd="0" presId="urn:microsoft.com/office/officeart/2005/8/layout/pyramid3"/>
    <dgm:cxn modelId="{D4AA4254-3089-4B55-B498-A72D9B871F3C}" type="presOf" srcId="{528B6811-0D7C-40EE-B731-DE2A7D91CDCA}" destId="{D96313EE-8918-4775-A22D-CD7577BD7332}" srcOrd="0" destOrd="0" presId="urn:microsoft.com/office/officeart/2005/8/layout/pyramid3"/>
    <dgm:cxn modelId="{B0470F2F-D748-47A9-90A5-05304AAC0A9E}" type="presOf" srcId="{2721F318-F87B-476E-9D14-D356C95F86BE}" destId="{6E504571-4E2C-4975-8748-096A54BCF639}" srcOrd="1" destOrd="0" presId="urn:microsoft.com/office/officeart/2005/8/layout/pyramid3"/>
    <dgm:cxn modelId="{80426A03-1BA8-4331-816C-75849161C930}" type="presOf" srcId="{137CEFCA-757A-4B11-AF9E-523CEBFA6FA4}" destId="{7BFE452D-7810-40AE-B437-13D755A1C341}" srcOrd="1" destOrd="0" presId="urn:microsoft.com/office/officeart/2005/8/layout/pyramid3"/>
    <dgm:cxn modelId="{7A27CAD4-B797-4233-93BF-A1FB788921B6}" srcId="{528B6811-0D7C-40EE-B731-DE2A7D91CDCA}" destId="{F61517E4-D2B6-4B2C-A65F-F71B9F683140}" srcOrd="5" destOrd="0" parTransId="{E2A3EC96-BC4F-416B-B598-AFA1D1610F84}" sibTransId="{A828A210-B4F8-4FF0-80B6-0203663550FF}"/>
    <dgm:cxn modelId="{3DF8EB90-0167-42B0-9753-E94B9298A024}" srcId="{528B6811-0D7C-40EE-B731-DE2A7D91CDCA}" destId="{2721F318-F87B-476E-9D14-D356C95F86BE}" srcOrd="3" destOrd="0" parTransId="{D786D4B7-82FC-4557-8C28-BF2FC4A196BF}" sibTransId="{73EA78FC-F471-4752-B495-5E2C47A7440F}"/>
    <dgm:cxn modelId="{9310218D-668B-42A4-BC1B-7C5BDD1E435C}" srcId="{528B6811-0D7C-40EE-B731-DE2A7D91CDCA}" destId="{137CEFCA-757A-4B11-AF9E-523CEBFA6FA4}" srcOrd="2" destOrd="0" parTransId="{7153999A-5F9F-4107-9193-BBEC65893306}" sibTransId="{EF0F68C0-7B2A-4B8F-90FE-5CF11813BAB0}"/>
    <dgm:cxn modelId="{9AB484AE-A180-4324-B417-F97155B7D61B}" type="presOf" srcId="{137CEFCA-757A-4B11-AF9E-523CEBFA6FA4}" destId="{56AD5CF2-C3EF-4BF6-9C3A-AAA4CF3A8E20}" srcOrd="0" destOrd="0" presId="urn:microsoft.com/office/officeart/2005/8/layout/pyramid3"/>
    <dgm:cxn modelId="{118486E2-1E42-4B1D-8A03-941545E9C4E1}" type="presOf" srcId="{EFE12365-3BE3-4F44-8FF2-C0AA2E5FF86C}" destId="{A9CCF53B-9D45-4C6C-80F2-6C20B81A1D82}" srcOrd="1" destOrd="0" presId="urn:microsoft.com/office/officeart/2005/8/layout/pyramid3"/>
    <dgm:cxn modelId="{F24D47CD-C0F5-4CE5-95BB-0386C654D117}" type="presOf" srcId="{C465DB62-C53F-4E68-8799-0E2B3A218369}" destId="{878C48A2-18B1-4A05-A8E1-B343118EEE51}" srcOrd="1" destOrd="0" presId="urn:microsoft.com/office/officeart/2005/8/layout/pyramid3"/>
    <dgm:cxn modelId="{D2435E28-A5BE-4FBC-B8FD-C33C1F129F5F}" type="presOf" srcId="{302E9559-9FD3-40ED-BB4F-39C4F1AF88F9}" destId="{1448AA34-03C9-4411-A2D4-919D920A4D14}" srcOrd="0" destOrd="0" presId="urn:microsoft.com/office/officeart/2005/8/layout/pyramid3"/>
    <dgm:cxn modelId="{440ACB92-B0A6-4340-999C-4E67072FB201}" type="presOf" srcId="{F61517E4-D2B6-4B2C-A65F-F71B9F683140}" destId="{2F359FAA-DEEF-41B0-9E5A-F1B003AA4BFA}" srcOrd="0" destOrd="0" presId="urn:microsoft.com/office/officeart/2005/8/layout/pyramid3"/>
    <dgm:cxn modelId="{A90E08B1-0B05-4CE0-BDB0-395BE26EEDA2}" type="presOf" srcId="{C465DB62-C53F-4E68-8799-0E2B3A218369}" destId="{656256F4-7918-41FA-81B6-ED3BD6F547B5}" srcOrd="0" destOrd="0" presId="urn:microsoft.com/office/officeart/2005/8/layout/pyramid3"/>
    <dgm:cxn modelId="{9193FEE4-35DE-432D-A734-22D8E14E3DC8}" type="presParOf" srcId="{D96313EE-8918-4775-A22D-CD7577BD7332}" destId="{44B6976A-7A63-4FD9-AECC-D01EA2526A28}" srcOrd="0" destOrd="0" presId="urn:microsoft.com/office/officeart/2005/8/layout/pyramid3"/>
    <dgm:cxn modelId="{85018D20-D2B5-4FE4-B925-C7790F597047}" type="presParOf" srcId="{44B6976A-7A63-4FD9-AECC-D01EA2526A28}" destId="{863FCDFE-CD5F-4541-BBE1-DCFB53B5924D}" srcOrd="0" destOrd="0" presId="urn:microsoft.com/office/officeart/2005/8/layout/pyramid3"/>
    <dgm:cxn modelId="{1C77044C-F640-4FD1-B1BD-9A63CF10C6D8}" type="presParOf" srcId="{44B6976A-7A63-4FD9-AECC-D01EA2526A28}" destId="{A9CCF53B-9D45-4C6C-80F2-6C20B81A1D82}" srcOrd="1" destOrd="0" presId="urn:microsoft.com/office/officeart/2005/8/layout/pyramid3"/>
    <dgm:cxn modelId="{0ADC8BFC-57E9-4C03-9DE0-8DE5B9580B7B}" type="presParOf" srcId="{D96313EE-8918-4775-A22D-CD7577BD7332}" destId="{531F719B-D145-4667-9295-7847DDBD3975}" srcOrd="1" destOrd="0" presId="urn:microsoft.com/office/officeart/2005/8/layout/pyramid3"/>
    <dgm:cxn modelId="{094FAECB-3F80-4585-804F-441C3DD1E90F}" type="presParOf" srcId="{531F719B-D145-4667-9295-7847DDBD3975}" destId="{656256F4-7918-41FA-81B6-ED3BD6F547B5}" srcOrd="0" destOrd="0" presId="urn:microsoft.com/office/officeart/2005/8/layout/pyramid3"/>
    <dgm:cxn modelId="{7CB0B04D-0AA7-4F4A-885E-D2030E7C06FA}" type="presParOf" srcId="{531F719B-D145-4667-9295-7847DDBD3975}" destId="{878C48A2-18B1-4A05-A8E1-B343118EEE51}" srcOrd="1" destOrd="0" presId="urn:microsoft.com/office/officeart/2005/8/layout/pyramid3"/>
    <dgm:cxn modelId="{E973B584-B428-459B-A17C-EF1AA1263E13}" type="presParOf" srcId="{D96313EE-8918-4775-A22D-CD7577BD7332}" destId="{4B8C1568-31FF-4C5E-B5C0-FE8AD5E641C3}" srcOrd="2" destOrd="0" presId="urn:microsoft.com/office/officeart/2005/8/layout/pyramid3"/>
    <dgm:cxn modelId="{CBA55A5E-F13C-4362-BA7E-169123ED87C0}" type="presParOf" srcId="{4B8C1568-31FF-4C5E-B5C0-FE8AD5E641C3}" destId="{56AD5CF2-C3EF-4BF6-9C3A-AAA4CF3A8E20}" srcOrd="0" destOrd="0" presId="urn:microsoft.com/office/officeart/2005/8/layout/pyramid3"/>
    <dgm:cxn modelId="{3B0ADD3C-93DA-4AE5-A8DA-960312CEA978}" type="presParOf" srcId="{4B8C1568-31FF-4C5E-B5C0-FE8AD5E641C3}" destId="{7BFE452D-7810-40AE-B437-13D755A1C341}" srcOrd="1" destOrd="0" presId="urn:microsoft.com/office/officeart/2005/8/layout/pyramid3"/>
    <dgm:cxn modelId="{B48C5CD8-F7C5-4A04-95E6-99F234919826}" type="presParOf" srcId="{D96313EE-8918-4775-A22D-CD7577BD7332}" destId="{D2F30BCC-D595-4539-ADAA-C9631113109E}" srcOrd="3" destOrd="0" presId="urn:microsoft.com/office/officeart/2005/8/layout/pyramid3"/>
    <dgm:cxn modelId="{F56F0A92-AEA4-40DF-88C5-D3D3D91FCE49}" type="presParOf" srcId="{D2F30BCC-D595-4539-ADAA-C9631113109E}" destId="{BA9560FA-F2A2-4DCD-AD55-622CCAF9EBC4}" srcOrd="0" destOrd="0" presId="urn:microsoft.com/office/officeart/2005/8/layout/pyramid3"/>
    <dgm:cxn modelId="{36F3DDD7-F850-4526-8CD2-9A6CFB1C5B79}" type="presParOf" srcId="{D2F30BCC-D595-4539-ADAA-C9631113109E}" destId="{6E504571-4E2C-4975-8748-096A54BCF639}" srcOrd="1" destOrd="0" presId="urn:microsoft.com/office/officeart/2005/8/layout/pyramid3"/>
    <dgm:cxn modelId="{DC946453-D85D-488E-8EEA-DA3D58D3A53A}" type="presParOf" srcId="{D96313EE-8918-4775-A22D-CD7577BD7332}" destId="{4AD2268A-5AD0-4C90-9B48-2253A9EFB54D}" srcOrd="4" destOrd="0" presId="urn:microsoft.com/office/officeart/2005/8/layout/pyramid3"/>
    <dgm:cxn modelId="{D456A07A-698C-41EC-AACE-1ED9396987BA}" type="presParOf" srcId="{4AD2268A-5AD0-4C90-9B48-2253A9EFB54D}" destId="{1448AA34-03C9-4411-A2D4-919D920A4D14}" srcOrd="0" destOrd="0" presId="urn:microsoft.com/office/officeart/2005/8/layout/pyramid3"/>
    <dgm:cxn modelId="{D0251C31-E2F5-451B-98D2-E7D920B6FBDD}" type="presParOf" srcId="{4AD2268A-5AD0-4C90-9B48-2253A9EFB54D}" destId="{B09CF068-4640-4583-8BD7-2CBBB3F3E101}" srcOrd="1" destOrd="0" presId="urn:microsoft.com/office/officeart/2005/8/layout/pyramid3"/>
    <dgm:cxn modelId="{AB9ACF06-958D-44C2-8ABD-31D67D7695AF}" type="presParOf" srcId="{D96313EE-8918-4775-A22D-CD7577BD7332}" destId="{7BCE81D3-5044-421D-9B70-C952FFCC4A50}" srcOrd="5" destOrd="0" presId="urn:microsoft.com/office/officeart/2005/8/layout/pyramid3"/>
    <dgm:cxn modelId="{3D582DDA-4C4E-4D56-A0AD-B277AB949A9A}" type="presParOf" srcId="{7BCE81D3-5044-421D-9B70-C952FFCC4A50}" destId="{2F359FAA-DEEF-41B0-9E5A-F1B003AA4BFA}" srcOrd="0" destOrd="0" presId="urn:microsoft.com/office/officeart/2005/8/layout/pyramid3"/>
    <dgm:cxn modelId="{BAB696B1-EB20-4068-8D56-FF2BDD451534}" type="presParOf" srcId="{7BCE81D3-5044-421D-9B70-C952FFCC4A50}" destId="{14A65228-A557-4B8D-96D3-3ED54332D6E2}" srcOrd="1" destOrd="0" presId="urn:microsoft.com/office/officeart/2005/8/layout/pyramid3"/>
    <dgm:cxn modelId="{4C9E6191-17A4-447A-8FBB-834AAD54A525}" type="presParOf" srcId="{D96313EE-8918-4775-A22D-CD7577BD7332}" destId="{A6E351B7-EB7E-4DC4-A62A-E3FA06513696}" srcOrd="6" destOrd="0" presId="urn:microsoft.com/office/officeart/2005/8/layout/pyramid3"/>
    <dgm:cxn modelId="{F7630C04-1B48-4801-A8B1-5FAD481F9928}" type="presParOf" srcId="{A6E351B7-EB7E-4DC4-A62A-E3FA06513696}" destId="{8BD195AA-CA7F-4505-9975-85C8D7EA3736}" srcOrd="0" destOrd="0" presId="urn:microsoft.com/office/officeart/2005/8/layout/pyramid3"/>
    <dgm:cxn modelId="{8CC41F20-75C2-4B58-8D4D-B2826BDB51EE}" type="presParOf" srcId="{A6E351B7-EB7E-4DC4-A62A-E3FA06513696}" destId="{3E062EBD-7BC7-4ABD-B4BF-95789C045A2F}" srcOrd="1" destOrd="0" presId="urn:microsoft.com/office/officeart/2005/8/layout/pyramid3"/>
    <dgm:cxn modelId="{947262C1-7CDF-4356-8A79-B3E7673F435A}" type="presParOf" srcId="{D96313EE-8918-4775-A22D-CD7577BD7332}" destId="{334FB0F7-6319-4CA2-B751-48AAE23829BE}" srcOrd="7" destOrd="0" presId="urn:microsoft.com/office/officeart/2005/8/layout/pyramid3"/>
    <dgm:cxn modelId="{7B4356D9-910F-4641-A289-E314A0BEE808}" type="presParOf" srcId="{334FB0F7-6319-4CA2-B751-48AAE23829BE}" destId="{01B6AB90-6EAD-4B02-91DA-EE1FD9316219}" srcOrd="0" destOrd="0" presId="urn:microsoft.com/office/officeart/2005/8/layout/pyramid3"/>
    <dgm:cxn modelId="{DF3F92CB-DB72-43A5-8ACE-744A08C751DD}" type="presParOf" srcId="{334FB0F7-6319-4CA2-B751-48AAE23829BE}" destId="{920E74F1-2F6B-49EF-9E0C-41FB3A6A57FF}" srcOrd="1" destOrd="0" presId="urn:microsoft.com/office/officeart/2005/8/layout/pyramid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3FCDFE-CD5F-4541-BBE1-DCFB53B5924D}">
      <dsp:nvSpPr>
        <dsp:cNvPr id="0" name=""/>
        <dsp:cNvSpPr/>
      </dsp:nvSpPr>
      <dsp:spPr>
        <a:xfrm rot="10800000">
          <a:off x="0" y="0"/>
          <a:ext cx="6877049" cy="489928"/>
        </a:xfrm>
        <a:prstGeom prst="trapezoid">
          <a:avLst>
            <a:gd name="adj" fmla="val 103438"/>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solidFill>
                <a:schemeClr val="bg1"/>
              </a:solidFill>
            </a:rPr>
            <a:t>Company Strategy</a:t>
          </a:r>
        </a:p>
      </dsp:txBody>
      <dsp:txXfrm rot="-10800000">
        <a:off x="1203483" y="0"/>
        <a:ext cx="4470082" cy="489928"/>
      </dsp:txXfrm>
    </dsp:sp>
    <dsp:sp modelId="{656256F4-7918-41FA-81B6-ED3BD6F547B5}">
      <dsp:nvSpPr>
        <dsp:cNvPr id="0" name=""/>
        <dsp:cNvSpPr/>
      </dsp:nvSpPr>
      <dsp:spPr>
        <a:xfrm rot="10800000">
          <a:off x="506774" y="489928"/>
          <a:ext cx="5863501" cy="404899"/>
        </a:xfrm>
        <a:prstGeom prst="trapezoid">
          <a:avLst>
            <a:gd name="adj" fmla="val 103438"/>
          </a:avLst>
        </a:prstGeom>
        <a:solidFill>
          <a:srgbClr val="0070C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solidFill>
                <a:schemeClr val="bg1"/>
              </a:solidFill>
            </a:rPr>
            <a:t>Marketing </a:t>
          </a:r>
        </a:p>
      </dsp:txBody>
      <dsp:txXfrm rot="-10800000">
        <a:off x="1532886" y="489928"/>
        <a:ext cx="3811276" cy="404899"/>
      </dsp:txXfrm>
    </dsp:sp>
    <dsp:sp modelId="{56AD5CF2-C3EF-4BF6-9C3A-AAA4CF3A8E20}">
      <dsp:nvSpPr>
        <dsp:cNvPr id="0" name=""/>
        <dsp:cNvSpPr/>
      </dsp:nvSpPr>
      <dsp:spPr>
        <a:xfrm rot="10800000">
          <a:off x="925595" y="894827"/>
          <a:ext cx="5025858" cy="404899"/>
        </a:xfrm>
        <a:prstGeom prst="trapezoid">
          <a:avLst>
            <a:gd name="adj" fmla="val 103438"/>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solidFill>
                <a:schemeClr val="bg1"/>
              </a:solidFill>
            </a:rPr>
            <a:t>Promotion</a:t>
          </a:r>
        </a:p>
      </dsp:txBody>
      <dsp:txXfrm rot="-10800000">
        <a:off x="1805120" y="894827"/>
        <a:ext cx="3266808" cy="404899"/>
      </dsp:txXfrm>
    </dsp:sp>
    <dsp:sp modelId="{BA9560FA-F2A2-4DCD-AD55-622CCAF9EBC4}">
      <dsp:nvSpPr>
        <dsp:cNvPr id="0" name=""/>
        <dsp:cNvSpPr/>
      </dsp:nvSpPr>
      <dsp:spPr>
        <a:xfrm rot="10800000">
          <a:off x="1344417" y="1299727"/>
          <a:ext cx="4188215" cy="404899"/>
        </a:xfrm>
        <a:prstGeom prst="trapezoid">
          <a:avLst>
            <a:gd name="adj" fmla="val 103438"/>
          </a:avLst>
        </a:prstGeom>
        <a:solidFill>
          <a:srgbClr val="009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solidFill>
                <a:schemeClr val="bg1"/>
              </a:solidFill>
            </a:rPr>
            <a:t>Sales </a:t>
          </a:r>
        </a:p>
      </dsp:txBody>
      <dsp:txXfrm rot="-10800000">
        <a:off x="2077354" y="1299727"/>
        <a:ext cx="2722340" cy="404899"/>
      </dsp:txXfrm>
    </dsp:sp>
    <dsp:sp modelId="{1448AA34-03C9-4411-A2D4-919D920A4D14}">
      <dsp:nvSpPr>
        <dsp:cNvPr id="0" name=""/>
        <dsp:cNvSpPr/>
      </dsp:nvSpPr>
      <dsp:spPr>
        <a:xfrm rot="10800000">
          <a:off x="1763238" y="1704626"/>
          <a:ext cx="3350572" cy="404899"/>
        </a:xfrm>
        <a:prstGeom prst="trapezoid">
          <a:avLst>
            <a:gd name="adj" fmla="val 103438"/>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dirty="0"/>
            <a:t>Territory</a:t>
          </a:r>
        </a:p>
      </dsp:txBody>
      <dsp:txXfrm rot="-10800000">
        <a:off x="2349588" y="1704626"/>
        <a:ext cx="2177872" cy="404899"/>
      </dsp:txXfrm>
    </dsp:sp>
    <dsp:sp modelId="{2F359FAA-DEEF-41B0-9E5A-F1B003AA4BFA}">
      <dsp:nvSpPr>
        <dsp:cNvPr id="0" name=""/>
        <dsp:cNvSpPr/>
      </dsp:nvSpPr>
      <dsp:spPr>
        <a:xfrm rot="10800000">
          <a:off x="2182060" y="2109526"/>
          <a:ext cx="2512929" cy="404899"/>
        </a:xfrm>
        <a:prstGeom prst="trapezoid">
          <a:avLst>
            <a:gd name="adj" fmla="val 103438"/>
          </a:avLst>
        </a:prstGeom>
        <a:solidFill>
          <a:srgbClr val="FF993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t>Account</a:t>
          </a:r>
        </a:p>
      </dsp:txBody>
      <dsp:txXfrm rot="-10800000">
        <a:off x="2621822" y="2109526"/>
        <a:ext cx="1633404" cy="404899"/>
      </dsp:txXfrm>
    </dsp:sp>
    <dsp:sp modelId="{8BD195AA-CA7F-4505-9975-85C8D7EA3736}">
      <dsp:nvSpPr>
        <dsp:cNvPr id="0" name=""/>
        <dsp:cNvSpPr/>
      </dsp:nvSpPr>
      <dsp:spPr>
        <a:xfrm rot="10800000">
          <a:off x="2600881" y="2514425"/>
          <a:ext cx="1675286" cy="404899"/>
        </a:xfrm>
        <a:prstGeom prst="trapezoid">
          <a:avLst>
            <a:gd name="adj" fmla="val 103438"/>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b="1" kern="1200">
              <a:solidFill>
                <a:schemeClr val="bg1"/>
              </a:solidFill>
            </a:rPr>
            <a:t>Call</a:t>
          </a:r>
        </a:p>
      </dsp:txBody>
      <dsp:txXfrm rot="-10800000">
        <a:off x="2894056" y="2514425"/>
        <a:ext cx="1088936" cy="404899"/>
      </dsp:txXfrm>
    </dsp:sp>
    <dsp:sp modelId="{01B6AB90-6EAD-4B02-91DA-EE1FD9316219}">
      <dsp:nvSpPr>
        <dsp:cNvPr id="0" name=""/>
        <dsp:cNvSpPr/>
      </dsp:nvSpPr>
      <dsp:spPr>
        <a:xfrm rot="10800000">
          <a:off x="3019703" y="2919325"/>
          <a:ext cx="837643" cy="404899"/>
        </a:xfrm>
        <a:prstGeom prst="trapezoid">
          <a:avLst>
            <a:gd name="adj" fmla="val 103438"/>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a:p>
      </dsp:txBody>
      <dsp:txXfrm rot="-10800000">
        <a:off x="3019703" y="2919325"/>
        <a:ext cx="837643" cy="404899"/>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All Rights Reserved</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ProSelling</a:t>
            </a:r>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smtClean="0"/>
              <a:t>Copyright 2011. </a:t>
            </a:r>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5617BD45-4329-4DA7-B741-53BD17B3D29E}" type="slidenum">
              <a:rPr lang="en-US" smtClean="0"/>
              <a:pPr/>
              <a:t>‹#›</a:t>
            </a:fld>
            <a:endParaRPr lang="en-US"/>
          </a:p>
        </p:txBody>
      </p:sp>
    </p:spTree>
    <p:extLst>
      <p:ext uri="{BB962C8B-B14F-4D97-AF65-F5344CB8AC3E}">
        <p14:creationId xmlns:p14="http://schemas.microsoft.com/office/powerpoint/2010/main" val="13535647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dirty="0" smtClean="0"/>
              <a:t>All Rights Reserved.</a:t>
            </a:r>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dirty="0" err="1" smtClean="0"/>
              <a:t>ProSelling</a:t>
            </a:r>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r>
              <a:rPr lang="en-US" dirty="0" smtClean="0"/>
              <a:t>Copyright 2011.</a:t>
            </a:r>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C4614E39-D61D-4C94-B03D-B6891193C591}" type="slidenum">
              <a:rPr lang="en-US" smtClean="0"/>
              <a:pPr/>
              <a:t>‹#›</a:t>
            </a:fld>
            <a:endParaRPr lang="en-US"/>
          </a:p>
        </p:txBody>
      </p:sp>
    </p:spTree>
    <p:extLst>
      <p:ext uri="{BB962C8B-B14F-4D97-AF65-F5344CB8AC3E}">
        <p14:creationId xmlns:p14="http://schemas.microsoft.com/office/powerpoint/2010/main" val="308657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a:t>
            </a:fld>
            <a:endParaRPr lang="en-US"/>
          </a:p>
        </p:txBody>
      </p:sp>
    </p:spTree>
    <p:extLst>
      <p:ext uri="{BB962C8B-B14F-4D97-AF65-F5344CB8AC3E}">
        <p14:creationId xmlns:p14="http://schemas.microsoft.com/office/powerpoint/2010/main" val="3359494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10</a:t>
            </a:fld>
            <a:endParaRPr lang="en-US"/>
          </a:p>
        </p:txBody>
      </p:sp>
    </p:spTree>
    <p:extLst>
      <p:ext uri="{BB962C8B-B14F-4D97-AF65-F5344CB8AC3E}">
        <p14:creationId xmlns:p14="http://schemas.microsoft.com/office/powerpoint/2010/main" val="2123158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12</a:t>
            </a:fld>
            <a:endParaRPr lang="en-US"/>
          </a:p>
        </p:txBody>
      </p:sp>
    </p:spTree>
    <p:extLst>
      <p:ext uri="{BB962C8B-B14F-4D97-AF65-F5344CB8AC3E}">
        <p14:creationId xmlns:p14="http://schemas.microsoft.com/office/powerpoint/2010/main" val="886943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13</a:t>
            </a:fld>
            <a:endParaRPr lang="en-US"/>
          </a:p>
        </p:txBody>
      </p:sp>
    </p:spTree>
    <p:extLst>
      <p:ext uri="{BB962C8B-B14F-4D97-AF65-F5344CB8AC3E}">
        <p14:creationId xmlns:p14="http://schemas.microsoft.com/office/powerpoint/2010/main" val="20206913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14</a:t>
            </a:fld>
            <a:endParaRPr lang="en-US"/>
          </a:p>
        </p:txBody>
      </p:sp>
    </p:spTree>
    <p:extLst>
      <p:ext uri="{BB962C8B-B14F-4D97-AF65-F5344CB8AC3E}">
        <p14:creationId xmlns:p14="http://schemas.microsoft.com/office/powerpoint/2010/main" val="747349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15</a:t>
            </a:fld>
            <a:endParaRPr lang="en-US"/>
          </a:p>
        </p:txBody>
      </p:sp>
    </p:spTree>
    <p:extLst>
      <p:ext uri="{BB962C8B-B14F-4D97-AF65-F5344CB8AC3E}">
        <p14:creationId xmlns:p14="http://schemas.microsoft.com/office/powerpoint/2010/main" val="4076945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16</a:t>
            </a:fld>
            <a:endParaRPr lang="en-US"/>
          </a:p>
        </p:txBody>
      </p:sp>
    </p:spTree>
    <p:extLst>
      <p:ext uri="{BB962C8B-B14F-4D97-AF65-F5344CB8AC3E}">
        <p14:creationId xmlns:p14="http://schemas.microsoft.com/office/powerpoint/2010/main" val="34642550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17</a:t>
            </a:fld>
            <a:endParaRPr lang="en-US"/>
          </a:p>
        </p:txBody>
      </p:sp>
    </p:spTree>
    <p:extLst>
      <p:ext uri="{BB962C8B-B14F-4D97-AF65-F5344CB8AC3E}">
        <p14:creationId xmlns:p14="http://schemas.microsoft.com/office/powerpoint/2010/main" val="16424684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18</a:t>
            </a:fld>
            <a:endParaRPr lang="en-US"/>
          </a:p>
        </p:txBody>
      </p:sp>
    </p:spTree>
    <p:extLst>
      <p:ext uri="{BB962C8B-B14F-4D97-AF65-F5344CB8AC3E}">
        <p14:creationId xmlns:p14="http://schemas.microsoft.com/office/powerpoint/2010/main" val="4251016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19</a:t>
            </a:fld>
            <a:endParaRPr lang="en-US"/>
          </a:p>
        </p:txBody>
      </p:sp>
    </p:spTree>
    <p:extLst>
      <p:ext uri="{BB962C8B-B14F-4D97-AF65-F5344CB8AC3E}">
        <p14:creationId xmlns:p14="http://schemas.microsoft.com/office/powerpoint/2010/main" val="33442940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20</a:t>
            </a:fld>
            <a:endParaRPr lang="en-US"/>
          </a:p>
        </p:txBody>
      </p:sp>
    </p:spTree>
    <p:extLst>
      <p:ext uri="{BB962C8B-B14F-4D97-AF65-F5344CB8AC3E}">
        <p14:creationId xmlns:p14="http://schemas.microsoft.com/office/powerpoint/2010/main" val="1965277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a:t>
            </a:fld>
            <a:endParaRPr lang="en-US"/>
          </a:p>
        </p:txBody>
      </p:sp>
    </p:spTree>
    <p:extLst>
      <p:ext uri="{BB962C8B-B14F-4D97-AF65-F5344CB8AC3E}">
        <p14:creationId xmlns:p14="http://schemas.microsoft.com/office/powerpoint/2010/main" val="32158029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21</a:t>
            </a:fld>
            <a:endParaRPr lang="en-US"/>
          </a:p>
        </p:txBody>
      </p:sp>
    </p:spTree>
    <p:extLst>
      <p:ext uri="{BB962C8B-B14F-4D97-AF65-F5344CB8AC3E}">
        <p14:creationId xmlns:p14="http://schemas.microsoft.com/office/powerpoint/2010/main" val="2517933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22</a:t>
            </a:fld>
            <a:endParaRPr lang="en-US"/>
          </a:p>
        </p:txBody>
      </p:sp>
    </p:spTree>
    <p:extLst>
      <p:ext uri="{BB962C8B-B14F-4D97-AF65-F5344CB8AC3E}">
        <p14:creationId xmlns:p14="http://schemas.microsoft.com/office/powerpoint/2010/main" val="2124756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23</a:t>
            </a:fld>
            <a:endParaRPr lang="en-US"/>
          </a:p>
        </p:txBody>
      </p:sp>
    </p:spTree>
    <p:extLst>
      <p:ext uri="{BB962C8B-B14F-4D97-AF65-F5344CB8AC3E}">
        <p14:creationId xmlns:p14="http://schemas.microsoft.com/office/powerpoint/2010/main" val="1101745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24</a:t>
            </a:fld>
            <a:endParaRPr lang="en-US"/>
          </a:p>
        </p:txBody>
      </p:sp>
    </p:spTree>
    <p:extLst>
      <p:ext uri="{BB962C8B-B14F-4D97-AF65-F5344CB8AC3E}">
        <p14:creationId xmlns:p14="http://schemas.microsoft.com/office/powerpoint/2010/main" val="1744155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26</a:t>
            </a:fld>
            <a:endParaRPr lang="en-US"/>
          </a:p>
        </p:txBody>
      </p:sp>
    </p:spTree>
    <p:extLst>
      <p:ext uri="{BB962C8B-B14F-4D97-AF65-F5344CB8AC3E}">
        <p14:creationId xmlns:p14="http://schemas.microsoft.com/office/powerpoint/2010/main" val="15304557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27</a:t>
            </a:fld>
            <a:endParaRPr lang="en-US"/>
          </a:p>
        </p:txBody>
      </p:sp>
    </p:spTree>
    <p:extLst>
      <p:ext uri="{BB962C8B-B14F-4D97-AF65-F5344CB8AC3E}">
        <p14:creationId xmlns:p14="http://schemas.microsoft.com/office/powerpoint/2010/main" val="1530455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28</a:t>
            </a:fld>
            <a:endParaRPr lang="en-US"/>
          </a:p>
        </p:txBody>
      </p:sp>
    </p:spTree>
    <p:extLst>
      <p:ext uri="{BB962C8B-B14F-4D97-AF65-F5344CB8AC3E}">
        <p14:creationId xmlns:p14="http://schemas.microsoft.com/office/powerpoint/2010/main" val="4251016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Shape 4"/>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A2B72E58-6615-4589-936A-7ACF016A7B1F}" type="slidenum">
              <a:rPr lang="en-US" smtClean="0"/>
              <a:pPr eaLnBrk="1" hangingPunct="1"/>
              <a:t>29</a:t>
            </a:fld>
            <a:endParaRPr lang="en-US" smtClean="0"/>
          </a:p>
        </p:txBody>
      </p:sp>
      <p:sp>
        <p:nvSpPr>
          <p:cNvPr id="593923" name="Rectangle 1218561"/>
          <p:cNvSpPr>
            <a:spLocks noGrp="1" noRot="1" noChangeAspect="1" noChangeArrowheads="1" noTextEdit="1"/>
          </p:cNvSpPr>
          <p:nvPr>
            <p:ph type="sldImg"/>
          </p:nvPr>
        </p:nvSpPr>
        <p:spPr>
          <a:noFill/>
          <a:ln cap="flat">
            <a:headEnd type="none" w="med" len="med"/>
            <a:tailEnd type="none" w="med" len="med"/>
          </a:ln>
        </p:spPr>
      </p:sp>
      <p:sp>
        <p:nvSpPr>
          <p:cNvPr id="593924" name="Rectangle 121856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30</a:t>
            </a:fld>
            <a:endParaRPr lang="en-US"/>
          </a:p>
        </p:txBody>
      </p:sp>
    </p:spTree>
    <p:extLst>
      <p:ext uri="{BB962C8B-B14F-4D97-AF65-F5344CB8AC3E}">
        <p14:creationId xmlns:p14="http://schemas.microsoft.com/office/powerpoint/2010/main" val="37003410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Shape 4"/>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85372" indent="-302066" eaLnBrk="0" hangingPunct="0">
              <a:defRPr>
                <a:solidFill>
                  <a:schemeClr val="tx1"/>
                </a:solidFill>
                <a:latin typeface="Arial" pitchFamily="34" charset="0"/>
              </a:defRPr>
            </a:lvl2pPr>
            <a:lvl3pPr marL="1208265" indent="-241653" eaLnBrk="0" hangingPunct="0">
              <a:defRPr>
                <a:solidFill>
                  <a:schemeClr val="tx1"/>
                </a:solidFill>
                <a:latin typeface="Arial" pitchFamily="34" charset="0"/>
              </a:defRPr>
            </a:lvl3pPr>
            <a:lvl4pPr marL="1691571" indent="-241653" eaLnBrk="0" hangingPunct="0">
              <a:defRPr>
                <a:solidFill>
                  <a:schemeClr val="tx1"/>
                </a:solidFill>
                <a:latin typeface="Arial" pitchFamily="34" charset="0"/>
              </a:defRPr>
            </a:lvl4pPr>
            <a:lvl5pPr marL="2174878" indent="-241653" eaLnBrk="0" hangingPunct="0">
              <a:defRPr>
                <a:solidFill>
                  <a:schemeClr val="tx1"/>
                </a:solidFill>
                <a:latin typeface="Arial" pitchFamily="34" charset="0"/>
              </a:defRPr>
            </a:lvl5pPr>
            <a:lvl6pPr marL="2658184" indent="-241653" eaLnBrk="0" fontAlgn="base" hangingPunct="0">
              <a:spcBef>
                <a:spcPct val="0"/>
              </a:spcBef>
              <a:spcAft>
                <a:spcPct val="0"/>
              </a:spcAft>
              <a:defRPr>
                <a:solidFill>
                  <a:schemeClr val="tx1"/>
                </a:solidFill>
                <a:latin typeface="Arial" pitchFamily="34" charset="0"/>
              </a:defRPr>
            </a:lvl6pPr>
            <a:lvl7pPr marL="3141490" indent="-241653" eaLnBrk="0" fontAlgn="base" hangingPunct="0">
              <a:spcBef>
                <a:spcPct val="0"/>
              </a:spcBef>
              <a:spcAft>
                <a:spcPct val="0"/>
              </a:spcAft>
              <a:defRPr>
                <a:solidFill>
                  <a:schemeClr val="tx1"/>
                </a:solidFill>
                <a:latin typeface="Arial" pitchFamily="34" charset="0"/>
              </a:defRPr>
            </a:lvl7pPr>
            <a:lvl8pPr marL="3624796" indent="-241653" eaLnBrk="0" fontAlgn="base" hangingPunct="0">
              <a:spcBef>
                <a:spcPct val="0"/>
              </a:spcBef>
              <a:spcAft>
                <a:spcPct val="0"/>
              </a:spcAft>
              <a:defRPr>
                <a:solidFill>
                  <a:schemeClr val="tx1"/>
                </a:solidFill>
                <a:latin typeface="Arial" pitchFamily="34" charset="0"/>
              </a:defRPr>
            </a:lvl8pPr>
            <a:lvl9pPr marL="4108102" indent="-241653" eaLnBrk="0" fontAlgn="base" hangingPunct="0">
              <a:spcBef>
                <a:spcPct val="0"/>
              </a:spcBef>
              <a:spcAft>
                <a:spcPct val="0"/>
              </a:spcAft>
              <a:defRPr>
                <a:solidFill>
                  <a:schemeClr val="tx1"/>
                </a:solidFill>
                <a:latin typeface="Arial" pitchFamily="34" charset="0"/>
              </a:defRPr>
            </a:lvl9pPr>
          </a:lstStyle>
          <a:p>
            <a:pPr eaLnBrk="1" hangingPunct="1"/>
            <a:fld id="{7AF6AE02-6630-4254-915B-145EAA5EC28F}" type="slidenum">
              <a:rPr lang="en-US" smtClean="0"/>
              <a:pPr eaLnBrk="1" hangingPunct="1"/>
              <a:t>31</a:t>
            </a:fld>
            <a:endParaRPr lang="en-US" smtClean="0"/>
          </a:p>
        </p:txBody>
      </p:sp>
      <p:sp>
        <p:nvSpPr>
          <p:cNvPr id="596995" name="Rectangle 1221633"/>
          <p:cNvSpPr>
            <a:spLocks noGrp="1" noRot="1" noChangeAspect="1" noChangeArrowheads="1" noTextEdit="1"/>
          </p:cNvSpPr>
          <p:nvPr>
            <p:ph type="sldImg"/>
          </p:nvPr>
        </p:nvSpPr>
        <p:spPr>
          <a:noFill/>
          <a:ln cap="flat">
            <a:headEnd type="none" w="med" len="med"/>
            <a:tailEnd type="none" w="med" len="med"/>
          </a:ln>
        </p:spPr>
      </p:sp>
      <p:sp>
        <p:nvSpPr>
          <p:cNvPr id="596996" name="Rectangle 122163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a:t>
            </a:fld>
            <a:endParaRPr lang="en-US"/>
          </a:p>
        </p:txBody>
      </p:sp>
    </p:spTree>
    <p:extLst>
      <p:ext uri="{BB962C8B-B14F-4D97-AF65-F5344CB8AC3E}">
        <p14:creationId xmlns:p14="http://schemas.microsoft.com/office/powerpoint/2010/main" val="15639200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32</a:t>
            </a:fld>
            <a:endParaRPr lang="en-US"/>
          </a:p>
        </p:txBody>
      </p:sp>
    </p:spTree>
    <p:extLst>
      <p:ext uri="{BB962C8B-B14F-4D97-AF65-F5344CB8AC3E}">
        <p14:creationId xmlns:p14="http://schemas.microsoft.com/office/powerpoint/2010/main" val="909864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33</a:t>
            </a:fld>
            <a:endParaRPr lang="en-US"/>
          </a:p>
        </p:txBody>
      </p:sp>
    </p:spTree>
    <p:extLst>
      <p:ext uri="{BB962C8B-B14F-4D97-AF65-F5344CB8AC3E}">
        <p14:creationId xmlns:p14="http://schemas.microsoft.com/office/powerpoint/2010/main" val="3622592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34</a:t>
            </a:fld>
            <a:endParaRPr lang="en-US"/>
          </a:p>
        </p:txBody>
      </p:sp>
    </p:spTree>
    <p:extLst>
      <p:ext uri="{BB962C8B-B14F-4D97-AF65-F5344CB8AC3E}">
        <p14:creationId xmlns:p14="http://schemas.microsoft.com/office/powerpoint/2010/main" val="41473378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35</a:t>
            </a:fld>
            <a:endParaRPr lang="en-US"/>
          </a:p>
        </p:txBody>
      </p:sp>
    </p:spTree>
    <p:extLst>
      <p:ext uri="{BB962C8B-B14F-4D97-AF65-F5344CB8AC3E}">
        <p14:creationId xmlns:p14="http://schemas.microsoft.com/office/powerpoint/2010/main" val="1078343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4</a:t>
            </a:fld>
            <a:endParaRPr lang="en-US"/>
          </a:p>
        </p:txBody>
      </p:sp>
    </p:spTree>
    <p:extLst>
      <p:ext uri="{BB962C8B-B14F-4D97-AF65-F5344CB8AC3E}">
        <p14:creationId xmlns:p14="http://schemas.microsoft.com/office/powerpoint/2010/main" val="4260992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5</a:t>
            </a:fld>
            <a:endParaRPr lang="en-US"/>
          </a:p>
        </p:txBody>
      </p:sp>
    </p:spTree>
    <p:extLst>
      <p:ext uri="{BB962C8B-B14F-4D97-AF65-F5344CB8AC3E}">
        <p14:creationId xmlns:p14="http://schemas.microsoft.com/office/powerpoint/2010/main" val="871464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ChangeArrowheads="1"/>
          </p:cNvSpPr>
          <p:nvPr>
            <p:ph type="sldNum" sz="quarter" idx="5"/>
          </p:nvPr>
        </p:nvSpPr>
        <p:spPr/>
        <p:txBody>
          <a:bodyPr/>
          <a:lstStyle/>
          <a:p>
            <a:pPr>
              <a:defRPr/>
            </a:pPr>
            <a:fld id="{74E00E37-938C-4058-8D7E-4054E5197C16}" type="slidenum">
              <a:rPr lang="en-US"/>
              <a:pPr>
                <a:defRPr/>
              </a:pPr>
              <a:t>6</a:t>
            </a:fld>
            <a:endParaRPr lang="en-US"/>
          </a:p>
        </p:txBody>
      </p:sp>
      <p:sp>
        <p:nvSpPr>
          <p:cNvPr id="600066" name="Shape 4"/>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6661" tIns="48331" rIns="96661" bIns="4833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14801485-22AE-4B91-81F6-FFFCDBF33F66}" type="slidenum">
              <a:rPr lang="en-US" sz="1300"/>
              <a:pPr algn="r" eaLnBrk="1" hangingPunct="1"/>
              <a:t>6</a:t>
            </a:fld>
            <a:endParaRPr lang="en-US" sz="1300"/>
          </a:p>
        </p:txBody>
      </p:sp>
      <p:sp>
        <p:nvSpPr>
          <p:cNvPr id="600067" name="Rectangle 1292289"/>
          <p:cNvSpPr>
            <a:spLocks noGrp="1" noRot="1" noChangeAspect="1" noChangeArrowheads="1" noTextEdit="1"/>
          </p:cNvSpPr>
          <p:nvPr>
            <p:ph type="sldImg"/>
          </p:nvPr>
        </p:nvSpPr>
        <p:spPr>
          <a:noFill/>
          <a:ln cap="flat">
            <a:headEnd type="none" w="med" len="med"/>
            <a:tailEnd type="none" w="med" len="med"/>
          </a:ln>
        </p:spPr>
      </p:sp>
      <p:sp>
        <p:nvSpPr>
          <p:cNvPr id="600068" name="Rectangle 1292290"/>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Strategy starts with decisions</a:t>
            </a:r>
            <a:r>
              <a:rPr lang="en-US" baseline="0" dirty="0" smtClean="0"/>
              <a:t> of what we want the future to look like.  Then we determine how we compare on those things today.  And then choose how to use our resources to get to the desired future.</a:t>
            </a:r>
          </a:p>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7</a:t>
            </a:fld>
            <a:endParaRPr lang="en-US"/>
          </a:p>
        </p:txBody>
      </p:sp>
    </p:spTree>
    <p:extLst>
      <p:ext uri="{BB962C8B-B14F-4D97-AF65-F5344CB8AC3E}">
        <p14:creationId xmlns:p14="http://schemas.microsoft.com/office/powerpoint/2010/main" val="3528345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614E39-D61D-4C94-B03D-B6891193C591}" type="slidenum">
              <a:rPr lang="en-US" smtClean="0"/>
              <a:pPr/>
              <a:t>8</a:t>
            </a:fld>
            <a:endParaRPr lang="en-US"/>
          </a:p>
        </p:txBody>
      </p:sp>
    </p:spTree>
    <p:extLst>
      <p:ext uri="{BB962C8B-B14F-4D97-AF65-F5344CB8AC3E}">
        <p14:creationId xmlns:p14="http://schemas.microsoft.com/office/powerpoint/2010/main" val="23995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4614E39-D61D-4C94-B03D-B6891193C591}" type="slidenum">
              <a:rPr lang="en-US" smtClean="0"/>
              <a:pPr/>
              <a:t>9</a:t>
            </a:fld>
            <a:endParaRPr lang="en-US"/>
          </a:p>
        </p:txBody>
      </p:sp>
    </p:spTree>
    <p:extLst>
      <p:ext uri="{BB962C8B-B14F-4D97-AF65-F5344CB8AC3E}">
        <p14:creationId xmlns:p14="http://schemas.microsoft.com/office/powerpoint/2010/main" val="198453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hapter - Section 4">
    <p:bg>
      <p:bgPr>
        <a:solidFill>
          <a:srgbClr val="FFDDF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smtClean="0"/>
              <a:t>Copyright 2011  All Rights Reserved</a:t>
            </a:r>
            <a:endParaRPr lang="en-US" dirty="0"/>
          </a:p>
        </p:txBody>
      </p:sp>
    </p:spTree>
    <p:extLst>
      <p:ext uri="{BB962C8B-B14F-4D97-AF65-F5344CB8AC3E}">
        <p14:creationId xmlns:p14="http://schemas.microsoft.com/office/powerpoint/2010/main" val="933348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rtlCol="0"/>
          <a:lstStyle/>
          <a:p>
            <a:pPr lvl="0"/>
            <a:endParaRPr lang="en-US" noProof="0" smtClean="0"/>
          </a:p>
        </p:txBody>
      </p:sp>
      <p:sp>
        <p:nvSpPr>
          <p:cNvPr id="5" name="Rectangle 1027"/>
          <p:cNvSpPr>
            <a:spLocks noGrp="1" noChangeArrowheads="1"/>
          </p:cNvSpPr>
          <p:nvPr>
            <p:ph type="dt" sz="half" idx="10"/>
          </p:nvPr>
        </p:nvSpPr>
        <p:spPr>
          <a:ln/>
        </p:spPr>
        <p:txBody>
          <a:bodyPr/>
          <a:lstStyle>
            <a:lvl1pPr>
              <a:defRPr/>
            </a:lvl1pPr>
          </a:lstStyle>
          <a:p>
            <a:fld id="{2093A61D-D9CD-4A33-AE77-A6E6EAB6AAD0}" type="datetime1">
              <a:rPr lang="en-US" smtClean="0"/>
              <a:t>5/13/2016</a:t>
            </a:fld>
            <a:endParaRPr lang="en-US"/>
          </a:p>
        </p:txBody>
      </p:sp>
      <p:sp>
        <p:nvSpPr>
          <p:cNvPr id="6" name="Rectangle 5"/>
          <p:cNvSpPr>
            <a:spLocks noGrp="1" noChangeArrowheads="1"/>
          </p:cNvSpPr>
          <p:nvPr>
            <p:ph type="ftr" sz="quarter" idx="11"/>
          </p:nvPr>
        </p:nvSpPr>
        <p:spPr/>
        <p:txBody>
          <a:bodyPr/>
          <a:lstStyle>
            <a:lvl1pPr>
              <a:defRPr/>
            </a:lvl1pPr>
          </a:lstStyle>
          <a:p>
            <a:r>
              <a:rPr lang="en-US"/>
              <a:t>Chapter 6</a:t>
            </a:r>
          </a:p>
        </p:txBody>
      </p:sp>
      <p:sp>
        <p:nvSpPr>
          <p:cNvPr id="7" name="Rectangle 6"/>
          <p:cNvSpPr>
            <a:spLocks noGrp="1" noChangeArrowheads="1"/>
          </p:cNvSpPr>
          <p:nvPr>
            <p:ph type="sldNum" sz="quarter" idx="12"/>
          </p:nvPr>
        </p:nvSpPr>
        <p:spPr/>
        <p:txBody>
          <a:bodyPr/>
          <a:lstStyle>
            <a:lvl1pPr>
              <a:defRPr/>
            </a:lvl1pPr>
          </a:lstStyle>
          <a:p>
            <a:pPr>
              <a:defRPr/>
            </a:pPr>
            <a:fld id="{D7898543-D94E-46EF-93D3-34E9809F06C4}" type="slidenum">
              <a:rPr lang="en-US"/>
              <a:pPr>
                <a:defRPr/>
              </a:pPr>
              <a:t>‹#›</a:t>
            </a:fld>
            <a:endParaRPr lang="en-US"/>
          </a:p>
        </p:txBody>
      </p:sp>
    </p:spTree>
    <p:extLst>
      <p:ext uri="{BB962C8B-B14F-4D97-AF65-F5344CB8AC3E}">
        <p14:creationId xmlns:p14="http://schemas.microsoft.com/office/powerpoint/2010/main" val="309693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 Section 2">
    <p:bg>
      <p:bgPr>
        <a:solidFill>
          <a:srgbClr val="CCEC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smtClean="0"/>
              <a:t>Copyright 2011  All Rights Reserved</a:t>
            </a:r>
            <a:endParaRPr lang="en-US" dirty="0"/>
          </a:p>
        </p:txBody>
      </p:sp>
    </p:spTree>
    <p:extLst>
      <p:ext uri="{BB962C8B-B14F-4D97-AF65-F5344CB8AC3E}">
        <p14:creationId xmlns:p14="http://schemas.microsoft.com/office/powerpoint/2010/main" val="3345467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 Section 1">
    <p:bg>
      <p:bgPr>
        <a:solidFill>
          <a:srgbClr val="FEED8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smtClean="0"/>
              <a:t>Copyright 2011  All Rights Reserved</a:t>
            </a:r>
            <a:endParaRPr lang="en-US" dirty="0"/>
          </a:p>
        </p:txBody>
      </p:sp>
    </p:spTree>
    <p:extLst>
      <p:ext uri="{BB962C8B-B14F-4D97-AF65-F5344CB8AC3E}">
        <p14:creationId xmlns:p14="http://schemas.microsoft.com/office/powerpoint/2010/main" val="2883309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 Section 3">
    <p:bg>
      <p:bgPr>
        <a:solidFill>
          <a:srgbClr val="D9FB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0" y="6584950"/>
            <a:ext cx="3048000" cy="273050"/>
          </a:xfrm>
        </p:spPr>
        <p:txBody>
          <a:bodyPr/>
          <a:lstStyle>
            <a:lvl1pPr>
              <a:defRPr sz="800"/>
            </a:lvl1pPr>
          </a:lstStyle>
          <a:p>
            <a:r>
              <a:rPr lang="en-US" smtClean="0"/>
              <a:t>Copyright 2011  All Rights Reserved</a:t>
            </a:r>
            <a:endParaRPr lang="en-US" dirty="0"/>
          </a:p>
        </p:txBody>
      </p:sp>
    </p:spTree>
    <p:extLst>
      <p:ext uri="{BB962C8B-B14F-4D97-AF65-F5344CB8AC3E}">
        <p14:creationId xmlns:p14="http://schemas.microsoft.com/office/powerpoint/2010/main" val="1950650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Section Titl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400" b="1"/>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normAutofit/>
          </a:bodyPr>
          <a:lstStyle>
            <a:lvl1pPr marL="0" indent="0" algn="ctr">
              <a:buNone/>
              <a:defRPr sz="3200" b="1">
                <a:solidFill>
                  <a:schemeClr val="bg2">
                    <a:lumMod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54867790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7495" y="6705600"/>
            <a:ext cx="2278505" cy="136161"/>
          </a:xfrm>
        </p:spPr>
        <p:txBody>
          <a:bodyPr/>
          <a:lstStyle>
            <a:lvl1pPr algn="l">
              <a:defRPr sz="800"/>
            </a:lvl1pPr>
          </a:lstStyle>
          <a:p>
            <a:r>
              <a:rPr lang="en-US" dirty="0" smtClean="0"/>
              <a:t>Copyright 2011.  All Rights Reserved</a:t>
            </a:r>
            <a:endParaRPr lang="en-US" dirty="0"/>
          </a:p>
        </p:txBody>
      </p:sp>
      <p:sp>
        <p:nvSpPr>
          <p:cNvPr id="7" name="Content Placeholder 2"/>
          <p:cNvSpPr>
            <a:spLocks noGrp="1"/>
          </p:cNvSpPr>
          <p:nvPr>
            <p:ph idx="1"/>
          </p:nvPr>
        </p:nvSpPr>
        <p:spPr>
          <a:xfrm>
            <a:off x="457200" y="1600200"/>
            <a:ext cx="8229600" cy="4525963"/>
          </a:xfrm>
          <a:prstGeom prst="rect">
            <a:avLst/>
          </a:prstGeom>
        </p:spPr>
        <p:txBody>
          <a:bodyPr>
            <a:normAutofit/>
          </a:bodyPr>
          <a:lstStyle>
            <a:lvl1pPr marL="457200" indent="-457200" algn="l">
              <a:buFont typeface="Arial" pitchFamily="34" charset="0"/>
              <a:buChar char="•"/>
              <a:defRPr sz="2800"/>
            </a:lvl1pPr>
            <a:lvl2pPr marL="914400" indent="-457200" algn="l">
              <a:buClr>
                <a:srgbClr val="FF0000"/>
              </a:buClr>
              <a:buFont typeface="Arial" pitchFamily="34" charset="0"/>
              <a:buChar char="•"/>
              <a:defRPr sz="2800"/>
            </a:lvl2pPr>
            <a:lvl3pPr algn="l">
              <a:buClr>
                <a:schemeClr val="tx2">
                  <a:lumMod val="75000"/>
                </a:schemeClr>
              </a:buClr>
              <a:buSzPct val="75000"/>
              <a:buFont typeface="Courier New" pitchFamily="49" charset="0"/>
              <a:buChar char="o"/>
              <a:defRPr sz="2800"/>
            </a:lvl3pPr>
            <a:lvl4pPr marL="1828800" indent="-457200" algn="l">
              <a:buClr>
                <a:schemeClr val="accent4">
                  <a:lumMod val="75000"/>
                </a:schemeClr>
              </a:buClr>
              <a:buFont typeface="Arial" pitchFamily="34" charset="0"/>
              <a:buChar char="•"/>
              <a:defRPr sz="2800"/>
            </a:lvl4pPr>
            <a:lvl5pPr marL="2286000" indent="-457200" algn="l">
              <a:buClr>
                <a:schemeClr val="accent3">
                  <a:lumMod val="75000"/>
                </a:schemeClr>
              </a:buClr>
              <a:buFont typeface="Arial" pitchFamily="34" charset="0"/>
              <a:buChar char="•"/>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Slide Number Placeholder 5"/>
          <p:cNvSpPr txBox="1">
            <a:spLocks/>
          </p:cNvSpPr>
          <p:nvPr userDrawn="1"/>
        </p:nvSpPr>
        <p:spPr>
          <a:xfrm>
            <a:off x="7315200" y="6477000"/>
            <a:ext cx="1828800" cy="38100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   Chapter 3   </a:t>
            </a:r>
            <a:fld id="{D2D5A2E1-FC72-4D79-A74A-A37DA54671DE}" type="slidenum">
              <a:rPr lang="en-US" smtClean="0"/>
              <a:t>‹#›</a:t>
            </a:fld>
            <a:endParaRPr lang="en-US" dirty="0"/>
          </a:p>
        </p:txBody>
      </p:sp>
    </p:spTree>
    <p:extLst>
      <p:ext uri="{BB962C8B-B14F-4D97-AF65-F5344CB8AC3E}">
        <p14:creationId xmlns:p14="http://schemas.microsoft.com/office/powerpoint/2010/main" val="232588403"/>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hasis">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b="1"/>
            </a:lvl1pPr>
          </a:lstStyle>
          <a:p>
            <a:r>
              <a:rPr lang="en-US" smtClean="0"/>
              <a:t>Click to edit Master title style</a:t>
            </a:r>
            <a:endParaRPr lang="en-US" dirty="0"/>
          </a:p>
        </p:txBody>
      </p:sp>
      <p:sp>
        <p:nvSpPr>
          <p:cNvPr id="5" name="Footer Placeholder 4"/>
          <p:cNvSpPr>
            <a:spLocks noGrp="1"/>
          </p:cNvSpPr>
          <p:nvPr>
            <p:ph type="ftr" sz="quarter" idx="11"/>
          </p:nvPr>
        </p:nvSpPr>
        <p:spPr>
          <a:xfrm>
            <a:off x="7495" y="6705600"/>
            <a:ext cx="2278505" cy="136161"/>
          </a:xfrm>
        </p:spPr>
        <p:txBody>
          <a:bodyPr/>
          <a:lstStyle>
            <a:lvl1pPr algn="l">
              <a:defRPr sz="800"/>
            </a:lvl1pPr>
          </a:lstStyle>
          <a:p>
            <a:r>
              <a:rPr lang="en-US" smtClean="0"/>
              <a:t>Copyright 2011.  All Rights Reserved</a:t>
            </a:r>
            <a:endParaRPr lang="en-US" dirty="0"/>
          </a:p>
        </p:txBody>
      </p:sp>
      <p:sp>
        <p:nvSpPr>
          <p:cNvPr id="6" name="Slide Number Placeholder 5"/>
          <p:cNvSpPr>
            <a:spLocks noGrp="1"/>
          </p:cNvSpPr>
          <p:nvPr>
            <p:ph type="sldNum" sz="quarter" idx="12"/>
          </p:nvPr>
        </p:nvSpPr>
        <p:spPr>
          <a:xfrm>
            <a:off x="8763000" y="6492875"/>
            <a:ext cx="381000" cy="365125"/>
          </a:xfrm>
        </p:spPr>
        <p:txBody>
          <a:bodyPr/>
          <a:lstStyle/>
          <a:p>
            <a:fld id="{A410B474-9186-45C5-9141-A03E51607601}" type="slidenum">
              <a:rPr lang="en-US" smtClean="0"/>
              <a:pPr/>
              <a:t>‹#›</a:t>
            </a:fld>
            <a:endParaRPr lang="en-US"/>
          </a:p>
        </p:txBody>
      </p:sp>
      <p:sp>
        <p:nvSpPr>
          <p:cNvPr id="7" name="Content Placeholder 2"/>
          <p:cNvSpPr>
            <a:spLocks noGrp="1"/>
          </p:cNvSpPr>
          <p:nvPr>
            <p:ph idx="1"/>
          </p:nvPr>
        </p:nvSpPr>
        <p:spPr>
          <a:xfrm>
            <a:off x="457200" y="1600200"/>
            <a:ext cx="8229600" cy="4525963"/>
          </a:xfrm>
          <a:prstGeom prst="rect">
            <a:avLst/>
          </a:prstGeom>
        </p:spPr>
        <p:txBody>
          <a:bodyPr>
            <a:normAutofit/>
          </a:bodyPr>
          <a:lstStyle>
            <a:lvl1pPr marL="457200" indent="-457200" algn="l">
              <a:buFont typeface="Arial" pitchFamily="34" charset="0"/>
              <a:buChar char="•"/>
              <a:defRPr sz="2800"/>
            </a:lvl1pPr>
            <a:lvl2pPr marL="914400" indent="-457200" algn="l">
              <a:buClr>
                <a:srgbClr val="FF0000"/>
              </a:buClr>
              <a:buFont typeface="Arial" pitchFamily="34" charset="0"/>
              <a:buChar char="•"/>
              <a:defRPr sz="2800"/>
            </a:lvl2pPr>
            <a:lvl3pPr algn="l">
              <a:buClr>
                <a:schemeClr val="tx2">
                  <a:lumMod val="75000"/>
                </a:schemeClr>
              </a:buClr>
              <a:buSzPct val="75000"/>
              <a:buFont typeface="Courier New" pitchFamily="49" charset="0"/>
              <a:buChar char="o"/>
              <a:defRPr sz="2800"/>
            </a:lvl3pPr>
            <a:lvl4pPr marL="1828800" indent="-457200" algn="l">
              <a:buClr>
                <a:schemeClr val="accent4">
                  <a:lumMod val="75000"/>
                </a:schemeClr>
              </a:buClr>
              <a:buFont typeface="Arial" pitchFamily="34" charset="0"/>
              <a:buChar char="•"/>
              <a:defRPr sz="2800"/>
            </a:lvl4pPr>
            <a:lvl5pPr marL="2286000" indent="-457200" algn="l">
              <a:buClr>
                <a:schemeClr val="accent3">
                  <a:lumMod val="75000"/>
                </a:schemeClr>
              </a:buClr>
              <a:buFont typeface="Arial" pitchFamily="34" charset="0"/>
              <a:buChar char="•"/>
              <a:defRPr sz="2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Slide Number Placeholder 5"/>
          <p:cNvSpPr txBox="1">
            <a:spLocks/>
          </p:cNvSpPr>
          <p:nvPr userDrawn="1"/>
        </p:nvSpPr>
        <p:spPr>
          <a:xfrm>
            <a:off x="8305800" y="6492875"/>
            <a:ext cx="3810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1</a:t>
            </a:r>
            <a:endParaRPr lang="en-US" dirty="0"/>
          </a:p>
        </p:txBody>
      </p:sp>
      <p:sp>
        <p:nvSpPr>
          <p:cNvPr id="9" name="Slide Number Placeholder 5"/>
          <p:cNvSpPr txBox="1">
            <a:spLocks/>
          </p:cNvSpPr>
          <p:nvPr userDrawn="1"/>
        </p:nvSpPr>
        <p:spPr>
          <a:xfrm>
            <a:off x="7010400" y="6492875"/>
            <a:ext cx="1295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Chapter</a:t>
            </a:r>
            <a:endParaRPr lang="en-US" dirty="0"/>
          </a:p>
        </p:txBody>
      </p:sp>
    </p:spTree>
    <p:extLst>
      <p:ext uri="{BB962C8B-B14F-4D97-AF65-F5344CB8AC3E}">
        <p14:creationId xmlns:p14="http://schemas.microsoft.com/office/powerpoint/2010/main" val="1642097565"/>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ctr"/>
          <a:lstStyle/>
          <a:p>
            <a:r>
              <a:rPr lang="en-US"/>
              <a:t>Click to edit Master title style</a:t>
            </a:r>
          </a:p>
        </p:txBody>
      </p:sp>
      <p:sp>
        <p:nvSpPr>
          <p:cNvPr id="3" name="Text Placeholder 2"/>
          <p:cNvSpPr>
            <a:spLocks noGrp="1"/>
          </p:cNvSpPr>
          <p:nvPr>
            <p:ph type="body" idx="1"/>
          </p:nvPr>
        </p:nvSpPr>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3251"/>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r>
              <a:rPr lang="en-US" smtClean="0"/>
              <a:t>Copyright 2011  All Rights Reserved</a:t>
            </a:r>
            <a:endParaRPr lang="en-US"/>
          </a:p>
        </p:txBody>
      </p:sp>
      <p:sp>
        <p:nvSpPr>
          <p:cNvPr id="5" name="Rectangle 53252"/>
          <p:cNvSpPr>
            <a:spLocks noGrp="1" noChangeArrowheads="1"/>
          </p:cNvSpPr>
          <p:nvPr>
            <p:ph type="ftr" sz="quarter" idx="11"/>
          </p:nvPr>
        </p:nvSpPr>
        <p:spPr>
          <a:ln/>
        </p:spPr>
        <p:txBody>
          <a:bodyPr/>
          <a:lstStyle>
            <a:lvl1pPr>
              <a:defRPr/>
            </a:lvl1pPr>
          </a:lstStyle>
          <a:p>
            <a:pPr>
              <a:defRPr/>
            </a:pPr>
            <a:r>
              <a:rPr lang="en-US" smtClean="0"/>
              <a:t>Copyright 2011.  All Rights Reserved</a:t>
            </a:r>
            <a:endParaRPr lang="en-US"/>
          </a:p>
        </p:txBody>
      </p:sp>
      <p:sp>
        <p:nvSpPr>
          <p:cNvPr id="6" name="Rectangle 5"/>
          <p:cNvSpPr>
            <a:spLocks noGrp="1" noChangeArrowheads="1"/>
          </p:cNvSpPr>
          <p:nvPr>
            <p:ph type="sldNum" sz="quarter" idx="12"/>
          </p:nvPr>
        </p:nvSpPr>
        <p:spPr/>
        <p:txBody>
          <a:bodyPr/>
          <a:lstStyle>
            <a:lvl1pPr>
              <a:defRPr/>
            </a:lvl1pPr>
          </a:lstStyle>
          <a:p>
            <a:pPr>
              <a:defRPr/>
            </a:pPr>
            <a:fld id="{89FFBCC5-EEC7-42A1-8A8D-FDB219925F18}" type="slidenum">
              <a:rPr lang="en-US"/>
              <a:pPr>
                <a:defRPr/>
              </a:pPr>
              <a:t>‹#›</a:t>
            </a:fld>
            <a:endParaRPr lang="en-US"/>
          </a:p>
        </p:txBody>
      </p:sp>
    </p:spTree>
    <p:extLst>
      <p:ext uri="{BB962C8B-B14F-4D97-AF65-F5344CB8AC3E}">
        <p14:creationId xmlns:p14="http://schemas.microsoft.com/office/powerpoint/2010/main" val="24633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a:ln/>
        </p:spPr>
        <p:txBody>
          <a:bodyPr/>
          <a:lstStyle>
            <a:lvl1pPr>
              <a:defRPr/>
            </a:lvl1pPr>
          </a:lstStyle>
          <a:p>
            <a:pPr>
              <a:defRPr/>
            </a:pPr>
            <a:r>
              <a:rPr lang="en-US" smtClean="0"/>
              <a:t>Copyright 2011  All Rights Reserved</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smtClean="0"/>
              <a:t>Copyright 2011.  All Rights Reserved</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28266464-7AAF-4C50-AC2B-7796C27116D7}" type="slidenum">
              <a:rPr lang="en-US"/>
              <a:pPr>
                <a:defRPr/>
              </a:pPr>
              <a:t>‹#›</a:t>
            </a:fld>
            <a:endParaRPr lang="en-US"/>
          </a:p>
        </p:txBody>
      </p:sp>
    </p:spTree>
    <p:extLst>
      <p:ext uri="{BB962C8B-B14F-4D97-AF65-F5344CB8AC3E}">
        <p14:creationId xmlns:p14="http://schemas.microsoft.com/office/powerpoint/2010/main" val="814974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457200" y="6432550"/>
            <a:ext cx="3048000" cy="27305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Copyright 2011  All Rights Reserved</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Copyright 2011.  All Rights Reserved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E3003-4F3B-4850-804B-0152B5C7CD4D}" type="slidenum">
              <a:rPr lang="en-US" smtClean="0"/>
              <a:t>‹#›</a:t>
            </a:fld>
            <a:endParaRPr lang="en-US" dirty="0"/>
          </a:p>
        </p:txBody>
      </p:sp>
      <p:sp>
        <p:nvSpPr>
          <p:cNvPr id="3" name="Text Placeholder 2"/>
          <p:cNvSpPr>
            <a:spLocks noGrp="1"/>
          </p:cNvSpPr>
          <p:nvPr>
            <p:ph type="body" idx="1"/>
          </p:nvPr>
        </p:nvSpPr>
        <p:spPr>
          <a:xfrm>
            <a:off x="457200" y="4038600"/>
            <a:ext cx="8229600" cy="2087563"/>
          </a:xfrm>
          <a:prstGeom prst="rect">
            <a:avLst/>
          </a:prstGeom>
        </p:spPr>
        <p:txBody>
          <a:bodyPr vert="horz" lIns="91440" tIns="45720" rIns="91440" bIns="45720" rtlCol="0">
            <a:normAutofit/>
          </a:bodyPr>
          <a:lstStyle/>
          <a:p>
            <a:pPr lvl="0"/>
            <a:r>
              <a:rPr lang="en-US" dirty="0" smtClean="0"/>
              <a:t>Click to edit Master text styles</a:t>
            </a:r>
          </a:p>
        </p:txBody>
      </p:sp>
      <p:pic>
        <p:nvPicPr>
          <p:cNvPr id="7"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 y="-26483"/>
            <a:ext cx="9174480" cy="686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132183"/>
      </p:ext>
    </p:extLst>
  </p:cSld>
  <p:clrMap bg1="lt1" tx1="dk1" bg2="lt2" tx2="dk2" accent1="accent1" accent2="accent2" accent3="accent3" accent4="accent4" accent5="accent5" accent6="accent6" hlink="hlink" folHlink="folHlink"/>
  <p:sldLayoutIdLst>
    <p:sldLayoutId id="2147483694" r:id="rId1"/>
    <p:sldLayoutId id="2147483696" r:id="rId2"/>
    <p:sldLayoutId id="2147483693" r:id="rId3"/>
    <p:sldLayoutId id="2147483695" r:id="rId4"/>
    <p:sldLayoutId id="2147483688" r:id="rId5"/>
    <p:sldLayoutId id="2147483689" r:id="rId6"/>
    <p:sldLayoutId id="2147483697" r:id="rId7"/>
    <p:sldLayoutId id="2147483698" r:id="rId8"/>
    <p:sldLayoutId id="2147483699" r:id="rId9"/>
    <p:sldLayoutId id="2147483700" r:id="rId10"/>
  </p:sldLayoutIdLst>
  <p:hf hdr="0" ftr="0" dt="0"/>
  <p:txStyles>
    <p:titleStyle>
      <a:lvl1pPr algn="ctr" defTabSz="914400" rtl="0" eaLnBrk="1" latinLnBrk="0" hangingPunct="1">
        <a:spcBef>
          <a:spcPct val="0"/>
        </a:spcBef>
        <a:buNone/>
        <a:defRPr sz="3600" b="1" kern="1200">
          <a:solidFill>
            <a:schemeClr val="tx1"/>
          </a:solidFill>
          <a:latin typeface="+mj-lt"/>
          <a:ea typeface="+mj-ea"/>
          <a:cs typeface="+mj-cs"/>
        </a:defRPr>
      </a:lvl1pPr>
    </p:titleStyle>
    <p:bodyStyle>
      <a:lvl1pPr marL="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2pPr>
      <a:lvl3pPr marL="9144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3pPr>
      <a:lvl4pPr marL="13716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4pPr>
      <a:lvl5pPr marL="1828800" indent="0" algn="ctr" defTabSz="914400" rtl="0" eaLnBrk="1" latinLnBrk="0" hangingPunct="1">
        <a:spcBef>
          <a:spcPct val="20000"/>
        </a:spcBef>
        <a:buFont typeface="Arial" pitchFamily="34" charset="0"/>
        <a:buNone/>
        <a:defRPr sz="2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g"/><Relationship Id="rId1" Type="http://schemas.microsoft.com/office/2007/relationships/media" Target="../media/media2.mp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Text Placeholder 3"/>
          <p:cNvSpPr>
            <a:spLocks noGrp="1"/>
          </p:cNvSpPr>
          <p:nvPr>
            <p:ph type="body" sz="half" idx="1"/>
          </p:nvPr>
        </p:nvSpPr>
        <p:spPr>
          <a:xfrm>
            <a:off x="457200" y="1981200"/>
            <a:ext cx="3276600" cy="4144963"/>
          </a:xfrm>
        </p:spPr>
        <p:txBody>
          <a:bodyPr/>
          <a:lstStyle/>
          <a:p>
            <a:r>
              <a:rPr lang="en-US" b="1" dirty="0" smtClean="0"/>
              <a:t>Preparing to Sell</a:t>
            </a:r>
            <a:endParaRPr lang="en-US" b="1" dirty="0"/>
          </a:p>
        </p:txBody>
      </p:sp>
      <p:sp>
        <p:nvSpPr>
          <p:cNvPr id="5" name="Content Placeholder 4"/>
          <p:cNvSpPr>
            <a:spLocks noGrp="1"/>
          </p:cNvSpPr>
          <p:nvPr>
            <p:ph sz="half" idx="2"/>
          </p:nvPr>
        </p:nvSpPr>
        <p:spPr/>
        <p:txBody>
          <a:bodyPr/>
          <a:lstStyle/>
          <a:p>
            <a:endParaRPr lang="en-US"/>
          </a:p>
        </p:txBody>
      </p:sp>
      <p:sp>
        <p:nvSpPr>
          <p:cNvPr id="6" name="Slide Number Placeholder 5"/>
          <p:cNvSpPr>
            <a:spLocks noGrp="1"/>
          </p:cNvSpPr>
          <p:nvPr>
            <p:ph type="sldNum" sz="quarter" idx="12"/>
          </p:nvPr>
        </p:nvSpPr>
        <p:spPr/>
        <p:txBody>
          <a:bodyPr/>
          <a:lstStyle/>
          <a:p>
            <a:pPr>
              <a:defRPr/>
            </a:pPr>
            <a:fld id="{28266464-7AAF-4C50-AC2B-7796C27116D7}" type="slidenum">
              <a:rPr lang="en-US" smtClean="0"/>
              <a:pPr>
                <a:defRPr/>
              </a:pPr>
              <a:t>1</a:t>
            </a:fld>
            <a:endParaRPr lang="en-US"/>
          </a:p>
        </p:txBody>
      </p:sp>
    </p:spTree>
    <p:extLst>
      <p:ext uri="{BB962C8B-B14F-4D97-AF65-F5344CB8AC3E}">
        <p14:creationId xmlns:p14="http://schemas.microsoft.com/office/powerpoint/2010/main" val="265972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a:t>
            </a:r>
            <a:endParaRPr lang="en-US" dirty="0"/>
          </a:p>
        </p:txBody>
      </p:sp>
      <p:sp>
        <p:nvSpPr>
          <p:cNvPr id="3" name="Content Placeholder 2"/>
          <p:cNvSpPr>
            <a:spLocks noGrp="1"/>
          </p:cNvSpPr>
          <p:nvPr>
            <p:ph idx="1"/>
          </p:nvPr>
        </p:nvSpPr>
        <p:spPr/>
        <p:txBody>
          <a:bodyPr/>
          <a:lstStyle/>
          <a:p>
            <a:r>
              <a:rPr lang="en-US" b="1" dirty="0" smtClean="0">
                <a:solidFill>
                  <a:srgbClr val="002060"/>
                </a:solidFill>
              </a:rPr>
              <a:t>Sales professionals should coordinate their efforts with the broader strategic initiatives inside their company</a:t>
            </a:r>
          </a:p>
          <a:p>
            <a:r>
              <a:rPr lang="en-US" b="1" dirty="0" smtClean="0">
                <a:solidFill>
                  <a:schemeClr val="accent3">
                    <a:lumMod val="50000"/>
                  </a:schemeClr>
                </a:solidFill>
              </a:rPr>
              <a:t>Sales may be a </a:t>
            </a:r>
            <a:r>
              <a:rPr lang="en-US" b="1" u="sng" dirty="0" smtClean="0">
                <a:solidFill>
                  <a:schemeClr val="accent3">
                    <a:lumMod val="50000"/>
                  </a:schemeClr>
                </a:solidFill>
              </a:rPr>
              <a:t>____________</a:t>
            </a:r>
            <a:r>
              <a:rPr lang="en-US" b="1" dirty="0" smtClean="0">
                <a:solidFill>
                  <a:schemeClr val="accent3">
                    <a:lumMod val="50000"/>
                  </a:schemeClr>
                </a:solidFill>
              </a:rPr>
              <a:t> of marketing strategy</a:t>
            </a:r>
          </a:p>
          <a:p>
            <a:r>
              <a:rPr lang="en-US" b="1" dirty="0" smtClean="0">
                <a:solidFill>
                  <a:srgbClr val="7030A0"/>
                </a:solidFill>
              </a:rPr>
              <a:t>But salespeople also create strategies of their own.</a:t>
            </a:r>
          </a:p>
        </p:txBody>
      </p:sp>
    </p:spTree>
    <p:extLst>
      <p:ext uri="{BB962C8B-B14F-4D97-AF65-F5344CB8AC3E}">
        <p14:creationId xmlns:p14="http://schemas.microsoft.com/office/powerpoint/2010/main" val="215476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a:t>
            </a:r>
            <a:endParaRPr lang="en-US" dirty="0"/>
          </a:p>
        </p:txBody>
      </p:sp>
      <p:pic>
        <p:nvPicPr>
          <p:cNvPr id="4" name="3a - Dilbert - Strategy.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750" y="1600200"/>
            <a:ext cx="6034088" cy="4525963"/>
          </a:xfrm>
        </p:spPr>
      </p:pic>
    </p:spTree>
    <p:extLst>
      <p:ext uri="{BB962C8B-B14F-4D97-AF65-F5344CB8AC3E}">
        <p14:creationId xmlns:p14="http://schemas.microsoft.com/office/powerpoint/2010/main" val="3992229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 Strategy</a:t>
            </a:r>
            <a:endParaRPr lang="en-US" dirty="0"/>
          </a:p>
        </p:txBody>
      </p:sp>
      <p:sp>
        <p:nvSpPr>
          <p:cNvPr id="3" name="Content Placeholder 2"/>
          <p:cNvSpPr>
            <a:spLocks noGrp="1"/>
          </p:cNvSpPr>
          <p:nvPr>
            <p:ph idx="1"/>
          </p:nvPr>
        </p:nvSpPr>
        <p:spPr/>
        <p:txBody>
          <a:bodyPr/>
          <a:lstStyle/>
          <a:p>
            <a:r>
              <a:rPr lang="en-US" dirty="0" smtClean="0"/>
              <a:t>Sales strategy begins with </a:t>
            </a:r>
            <a:r>
              <a:rPr lang="en-US" dirty="0"/>
              <a:t>asking questions to understand </a:t>
            </a:r>
            <a:r>
              <a:rPr lang="en-US" dirty="0" smtClean="0"/>
              <a:t>your own </a:t>
            </a:r>
            <a:r>
              <a:rPr lang="en-US" dirty="0"/>
              <a:t>company’s </a:t>
            </a:r>
            <a:r>
              <a:rPr lang="en-US" u="sng" dirty="0" smtClean="0"/>
              <a:t>____________</a:t>
            </a:r>
          </a:p>
          <a:p>
            <a:r>
              <a:rPr lang="en-US" b="1" dirty="0" smtClean="0">
                <a:solidFill>
                  <a:srgbClr val="009900"/>
                </a:solidFill>
              </a:rPr>
              <a:t>This includes questions about the marketing mix, but most importantly about targeted segments</a:t>
            </a:r>
            <a:endParaRPr lang="en-US" b="1" dirty="0">
              <a:solidFill>
                <a:srgbClr val="009900"/>
              </a:solidFill>
            </a:endParaRPr>
          </a:p>
          <a:p>
            <a:endParaRPr lang="en-US" dirty="0"/>
          </a:p>
        </p:txBody>
      </p:sp>
    </p:spTree>
    <p:extLst>
      <p:ext uri="{BB962C8B-B14F-4D97-AF65-F5344CB8AC3E}">
        <p14:creationId xmlns:p14="http://schemas.microsoft.com/office/powerpoint/2010/main" val="1855729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 Strategy</a:t>
            </a:r>
            <a:endParaRPr lang="en-US" dirty="0"/>
          </a:p>
        </p:txBody>
      </p:sp>
      <p:sp>
        <p:nvSpPr>
          <p:cNvPr id="3" name="Content Placeholder 2"/>
          <p:cNvSpPr>
            <a:spLocks noGrp="1"/>
          </p:cNvSpPr>
          <p:nvPr>
            <p:ph idx="1"/>
          </p:nvPr>
        </p:nvSpPr>
        <p:spPr>
          <a:xfrm>
            <a:off x="457200" y="1600200"/>
            <a:ext cx="8229600" cy="5029200"/>
          </a:xfrm>
        </p:spPr>
        <p:txBody>
          <a:bodyPr>
            <a:normAutofit lnSpcReduction="10000"/>
          </a:bodyPr>
          <a:lstStyle/>
          <a:p>
            <a:pPr marL="0" indent="0">
              <a:buNone/>
            </a:pPr>
            <a:r>
              <a:rPr lang="en-US" dirty="0" smtClean="0"/>
              <a:t>Some questions to ask include:</a:t>
            </a:r>
          </a:p>
          <a:p>
            <a:r>
              <a:rPr lang="en-US" b="1" dirty="0" smtClean="0">
                <a:solidFill>
                  <a:srgbClr val="FF0000"/>
                </a:solidFill>
              </a:rPr>
              <a:t>Which types of customers do we most want?</a:t>
            </a:r>
          </a:p>
          <a:p>
            <a:r>
              <a:rPr lang="en-US" b="1" dirty="0" smtClean="0">
                <a:solidFill>
                  <a:srgbClr val="FF0000"/>
                </a:solidFill>
              </a:rPr>
              <a:t>How do we identify those customers?</a:t>
            </a:r>
          </a:p>
          <a:p>
            <a:r>
              <a:rPr lang="en-US" b="1" dirty="0" smtClean="0">
                <a:solidFill>
                  <a:srgbClr val="FF0000"/>
                </a:solidFill>
              </a:rPr>
              <a:t>What are those customers’ needs?</a:t>
            </a:r>
          </a:p>
          <a:p>
            <a:r>
              <a:rPr lang="en-US" b="1" dirty="0" smtClean="0">
                <a:solidFill>
                  <a:srgbClr val="FF0000"/>
                </a:solidFill>
              </a:rPr>
              <a:t>What special advantages do we offer these customers (relative to competition)?</a:t>
            </a:r>
          </a:p>
          <a:p>
            <a:pPr marL="0" indent="0">
              <a:buNone/>
            </a:pPr>
            <a:endParaRPr lang="en-US" dirty="0"/>
          </a:p>
          <a:p>
            <a:pPr marL="0" indent="0">
              <a:buNone/>
            </a:pPr>
            <a:r>
              <a:rPr lang="en-US" dirty="0" smtClean="0"/>
              <a:t>Salespeople usually must take </a:t>
            </a:r>
            <a:r>
              <a:rPr lang="en-US" u="sng" dirty="0" smtClean="0"/>
              <a:t>____________</a:t>
            </a:r>
            <a:r>
              <a:rPr lang="en-US" dirty="0" smtClean="0"/>
              <a:t>to answer these questions as they are often not provide explicitly by the employer.</a:t>
            </a:r>
          </a:p>
        </p:txBody>
      </p:sp>
    </p:spTree>
    <p:extLst>
      <p:ext uri="{BB962C8B-B14F-4D97-AF65-F5344CB8AC3E}">
        <p14:creationId xmlns:p14="http://schemas.microsoft.com/office/powerpoint/2010/main" val="3551745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Value Disciplines</a:t>
            </a:r>
            <a:endParaRPr lang="en-US"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12"/>
          </p:nvPr>
        </p:nvSpPr>
        <p:spPr/>
        <p:txBody>
          <a:bodyPr/>
          <a:lstStyle/>
          <a:p>
            <a:fld id="{A410B474-9186-45C5-9141-A03E51607601}" type="slidenum">
              <a:rPr lang="en-US" smtClean="0"/>
              <a:pPr/>
              <a:t>14</a:t>
            </a:fld>
            <a:endParaRPr lang="en-US"/>
          </a:p>
        </p:txBody>
      </p:sp>
    </p:spTree>
    <p:extLst>
      <p:ext uri="{BB962C8B-B14F-4D97-AF65-F5344CB8AC3E}">
        <p14:creationId xmlns:p14="http://schemas.microsoft.com/office/powerpoint/2010/main" val="30625261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Strategy at the Sales Level</a:t>
            </a:r>
            <a:endParaRPr lang="en-US" dirty="0"/>
          </a:p>
        </p:txBody>
      </p:sp>
      <p:sp>
        <p:nvSpPr>
          <p:cNvPr id="6" name="Content Placeholder 5"/>
          <p:cNvSpPr>
            <a:spLocks noGrp="1"/>
          </p:cNvSpPr>
          <p:nvPr>
            <p:ph idx="1"/>
          </p:nvPr>
        </p:nvSpPr>
        <p:spPr>
          <a:xfrm>
            <a:off x="304800" y="1600200"/>
            <a:ext cx="8534400" cy="4876800"/>
          </a:xfrm>
        </p:spPr>
        <p:txBody>
          <a:bodyPr>
            <a:normAutofit/>
          </a:bodyPr>
          <a:lstStyle/>
          <a:p>
            <a:r>
              <a:rPr lang="en-US" dirty="0" smtClean="0"/>
              <a:t>Marketing strategy drives decisions like:</a:t>
            </a:r>
          </a:p>
          <a:p>
            <a:pPr lvl="1"/>
            <a:r>
              <a:rPr lang="en-US" b="1" dirty="0" smtClean="0">
                <a:solidFill>
                  <a:srgbClr val="0070C0"/>
                </a:solidFill>
              </a:rPr>
              <a:t>how many customers a salesperson serves</a:t>
            </a:r>
          </a:p>
          <a:p>
            <a:pPr lvl="1"/>
            <a:r>
              <a:rPr lang="en-US" b="1" dirty="0" smtClean="0">
                <a:solidFill>
                  <a:srgbClr val="0070C0"/>
                </a:solidFill>
              </a:rPr>
              <a:t>which products should be </a:t>
            </a:r>
            <a:r>
              <a:rPr lang="en-US" b="1" u="sng" dirty="0" smtClean="0">
                <a:solidFill>
                  <a:srgbClr val="0070C0"/>
                </a:solidFill>
              </a:rPr>
              <a:t>____________</a:t>
            </a:r>
          </a:p>
          <a:p>
            <a:pPr lvl="1"/>
            <a:r>
              <a:rPr lang="en-US" b="1" dirty="0" smtClean="0">
                <a:solidFill>
                  <a:srgbClr val="0070C0"/>
                </a:solidFill>
              </a:rPr>
              <a:t>How products should be priced</a:t>
            </a:r>
          </a:p>
          <a:p>
            <a:pPr lvl="1"/>
            <a:r>
              <a:rPr lang="en-US" b="1" dirty="0" smtClean="0">
                <a:solidFill>
                  <a:srgbClr val="0070C0"/>
                </a:solidFill>
              </a:rPr>
              <a:t>What messages should be delivered</a:t>
            </a:r>
          </a:p>
          <a:p>
            <a:r>
              <a:rPr lang="en-US" b="1" dirty="0" smtClean="0">
                <a:solidFill>
                  <a:srgbClr val="00B050"/>
                </a:solidFill>
              </a:rPr>
              <a:t>Sometimes the marketing messages aren’t easy for a sales manage to determine</a:t>
            </a:r>
          </a:p>
          <a:p>
            <a:r>
              <a:rPr lang="en-US" b="1" dirty="0" smtClean="0"/>
              <a:t> A simple way to understand them is to draw out the </a:t>
            </a:r>
            <a:r>
              <a:rPr lang="en-US" b="1" u="sng" dirty="0" smtClean="0"/>
              <a:t>_______________</a:t>
            </a:r>
            <a:endParaRPr lang="en-US" b="1" u="sng" dirty="0"/>
          </a:p>
        </p:txBody>
      </p:sp>
      <p:sp>
        <p:nvSpPr>
          <p:cNvPr id="3" name="Slide Number Placeholder 2"/>
          <p:cNvSpPr>
            <a:spLocks noGrp="1"/>
          </p:cNvSpPr>
          <p:nvPr>
            <p:ph type="sldNum" sz="quarter" idx="4294967295"/>
          </p:nvPr>
        </p:nvSpPr>
        <p:spPr>
          <a:xfrm>
            <a:off x="8763000" y="6492875"/>
            <a:ext cx="381000" cy="365125"/>
          </a:xfrm>
        </p:spPr>
        <p:txBody>
          <a:bodyPr/>
          <a:lstStyle/>
          <a:p>
            <a:fld id="{A410B474-9186-45C5-9141-A03E51607601}" type="slidenum">
              <a:rPr lang="en-US" smtClean="0"/>
              <a:pPr/>
              <a:t>15</a:t>
            </a:fld>
            <a:endParaRPr lang="en-US"/>
          </a:p>
        </p:txBody>
      </p:sp>
    </p:spTree>
    <p:extLst>
      <p:ext uri="{BB962C8B-B14F-4D97-AF65-F5344CB8AC3E}">
        <p14:creationId xmlns:p14="http://schemas.microsoft.com/office/powerpoint/2010/main" val="2674136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40" name="Group 39"/>
          <p:cNvGrpSpPr/>
          <p:nvPr/>
        </p:nvGrpSpPr>
        <p:grpSpPr>
          <a:xfrm>
            <a:off x="152400" y="-76200"/>
            <a:ext cx="8915400" cy="6858000"/>
            <a:chOff x="152400" y="-76200"/>
            <a:chExt cx="8915400" cy="6858000"/>
          </a:xfrm>
        </p:grpSpPr>
        <p:sp>
          <p:nvSpPr>
            <p:cNvPr id="24" name="TextBox 23"/>
            <p:cNvSpPr txBox="1"/>
            <p:nvPr/>
          </p:nvSpPr>
          <p:spPr>
            <a:xfrm>
              <a:off x="3093779" y="-76200"/>
              <a:ext cx="2956441" cy="646331"/>
            </a:xfrm>
            <a:prstGeom prst="rect">
              <a:avLst/>
            </a:prstGeom>
            <a:noFill/>
          </p:spPr>
          <p:txBody>
            <a:bodyPr wrap="square" rtlCol="0">
              <a:spAutoFit/>
            </a:bodyPr>
            <a:lstStyle/>
            <a:p>
              <a:pPr algn="ctr"/>
              <a:r>
                <a:rPr lang="en-US" dirty="0" smtClean="0"/>
                <a:t>Product</a:t>
              </a:r>
            </a:p>
            <a:p>
              <a:pPr algn="ctr"/>
              <a:r>
                <a:rPr lang="en-US" dirty="0" smtClean="0"/>
                <a:t>Leadership</a:t>
              </a:r>
              <a:endParaRPr lang="en-US" dirty="0"/>
            </a:p>
          </p:txBody>
        </p:sp>
        <p:sp>
          <p:nvSpPr>
            <p:cNvPr id="6" name="Oval 5"/>
            <p:cNvSpPr/>
            <p:nvPr/>
          </p:nvSpPr>
          <p:spPr>
            <a:xfrm>
              <a:off x="1828800" y="926068"/>
              <a:ext cx="5486400" cy="5486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200400" y="2297668"/>
              <a:ext cx="2743200" cy="27432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114800" y="3212068"/>
              <a:ext cx="914400" cy="914400"/>
            </a:xfrm>
            <a:prstGeom prst="ellipse">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a:stCxn id="8" idx="0"/>
            </p:cNvCxnSpPr>
            <p:nvPr/>
          </p:nvCxnSpPr>
          <p:spPr>
            <a:xfrm flipV="1">
              <a:off x="4572000" y="926068"/>
              <a:ext cx="0" cy="228600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5"/>
              <a:endCxn id="6" idx="5"/>
            </p:cNvCxnSpPr>
            <p:nvPr/>
          </p:nvCxnSpPr>
          <p:spPr>
            <a:xfrm>
              <a:off x="4895289" y="3992557"/>
              <a:ext cx="1616446" cy="161644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8" idx="3"/>
              <a:endCxn id="6" idx="3"/>
            </p:cNvCxnSpPr>
            <p:nvPr/>
          </p:nvCxnSpPr>
          <p:spPr>
            <a:xfrm flipH="1">
              <a:off x="2632265" y="3992557"/>
              <a:ext cx="1616446" cy="161644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Isosceles Triangle 20"/>
            <p:cNvSpPr/>
            <p:nvPr/>
          </p:nvSpPr>
          <p:spPr>
            <a:xfrm>
              <a:off x="4305300" y="1307068"/>
              <a:ext cx="533400" cy="457200"/>
            </a:xfrm>
            <a:prstGeom prs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Triangle 18"/>
            <p:cNvSpPr/>
            <p:nvPr/>
          </p:nvSpPr>
          <p:spPr>
            <a:xfrm>
              <a:off x="3249988" y="4572180"/>
              <a:ext cx="457200" cy="457200"/>
            </a:xfrm>
            <a:prstGeom prst="rtTriangl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Extract 22"/>
            <p:cNvSpPr/>
            <p:nvPr/>
          </p:nvSpPr>
          <p:spPr>
            <a:xfrm rot="15627610">
              <a:off x="5962967" y="5083201"/>
              <a:ext cx="457200" cy="457200"/>
            </a:xfrm>
            <a:prstGeom prst="flowChartExtra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990600" y="5609003"/>
              <a:ext cx="2956441" cy="646331"/>
            </a:xfrm>
            <a:prstGeom prst="rect">
              <a:avLst/>
            </a:prstGeom>
            <a:noFill/>
          </p:spPr>
          <p:txBody>
            <a:bodyPr wrap="square" rtlCol="0">
              <a:spAutoFit/>
            </a:bodyPr>
            <a:lstStyle/>
            <a:p>
              <a:pPr algn="ctr"/>
              <a:r>
                <a:rPr lang="en-US" dirty="0" smtClean="0"/>
                <a:t>Cost </a:t>
              </a:r>
            </a:p>
            <a:p>
              <a:pPr algn="ctr"/>
              <a:r>
                <a:rPr lang="en-US" dirty="0" smtClean="0"/>
                <a:t>Leadership</a:t>
              </a:r>
              <a:endParaRPr lang="en-US" dirty="0"/>
            </a:p>
          </p:txBody>
        </p:sp>
        <p:sp>
          <p:nvSpPr>
            <p:cNvPr id="26" name="TextBox 25"/>
            <p:cNvSpPr txBox="1"/>
            <p:nvPr/>
          </p:nvSpPr>
          <p:spPr>
            <a:xfrm>
              <a:off x="5501759" y="5650468"/>
              <a:ext cx="2956441" cy="646331"/>
            </a:xfrm>
            <a:prstGeom prst="rect">
              <a:avLst/>
            </a:prstGeom>
            <a:noFill/>
          </p:spPr>
          <p:txBody>
            <a:bodyPr wrap="square" rtlCol="0">
              <a:spAutoFit/>
            </a:bodyPr>
            <a:lstStyle/>
            <a:p>
              <a:pPr algn="ctr"/>
              <a:r>
                <a:rPr lang="en-US" dirty="0" smtClean="0"/>
                <a:t>Customer</a:t>
              </a:r>
            </a:p>
            <a:p>
              <a:pPr algn="ctr"/>
              <a:r>
                <a:rPr lang="en-US" dirty="0" smtClean="0"/>
                <a:t>Intimacy</a:t>
              </a:r>
              <a:endParaRPr lang="en-US" dirty="0"/>
            </a:p>
          </p:txBody>
        </p:sp>
        <p:sp>
          <p:nvSpPr>
            <p:cNvPr id="27" name="TextBox 26"/>
            <p:cNvSpPr txBox="1"/>
            <p:nvPr/>
          </p:nvSpPr>
          <p:spPr>
            <a:xfrm>
              <a:off x="5196959" y="6412468"/>
              <a:ext cx="3489841" cy="369332"/>
            </a:xfrm>
            <a:prstGeom prst="rect">
              <a:avLst/>
            </a:prstGeom>
            <a:noFill/>
          </p:spPr>
          <p:txBody>
            <a:bodyPr wrap="square" rtlCol="0">
              <a:spAutoFit/>
            </a:bodyPr>
            <a:lstStyle/>
            <a:p>
              <a:pPr algn="ctr"/>
              <a:r>
                <a:rPr lang="en-US" dirty="0" smtClean="0"/>
                <a:t>Best Match to Customer</a:t>
              </a:r>
              <a:endParaRPr lang="en-US" dirty="0"/>
            </a:p>
          </p:txBody>
        </p:sp>
        <p:sp>
          <p:nvSpPr>
            <p:cNvPr id="28" name="TextBox 27"/>
            <p:cNvSpPr txBox="1"/>
            <p:nvPr/>
          </p:nvSpPr>
          <p:spPr>
            <a:xfrm>
              <a:off x="685800" y="6412468"/>
              <a:ext cx="3489841" cy="369332"/>
            </a:xfrm>
            <a:prstGeom prst="rect">
              <a:avLst/>
            </a:prstGeom>
            <a:noFill/>
          </p:spPr>
          <p:txBody>
            <a:bodyPr wrap="square" rtlCol="0">
              <a:spAutoFit/>
            </a:bodyPr>
            <a:lstStyle/>
            <a:p>
              <a:pPr algn="ctr"/>
              <a:r>
                <a:rPr lang="en-US" dirty="0" smtClean="0"/>
                <a:t>Best Total Cost</a:t>
              </a:r>
              <a:endParaRPr lang="en-US" dirty="0"/>
            </a:p>
          </p:txBody>
        </p:sp>
        <p:sp>
          <p:nvSpPr>
            <p:cNvPr id="30" name="TextBox 29"/>
            <p:cNvSpPr txBox="1"/>
            <p:nvPr/>
          </p:nvSpPr>
          <p:spPr>
            <a:xfrm>
              <a:off x="2819400" y="556736"/>
              <a:ext cx="3489841" cy="369332"/>
            </a:xfrm>
            <a:prstGeom prst="rect">
              <a:avLst/>
            </a:prstGeom>
            <a:noFill/>
          </p:spPr>
          <p:txBody>
            <a:bodyPr wrap="square" rtlCol="0">
              <a:spAutoFit/>
            </a:bodyPr>
            <a:lstStyle/>
            <a:p>
              <a:pPr algn="ctr"/>
              <a:r>
                <a:rPr lang="en-US" dirty="0" smtClean="0"/>
                <a:t>Best Product</a:t>
              </a:r>
              <a:endParaRPr lang="en-US" dirty="0"/>
            </a:p>
          </p:txBody>
        </p:sp>
        <p:sp>
          <p:nvSpPr>
            <p:cNvPr id="31" name="TextBox 30"/>
            <p:cNvSpPr txBox="1"/>
            <p:nvPr/>
          </p:nvSpPr>
          <p:spPr>
            <a:xfrm>
              <a:off x="152400" y="3821668"/>
              <a:ext cx="1447800" cy="369332"/>
            </a:xfrm>
            <a:prstGeom prst="rect">
              <a:avLst/>
            </a:prstGeom>
            <a:noFill/>
          </p:spPr>
          <p:txBody>
            <a:bodyPr wrap="square" rtlCol="0">
              <a:spAutoFit/>
            </a:bodyPr>
            <a:lstStyle/>
            <a:p>
              <a:r>
                <a:rPr lang="en-US" dirty="0" smtClean="0"/>
                <a:t>Leadership</a:t>
              </a:r>
              <a:endParaRPr lang="en-US" dirty="0"/>
            </a:p>
          </p:txBody>
        </p:sp>
        <p:cxnSp>
          <p:nvCxnSpPr>
            <p:cNvPr id="33" name="Straight Arrow Connector 32"/>
            <p:cNvCxnSpPr/>
            <p:nvPr/>
          </p:nvCxnSpPr>
          <p:spPr>
            <a:xfrm>
              <a:off x="381000" y="3657600"/>
              <a:ext cx="1447800"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239000" y="3191470"/>
              <a:ext cx="1828800" cy="923330"/>
            </a:xfrm>
            <a:prstGeom prst="rect">
              <a:avLst/>
            </a:prstGeom>
            <a:noFill/>
          </p:spPr>
          <p:txBody>
            <a:bodyPr wrap="square" rtlCol="0">
              <a:spAutoFit/>
            </a:bodyPr>
            <a:lstStyle/>
            <a:p>
              <a:pPr algn="r"/>
              <a:r>
                <a:rPr lang="en-US" dirty="0" smtClean="0"/>
                <a:t>Performance</a:t>
              </a:r>
            </a:p>
            <a:p>
              <a:pPr algn="r"/>
              <a:endParaRPr lang="en-US" dirty="0"/>
            </a:p>
            <a:p>
              <a:pPr algn="r"/>
              <a:r>
                <a:rPr lang="en-US" dirty="0" smtClean="0"/>
                <a:t>Threshold</a:t>
              </a:r>
              <a:endParaRPr lang="en-US" dirty="0"/>
            </a:p>
          </p:txBody>
        </p:sp>
        <p:cxnSp>
          <p:nvCxnSpPr>
            <p:cNvPr id="36" name="Straight Arrow Connector 35"/>
            <p:cNvCxnSpPr>
              <a:endCxn id="7" idx="6"/>
            </p:cNvCxnSpPr>
            <p:nvPr/>
          </p:nvCxnSpPr>
          <p:spPr>
            <a:xfrm flipH="1">
              <a:off x="5943600" y="3669268"/>
              <a:ext cx="2819400" cy="0"/>
            </a:xfrm>
            <a:prstGeom prst="straightConnector1">
              <a:avLst/>
            </a:prstGeom>
            <a:ln w="1270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228600" y="246965"/>
            <a:ext cx="3326188" cy="1754326"/>
          </a:xfrm>
          <a:prstGeom prst="rect">
            <a:avLst/>
          </a:prstGeom>
          <a:noFill/>
        </p:spPr>
        <p:txBody>
          <a:bodyPr wrap="square" rtlCol="0">
            <a:spAutoFit/>
          </a:bodyPr>
          <a:lstStyle/>
          <a:p>
            <a:r>
              <a:rPr lang="en-US" sz="3600" b="1" dirty="0" smtClean="0"/>
              <a:t>Value Disciplines Map</a:t>
            </a:r>
            <a:endParaRPr lang="en-US" sz="3600" b="1" dirty="0"/>
          </a:p>
        </p:txBody>
      </p:sp>
    </p:spTree>
    <p:extLst>
      <p:ext uri="{BB962C8B-B14F-4D97-AF65-F5344CB8AC3E}">
        <p14:creationId xmlns:p14="http://schemas.microsoft.com/office/powerpoint/2010/main" val="3790597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Disciplines</a:t>
            </a:r>
            <a:endParaRPr lang="en-US" dirty="0"/>
          </a:p>
        </p:txBody>
      </p:sp>
      <p:sp>
        <p:nvSpPr>
          <p:cNvPr id="3" name="Content Placeholder 2"/>
          <p:cNvSpPr>
            <a:spLocks noGrp="1"/>
          </p:cNvSpPr>
          <p:nvPr>
            <p:ph idx="1"/>
          </p:nvPr>
        </p:nvSpPr>
        <p:spPr/>
        <p:txBody>
          <a:bodyPr/>
          <a:lstStyle/>
          <a:p>
            <a:r>
              <a:rPr lang="en-US" dirty="0" smtClean="0"/>
              <a:t>Companies can’t be all things to all people, so must choose the areas in which they want to </a:t>
            </a:r>
            <a:r>
              <a:rPr lang="en-US" u="sng" dirty="0" smtClean="0"/>
              <a:t>________</a:t>
            </a:r>
            <a:r>
              <a:rPr lang="en-US" dirty="0" smtClean="0"/>
              <a:t> versus meeting minimum customer satisfaction levels.</a:t>
            </a:r>
          </a:p>
          <a:p>
            <a:endParaRPr lang="en-US" dirty="0"/>
          </a:p>
          <a:p>
            <a:r>
              <a:rPr lang="en-US" dirty="0" smtClean="0"/>
              <a:t>The sales department should direct each territory manager to emphasize the value disciplines that align with the company’s marketing messages and performance</a:t>
            </a:r>
            <a:endParaRPr lang="en-US" dirty="0"/>
          </a:p>
        </p:txBody>
      </p:sp>
    </p:spTree>
    <p:extLst>
      <p:ext uri="{BB962C8B-B14F-4D97-AF65-F5344CB8AC3E}">
        <p14:creationId xmlns:p14="http://schemas.microsoft.com/office/powerpoint/2010/main" val="762874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Strategy at the Territory Level</a:t>
            </a:r>
            <a:endParaRPr lang="en-US"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12"/>
          </p:nvPr>
        </p:nvSpPr>
        <p:spPr/>
        <p:txBody>
          <a:bodyPr/>
          <a:lstStyle/>
          <a:p>
            <a:fld id="{A410B474-9186-45C5-9141-A03E51607601}" type="slidenum">
              <a:rPr lang="en-US" smtClean="0"/>
              <a:pPr/>
              <a:t>18</a:t>
            </a:fld>
            <a:endParaRPr lang="en-US"/>
          </a:p>
        </p:txBody>
      </p:sp>
    </p:spTree>
    <p:extLst>
      <p:ext uri="{BB962C8B-B14F-4D97-AF65-F5344CB8AC3E}">
        <p14:creationId xmlns:p14="http://schemas.microsoft.com/office/powerpoint/2010/main" val="9347896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3979425"/>
            <a:ext cx="4800600" cy="287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solidFill>
                  <a:schemeClr val="bg1"/>
                </a:solidFill>
              </a:rPr>
              <a:t>Territory Strategy</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A territory strategy is used to accomplish the goals within a specific territory</a:t>
            </a:r>
          </a:p>
          <a:p>
            <a:r>
              <a:rPr lang="en-US" dirty="0" smtClean="0">
                <a:solidFill>
                  <a:schemeClr val="bg1"/>
                </a:solidFill>
              </a:rPr>
              <a:t>“Territory” does not refer only to geography.</a:t>
            </a:r>
          </a:p>
          <a:p>
            <a:pPr lvl="1"/>
            <a:r>
              <a:rPr lang="en-US" dirty="0" smtClean="0">
                <a:solidFill>
                  <a:schemeClr val="bg1"/>
                </a:solidFill>
              </a:rPr>
              <a:t>Product lines</a:t>
            </a:r>
          </a:p>
          <a:p>
            <a:pPr lvl="1"/>
            <a:r>
              <a:rPr lang="en-US" dirty="0" smtClean="0">
                <a:solidFill>
                  <a:schemeClr val="bg1"/>
                </a:solidFill>
              </a:rPr>
              <a:t>Segment specialties</a:t>
            </a:r>
          </a:p>
          <a:p>
            <a:pPr lvl="1"/>
            <a:endParaRPr lang="en-US" dirty="0"/>
          </a:p>
        </p:txBody>
      </p:sp>
    </p:spTree>
    <p:extLst>
      <p:ext uri="{BB962C8B-B14F-4D97-AF65-F5344CB8AC3E}">
        <p14:creationId xmlns:p14="http://schemas.microsoft.com/office/powerpoint/2010/main" val="21007792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Strategy and Planning</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28800"/>
            <a:ext cx="867937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156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Targeted Customers</a:t>
            </a:r>
            <a:endParaRPr lang="en-US" dirty="0"/>
          </a:p>
        </p:txBody>
      </p:sp>
      <p:sp>
        <p:nvSpPr>
          <p:cNvPr id="3" name="Content Placeholder 2"/>
          <p:cNvSpPr>
            <a:spLocks noGrp="1"/>
          </p:cNvSpPr>
          <p:nvPr>
            <p:ph idx="1"/>
          </p:nvPr>
        </p:nvSpPr>
        <p:spPr/>
        <p:txBody>
          <a:bodyPr/>
          <a:lstStyle/>
          <a:p>
            <a:r>
              <a:rPr lang="en-US" b="1" dirty="0" smtClean="0">
                <a:solidFill>
                  <a:srgbClr val="0070C0"/>
                </a:solidFill>
              </a:rPr>
              <a:t>Marketers segment groups</a:t>
            </a:r>
          </a:p>
          <a:p>
            <a:r>
              <a:rPr lang="en-US" b="1" dirty="0" smtClean="0">
                <a:solidFill>
                  <a:srgbClr val="0070C0"/>
                </a:solidFill>
              </a:rPr>
              <a:t>Sales Departments focus on specific opportunities within those groups</a:t>
            </a:r>
          </a:p>
          <a:p>
            <a:r>
              <a:rPr lang="en-US" dirty="0" smtClean="0"/>
              <a:t>Territory Managers </a:t>
            </a:r>
            <a:r>
              <a:rPr lang="en-US" u="sng" dirty="0" smtClean="0"/>
              <a:t>___________________</a:t>
            </a:r>
            <a:r>
              <a:rPr lang="en-US" dirty="0" smtClean="0"/>
              <a:t>to specific customer opportunities</a:t>
            </a:r>
            <a:endParaRPr lang="en-US" dirty="0"/>
          </a:p>
        </p:txBody>
      </p:sp>
    </p:spTree>
    <p:extLst>
      <p:ext uri="{BB962C8B-B14F-4D97-AF65-F5344CB8AC3E}">
        <p14:creationId xmlns:p14="http://schemas.microsoft.com/office/powerpoint/2010/main" val="4302601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Territory Segmentation</a:t>
            </a:r>
            <a:endParaRPr lang="en-US" dirty="0"/>
          </a:p>
        </p:txBody>
      </p:sp>
      <p:sp>
        <p:nvSpPr>
          <p:cNvPr id="3" name="Content Placeholder 2"/>
          <p:cNvSpPr>
            <a:spLocks noGrp="1"/>
          </p:cNvSpPr>
          <p:nvPr>
            <p:ph idx="1"/>
          </p:nvPr>
        </p:nvSpPr>
        <p:spPr>
          <a:xfrm>
            <a:off x="457200" y="1600200"/>
            <a:ext cx="8458200" cy="5105400"/>
          </a:xfrm>
        </p:spPr>
        <p:txBody>
          <a:bodyPr>
            <a:normAutofit lnSpcReduction="10000"/>
          </a:bodyPr>
          <a:lstStyle/>
          <a:p>
            <a:r>
              <a:rPr lang="en-US" dirty="0" smtClean="0"/>
              <a:t>Defining opportunities within a territory means:</a:t>
            </a:r>
          </a:p>
          <a:p>
            <a:pPr lvl="1"/>
            <a:r>
              <a:rPr lang="en-US" b="1" dirty="0" smtClean="0">
                <a:solidFill>
                  <a:srgbClr val="7030A0"/>
                </a:solidFill>
              </a:rPr>
              <a:t>Competitive analysis</a:t>
            </a:r>
          </a:p>
          <a:p>
            <a:pPr lvl="1"/>
            <a:r>
              <a:rPr lang="en-US" b="1" dirty="0" smtClean="0">
                <a:solidFill>
                  <a:srgbClr val="7030A0"/>
                </a:solidFill>
              </a:rPr>
              <a:t>Analysis of unique needs of segments that exist within the territory</a:t>
            </a:r>
          </a:p>
          <a:p>
            <a:pPr lvl="1"/>
            <a:r>
              <a:rPr lang="en-US" b="1" dirty="0" smtClean="0">
                <a:solidFill>
                  <a:srgbClr val="7030A0"/>
                </a:solidFill>
              </a:rPr>
              <a:t>Determine which parts of your value offering are unique</a:t>
            </a:r>
          </a:p>
          <a:p>
            <a:pPr lvl="1"/>
            <a:r>
              <a:rPr lang="en-US" b="1" dirty="0" smtClean="0">
                <a:solidFill>
                  <a:srgbClr val="7030A0"/>
                </a:solidFill>
              </a:rPr>
              <a:t>Match unique value with customer needs</a:t>
            </a:r>
          </a:p>
          <a:p>
            <a:r>
              <a:rPr lang="en-US" dirty="0" smtClean="0"/>
              <a:t>Those customers who are most likely to have needs that match that value become high priority segments.</a:t>
            </a:r>
            <a:endParaRPr lang="en-US" dirty="0"/>
          </a:p>
        </p:txBody>
      </p:sp>
    </p:spTree>
    <p:extLst>
      <p:ext uri="{BB962C8B-B14F-4D97-AF65-F5344CB8AC3E}">
        <p14:creationId xmlns:p14="http://schemas.microsoft.com/office/powerpoint/2010/main" val="23481938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Priority Opportunities…</a:t>
            </a:r>
            <a:endParaRPr lang="en-US" dirty="0"/>
          </a:p>
        </p:txBody>
      </p:sp>
      <p:sp>
        <p:nvSpPr>
          <p:cNvPr id="3" name="Content Placeholder 2"/>
          <p:cNvSpPr>
            <a:spLocks noGrp="1"/>
          </p:cNvSpPr>
          <p:nvPr>
            <p:ph idx="1"/>
          </p:nvPr>
        </p:nvSpPr>
        <p:spPr>
          <a:xfrm>
            <a:off x="228600" y="1447800"/>
            <a:ext cx="8686800" cy="5105400"/>
          </a:xfrm>
        </p:spPr>
        <p:txBody>
          <a:bodyPr>
            <a:normAutofit lnSpcReduction="10000"/>
          </a:bodyPr>
          <a:lstStyle/>
          <a:p>
            <a:r>
              <a:rPr lang="en-US" b="1" dirty="0" smtClean="0">
                <a:solidFill>
                  <a:srgbClr val="009900"/>
                </a:solidFill>
              </a:rPr>
              <a:t>…Best help meet sales objectives for the </a:t>
            </a:r>
            <a:r>
              <a:rPr lang="en-US" b="1" u="sng" dirty="0" smtClean="0">
                <a:solidFill>
                  <a:srgbClr val="009900"/>
                </a:solidFill>
              </a:rPr>
              <a:t>____________</a:t>
            </a:r>
          </a:p>
          <a:p>
            <a:r>
              <a:rPr lang="en-US" b="1" dirty="0" smtClean="0">
                <a:solidFill>
                  <a:srgbClr val="009900"/>
                </a:solidFill>
              </a:rPr>
              <a:t>Can be sold to profitably</a:t>
            </a:r>
          </a:p>
          <a:p>
            <a:r>
              <a:rPr lang="en-US" b="1" dirty="0" smtClean="0">
                <a:solidFill>
                  <a:srgbClr val="009900"/>
                </a:solidFill>
              </a:rPr>
              <a:t>Match the value offering of the company</a:t>
            </a:r>
          </a:p>
          <a:p>
            <a:r>
              <a:rPr lang="en-US" b="1" dirty="0" smtClean="0">
                <a:solidFill>
                  <a:srgbClr val="009900"/>
                </a:solidFill>
              </a:rPr>
              <a:t>Can be distinguished from lesser opportunities within the territory</a:t>
            </a:r>
          </a:p>
          <a:p>
            <a:endParaRPr lang="en-US" dirty="0"/>
          </a:p>
          <a:p>
            <a:pPr marL="0" indent="0">
              <a:buNone/>
            </a:pPr>
            <a:r>
              <a:rPr lang="en-US" dirty="0" smtClean="0"/>
              <a:t>The 80-20 rule, or </a:t>
            </a:r>
            <a:r>
              <a:rPr lang="en-US" dirty="0" err="1" smtClean="0"/>
              <a:t>pareto</a:t>
            </a:r>
            <a:r>
              <a:rPr lang="en-US" dirty="0" smtClean="0"/>
              <a:t> concept, states that 80% of business comes from 20% of the customers.</a:t>
            </a:r>
          </a:p>
          <a:p>
            <a:pPr marL="0" indent="0">
              <a:buNone/>
            </a:pPr>
            <a:endParaRPr lang="en-US" dirty="0"/>
          </a:p>
          <a:p>
            <a:pPr marL="0" indent="0" algn="ctr">
              <a:buNone/>
            </a:pPr>
            <a:r>
              <a:rPr lang="en-US" b="1" dirty="0" smtClean="0">
                <a:solidFill>
                  <a:srgbClr val="7030A0"/>
                </a:solidFill>
              </a:rPr>
              <a:t>Salespeople are well advised to find that 20%!</a:t>
            </a:r>
            <a:endParaRPr lang="en-US" b="1" dirty="0">
              <a:solidFill>
                <a:srgbClr val="7030A0"/>
              </a:solidFill>
            </a:endParaRPr>
          </a:p>
        </p:txBody>
      </p:sp>
    </p:spTree>
    <p:extLst>
      <p:ext uri="{BB962C8B-B14F-4D97-AF65-F5344CB8AC3E}">
        <p14:creationId xmlns:p14="http://schemas.microsoft.com/office/powerpoint/2010/main" val="33376713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Territory Strategy</a:t>
            </a:r>
            <a:endParaRPr lang="en-US" dirty="0"/>
          </a:p>
        </p:txBody>
      </p:sp>
      <p:sp>
        <p:nvSpPr>
          <p:cNvPr id="3" name="Content Placeholder 2"/>
          <p:cNvSpPr>
            <a:spLocks noGrp="1"/>
          </p:cNvSpPr>
          <p:nvPr>
            <p:ph idx="1"/>
          </p:nvPr>
        </p:nvSpPr>
        <p:spPr/>
        <p:txBody>
          <a:bodyPr/>
          <a:lstStyle/>
          <a:p>
            <a:r>
              <a:rPr lang="en-US" dirty="0" smtClean="0"/>
              <a:t>Analysis (Internal and External)</a:t>
            </a:r>
          </a:p>
          <a:p>
            <a:pPr lvl="1"/>
            <a:r>
              <a:rPr lang="en-US" b="1" dirty="0" smtClean="0">
                <a:solidFill>
                  <a:schemeClr val="bg2">
                    <a:lumMod val="25000"/>
                  </a:schemeClr>
                </a:solidFill>
              </a:rPr>
              <a:t>Talk to customers</a:t>
            </a:r>
          </a:p>
          <a:p>
            <a:pPr lvl="2"/>
            <a:r>
              <a:rPr lang="en-US" b="1" dirty="0">
                <a:solidFill>
                  <a:schemeClr val="accent6">
                    <a:lumMod val="50000"/>
                  </a:schemeClr>
                </a:solidFill>
              </a:rPr>
              <a:t> </a:t>
            </a:r>
            <a:r>
              <a:rPr lang="en-US" b="1" dirty="0" smtClean="0">
                <a:solidFill>
                  <a:schemeClr val="accent6">
                    <a:lumMod val="50000"/>
                  </a:schemeClr>
                </a:solidFill>
              </a:rPr>
              <a:t>Find out desired </a:t>
            </a:r>
            <a:r>
              <a:rPr lang="en-US" b="1" dirty="0">
                <a:solidFill>
                  <a:schemeClr val="accent6">
                    <a:lumMod val="50000"/>
                  </a:schemeClr>
                </a:solidFill>
              </a:rPr>
              <a:t>n</a:t>
            </a:r>
            <a:r>
              <a:rPr lang="en-US" b="1" dirty="0" smtClean="0">
                <a:solidFill>
                  <a:schemeClr val="accent6">
                    <a:lumMod val="50000"/>
                  </a:schemeClr>
                </a:solidFill>
              </a:rPr>
              <a:t>eeds and benefits</a:t>
            </a:r>
          </a:p>
          <a:p>
            <a:pPr lvl="2"/>
            <a:r>
              <a:rPr lang="en-US" b="1" dirty="0">
                <a:solidFill>
                  <a:schemeClr val="accent6">
                    <a:lumMod val="50000"/>
                  </a:schemeClr>
                </a:solidFill>
              </a:rPr>
              <a:t> </a:t>
            </a:r>
            <a:r>
              <a:rPr lang="en-US" b="1" dirty="0" smtClean="0">
                <a:solidFill>
                  <a:schemeClr val="accent6">
                    <a:lumMod val="50000"/>
                  </a:schemeClr>
                </a:solidFill>
              </a:rPr>
              <a:t>Gather perceptions about </a:t>
            </a:r>
          </a:p>
          <a:p>
            <a:pPr lvl="3"/>
            <a:r>
              <a:rPr lang="en-US" b="1" dirty="0" smtClean="0">
                <a:solidFill>
                  <a:srgbClr val="FF0000"/>
                </a:solidFill>
              </a:rPr>
              <a:t>Best performing competitors</a:t>
            </a:r>
          </a:p>
          <a:p>
            <a:pPr lvl="3"/>
            <a:r>
              <a:rPr lang="en-US" b="1" u="sng" dirty="0" smtClean="0">
                <a:solidFill>
                  <a:srgbClr val="FF0000"/>
                </a:solidFill>
              </a:rPr>
              <a:t>__________________</a:t>
            </a:r>
          </a:p>
          <a:p>
            <a:r>
              <a:rPr lang="en-US" dirty="0" smtClean="0"/>
              <a:t>Confirm sales goals and </a:t>
            </a:r>
            <a:r>
              <a:rPr lang="en-US" u="sng" dirty="0" smtClean="0"/>
              <a:t>_____________</a:t>
            </a:r>
          </a:p>
          <a:p>
            <a:r>
              <a:rPr lang="en-US" dirty="0" smtClean="0"/>
              <a:t>Apply resources</a:t>
            </a:r>
          </a:p>
          <a:p>
            <a:endParaRPr lang="en-US" dirty="0"/>
          </a:p>
        </p:txBody>
      </p:sp>
      <p:sp>
        <p:nvSpPr>
          <p:cNvPr id="5" name="Oval 4"/>
          <p:cNvSpPr/>
          <p:nvPr/>
        </p:nvSpPr>
        <p:spPr>
          <a:xfrm>
            <a:off x="7543800" y="1295400"/>
            <a:ext cx="1600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Present</a:t>
            </a:r>
            <a:endParaRPr lang="en-US" dirty="0"/>
          </a:p>
        </p:txBody>
      </p:sp>
      <p:sp>
        <p:nvSpPr>
          <p:cNvPr id="6" name="Oval 5"/>
          <p:cNvSpPr/>
          <p:nvPr/>
        </p:nvSpPr>
        <p:spPr>
          <a:xfrm>
            <a:off x="7543800" y="3124200"/>
            <a:ext cx="1600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Future</a:t>
            </a:r>
            <a:endParaRPr lang="en-US" dirty="0"/>
          </a:p>
        </p:txBody>
      </p:sp>
      <p:sp>
        <p:nvSpPr>
          <p:cNvPr id="7" name="Down Arrow 6"/>
          <p:cNvSpPr/>
          <p:nvPr/>
        </p:nvSpPr>
        <p:spPr>
          <a:xfrm>
            <a:off x="8077200" y="2819400"/>
            <a:ext cx="4572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253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Goals</a:t>
            </a:r>
            <a:endParaRPr lang="en-US" dirty="0"/>
          </a:p>
        </p:txBody>
      </p:sp>
      <p:sp>
        <p:nvSpPr>
          <p:cNvPr id="3" name="Content Placeholder 2"/>
          <p:cNvSpPr>
            <a:spLocks noGrp="1"/>
          </p:cNvSpPr>
          <p:nvPr>
            <p:ph idx="1"/>
          </p:nvPr>
        </p:nvSpPr>
        <p:spPr>
          <a:xfrm>
            <a:off x="4038600" y="1600200"/>
            <a:ext cx="4648200" cy="4525963"/>
          </a:xfrm>
        </p:spPr>
        <p:txBody>
          <a:bodyPr/>
          <a:lstStyle/>
          <a:p>
            <a:r>
              <a:rPr lang="en-US" dirty="0" smtClean="0"/>
              <a:t>Volume</a:t>
            </a:r>
          </a:p>
          <a:p>
            <a:r>
              <a:rPr lang="en-US" dirty="0" smtClean="0"/>
              <a:t>Profit</a:t>
            </a:r>
          </a:p>
          <a:p>
            <a:r>
              <a:rPr lang="en-US" dirty="0" smtClean="0"/>
              <a:t>Products</a:t>
            </a:r>
          </a:p>
          <a:p>
            <a:r>
              <a:rPr lang="en-US" dirty="0" smtClean="0"/>
              <a:t>Penetration (Add new accounts)</a:t>
            </a:r>
          </a:p>
          <a:p>
            <a:r>
              <a:rPr lang="en-US" dirty="0" smtClean="0"/>
              <a:t>Concentration </a:t>
            </a:r>
          </a:p>
          <a:p>
            <a:pPr lvl="1"/>
            <a:r>
              <a:rPr lang="en-US" b="1" dirty="0" smtClean="0">
                <a:solidFill>
                  <a:schemeClr val="accent1">
                    <a:lumMod val="50000"/>
                  </a:schemeClr>
                </a:solidFill>
              </a:rPr>
              <a:t>Share of Wallet</a:t>
            </a:r>
          </a:p>
          <a:p>
            <a:pPr lvl="1"/>
            <a:r>
              <a:rPr lang="en-US" b="1" u="sng" dirty="0" smtClean="0">
                <a:solidFill>
                  <a:schemeClr val="accent1">
                    <a:lumMod val="50000"/>
                  </a:schemeClr>
                </a:solidFill>
              </a:rPr>
              <a:t>_____________</a:t>
            </a:r>
            <a:endParaRPr lang="en-US" b="1" u="sng" dirty="0">
              <a:solidFill>
                <a:schemeClr val="accent1">
                  <a:lumMod val="50000"/>
                </a:schemeClr>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600"/>
            <a:ext cx="35052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05799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 Setting</a:t>
            </a:r>
            <a:endParaRPr lang="en-US" dirty="0"/>
          </a:p>
        </p:txBody>
      </p:sp>
      <p:pic>
        <p:nvPicPr>
          <p:cNvPr id="4" name="3b - Tom Dickey Setting Goals with KPI's.mp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54125" y="1600200"/>
            <a:ext cx="6637338" cy="4525963"/>
          </a:xfrm>
        </p:spPr>
      </p:pic>
    </p:spTree>
    <p:extLst>
      <p:ext uri="{BB962C8B-B14F-4D97-AF65-F5344CB8AC3E}">
        <p14:creationId xmlns:p14="http://schemas.microsoft.com/office/powerpoint/2010/main" val="3732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Resources</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smtClean="0"/>
              <a:t>Lead with your strengths</a:t>
            </a:r>
          </a:p>
          <a:p>
            <a:r>
              <a:rPr lang="en-US" dirty="0" smtClean="0"/>
              <a:t>Set the quality standard</a:t>
            </a:r>
          </a:p>
          <a:p>
            <a:r>
              <a:rPr lang="en-US" dirty="0" smtClean="0"/>
              <a:t>If you can’t fix it – feature it</a:t>
            </a:r>
          </a:p>
          <a:p>
            <a:pPr lvl="1"/>
            <a:r>
              <a:rPr lang="en-US" dirty="0" smtClean="0"/>
              <a:t>Emphasize your </a:t>
            </a:r>
            <a:r>
              <a:rPr lang="en-US" b="1" u="sng" dirty="0" smtClean="0"/>
              <a:t>_____________</a:t>
            </a:r>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3756660"/>
            <a:ext cx="2057400" cy="2880360"/>
          </a:xfrm>
          <a:prstGeom prst="rect">
            <a:avLst/>
          </a:prstGeom>
        </p:spPr>
      </p:pic>
    </p:spTree>
    <p:extLst>
      <p:ext uri="{BB962C8B-B14F-4D97-AF65-F5344CB8AC3E}">
        <p14:creationId xmlns:p14="http://schemas.microsoft.com/office/powerpoint/2010/main" val="749722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Applying Resources</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pPr marL="0" indent="0">
              <a:buNone/>
            </a:pPr>
            <a:r>
              <a:rPr lang="en-US" b="1" dirty="0"/>
              <a:t>Don’t waste resources on prospects who aren’t qualified!</a:t>
            </a:r>
          </a:p>
          <a:p>
            <a:pPr marL="0" indent="0">
              <a:buNone/>
            </a:pPr>
            <a:endParaRPr lang="en-US" dirty="0"/>
          </a:p>
          <a:p>
            <a:pPr marL="525463" indent="-525463">
              <a:buNone/>
            </a:pPr>
            <a:r>
              <a:rPr lang="en-US" dirty="0" smtClean="0"/>
              <a:t>Determine which customers to call on = </a:t>
            </a:r>
            <a:r>
              <a:rPr lang="en-US" b="1" dirty="0" smtClean="0">
                <a:solidFill>
                  <a:srgbClr val="7030A0"/>
                </a:solidFill>
              </a:rPr>
              <a:t>Prospecting</a:t>
            </a:r>
          </a:p>
          <a:p>
            <a:pPr marL="525463" indent="-525463">
              <a:buNone/>
            </a:pPr>
            <a:r>
              <a:rPr lang="en-US" dirty="0" smtClean="0"/>
              <a:t>Making sure those prospects have the authority and means to buy = </a:t>
            </a:r>
          </a:p>
          <a:p>
            <a:pPr marL="525463" indent="-525463">
              <a:buNone/>
            </a:pPr>
            <a:r>
              <a:rPr lang="en-US" dirty="0" smtClean="0"/>
              <a:t>     </a:t>
            </a:r>
            <a:r>
              <a:rPr lang="en-US" b="1" dirty="0" smtClean="0">
                <a:solidFill>
                  <a:srgbClr val="7030A0"/>
                </a:solidFill>
              </a:rPr>
              <a:t>Qualifying</a:t>
            </a:r>
          </a:p>
        </p:txBody>
      </p:sp>
    </p:spTree>
    <p:extLst>
      <p:ext uri="{BB962C8B-B14F-4D97-AF65-F5344CB8AC3E}">
        <p14:creationId xmlns:p14="http://schemas.microsoft.com/office/powerpoint/2010/main" val="228390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Strategy at the Account Level</a:t>
            </a:r>
            <a:endParaRPr lang="en-US"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12"/>
          </p:nvPr>
        </p:nvSpPr>
        <p:spPr/>
        <p:txBody>
          <a:bodyPr/>
          <a:lstStyle/>
          <a:p>
            <a:fld id="{A410B474-9186-45C5-9141-A03E51607601}" type="slidenum">
              <a:rPr lang="en-US" smtClean="0"/>
              <a:pPr/>
              <a:t>28</a:t>
            </a:fld>
            <a:endParaRPr lang="en-US"/>
          </a:p>
        </p:txBody>
      </p:sp>
    </p:spTree>
    <p:extLst>
      <p:ext uri="{BB962C8B-B14F-4D97-AF65-F5344CB8AC3E}">
        <p14:creationId xmlns:p14="http://schemas.microsoft.com/office/powerpoint/2010/main" val="13235043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hape 1053697"/>
          <p:cNvSpPr>
            <a:spLocks noGrp="1" noChangeArrowheads="1"/>
          </p:cNvSpPr>
          <p:nvPr>
            <p:ph type="title"/>
          </p:nvPr>
        </p:nvSpPr>
        <p:spPr/>
        <p:txBody>
          <a:bodyPr lIns="92075" tIns="46038" rIns="92075" bIns="46038"/>
          <a:lstStyle/>
          <a:p>
            <a:pPr marL="0" indent="0" defTabSz="914400" eaLnBrk="1" hangingPunct="1"/>
            <a:r>
              <a:rPr lang="en-US" sz="3200" dirty="0" smtClean="0">
                <a:solidFill>
                  <a:schemeClr val="tx1"/>
                </a:solidFill>
              </a:rPr>
              <a:t>Account Strategy</a:t>
            </a:r>
          </a:p>
        </p:txBody>
      </p:sp>
      <p:sp>
        <p:nvSpPr>
          <p:cNvPr id="105475" name="Shape 1053698"/>
          <p:cNvSpPr>
            <a:spLocks noGrp="1" noChangeArrowheads="1"/>
          </p:cNvSpPr>
          <p:nvPr>
            <p:ph idx="1"/>
          </p:nvPr>
        </p:nvSpPr>
        <p:spPr/>
        <p:txBody>
          <a:bodyPr lIns="92075" tIns="46038" rIns="92075" bIns="46038">
            <a:normAutofit fontScale="92500" lnSpcReduction="20000"/>
          </a:bodyPr>
          <a:lstStyle/>
          <a:p>
            <a:pPr marL="3175" indent="-3175" defTabSz="914400" eaLnBrk="1" hangingPunct="1">
              <a:spcBef>
                <a:spcPct val="15000"/>
              </a:spcBef>
              <a:buFontTx/>
              <a:buNone/>
            </a:pPr>
            <a:r>
              <a:rPr lang="en-US" sz="3200" dirty="0" smtClean="0"/>
              <a:t>Once the opportunities within a territory are identified, </a:t>
            </a:r>
          </a:p>
          <a:p>
            <a:pPr indent="0" defTabSz="914400" eaLnBrk="1" hangingPunct="1">
              <a:spcBef>
                <a:spcPct val="15000"/>
              </a:spcBef>
              <a:buFontTx/>
              <a:buNone/>
            </a:pPr>
            <a:r>
              <a:rPr lang="en-US" sz="3200" dirty="0" smtClean="0"/>
              <a:t>Each important opportunity should have its own strategy</a:t>
            </a:r>
          </a:p>
          <a:p>
            <a:pPr indent="0" defTabSz="914400" eaLnBrk="1" hangingPunct="1">
              <a:spcBef>
                <a:spcPct val="15000"/>
              </a:spcBef>
              <a:buFontTx/>
              <a:buNone/>
            </a:pPr>
            <a:endParaRPr lang="en-US" sz="3200" dirty="0"/>
          </a:p>
          <a:p>
            <a:pPr marL="914400">
              <a:spcBef>
                <a:spcPct val="15000"/>
              </a:spcBef>
            </a:pPr>
            <a:r>
              <a:rPr lang="en-US" sz="3200" dirty="0" smtClean="0"/>
              <a:t>Complete a review (at least annually) </a:t>
            </a:r>
          </a:p>
          <a:p>
            <a:pPr marL="914400">
              <a:spcBef>
                <a:spcPct val="15000"/>
              </a:spcBef>
            </a:pPr>
            <a:r>
              <a:rPr lang="en-US" sz="3200" dirty="0" smtClean="0"/>
              <a:t>Set goals that are focused on observable behaviors</a:t>
            </a:r>
          </a:p>
          <a:p>
            <a:pPr marL="914400">
              <a:spcBef>
                <a:spcPct val="15000"/>
              </a:spcBef>
            </a:pPr>
            <a:r>
              <a:rPr lang="en-US" sz="3200" dirty="0" smtClean="0"/>
              <a:t>Determine how resources will be allocated to achieve them</a:t>
            </a:r>
          </a:p>
        </p:txBody>
      </p:sp>
    </p:spTree>
    <p:extLst>
      <p:ext uri="{BB962C8B-B14F-4D97-AF65-F5344CB8AC3E}">
        <p14:creationId xmlns:p14="http://schemas.microsoft.com/office/powerpoint/2010/main" val="106238394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Overview</a:t>
            </a:r>
            <a:endParaRPr lang="en-US" dirty="0"/>
          </a:p>
        </p:txBody>
      </p:sp>
      <p:sp>
        <p:nvSpPr>
          <p:cNvPr id="5" name="Content Placeholder 4"/>
          <p:cNvSpPr>
            <a:spLocks noGrp="1"/>
          </p:cNvSpPr>
          <p:nvPr>
            <p:ph idx="4294967295"/>
          </p:nvPr>
        </p:nvSpPr>
        <p:spPr>
          <a:xfrm>
            <a:off x="0" y="1600200"/>
            <a:ext cx="8229600" cy="4525963"/>
          </a:xfrm>
        </p:spPr>
        <p:txBody>
          <a:bodyPr>
            <a:normAutofit/>
          </a:bodyPr>
          <a:lstStyle/>
          <a:p>
            <a:pPr lvl="0"/>
            <a:r>
              <a:rPr lang="en-US" dirty="0" smtClean="0"/>
              <a:t>Overview of Sales Strategy</a:t>
            </a:r>
          </a:p>
          <a:p>
            <a:pPr lvl="0"/>
            <a:r>
              <a:rPr lang="en-US" dirty="0" smtClean="0"/>
              <a:t>Value Disciplines</a:t>
            </a:r>
          </a:p>
          <a:p>
            <a:pPr lvl="0"/>
            <a:r>
              <a:rPr lang="en-US" dirty="0" smtClean="0"/>
              <a:t>Strategy at the Territory Level</a:t>
            </a:r>
          </a:p>
          <a:p>
            <a:pPr lvl="0"/>
            <a:r>
              <a:rPr lang="en-US" dirty="0" smtClean="0"/>
              <a:t>At the Account Level</a:t>
            </a:r>
          </a:p>
          <a:p>
            <a:pPr lvl="0"/>
            <a:r>
              <a:rPr lang="en-US" dirty="0" smtClean="0"/>
              <a:t>At the Sales Call Level</a:t>
            </a:r>
            <a:endParaRPr lang="en-US" dirty="0"/>
          </a:p>
        </p:txBody>
      </p:sp>
    </p:spTree>
    <p:extLst>
      <p:ext uri="{BB962C8B-B14F-4D97-AF65-F5344CB8AC3E}">
        <p14:creationId xmlns:p14="http://schemas.microsoft.com/office/powerpoint/2010/main" val="2307822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Strategy at the Sales Call Level</a:t>
            </a:r>
            <a:endParaRPr lang="en-US"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12"/>
          </p:nvPr>
        </p:nvSpPr>
        <p:spPr/>
        <p:txBody>
          <a:bodyPr/>
          <a:lstStyle/>
          <a:p>
            <a:fld id="{A410B474-9186-45C5-9141-A03E51607601}" type="slidenum">
              <a:rPr lang="en-US" smtClean="0"/>
              <a:pPr/>
              <a:t>30</a:t>
            </a:fld>
            <a:endParaRPr lang="en-US"/>
          </a:p>
        </p:txBody>
      </p:sp>
    </p:spTree>
    <p:extLst>
      <p:ext uri="{BB962C8B-B14F-4D97-AF65-F5344CB8AC3E}">
        <p14:creationId xmlns:p14="http://schemas.microsoft.com/office/powerpoint/2010/main" val="35917029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hape 859137"/>
          <p:cNvSpPr>
            <a:spLocks noGrp="1" noChangeArrowheads="1"/>
          </p:cNvSpPr>
          <p:nvPr>
            <p:ph type="title"/>
          </p:nvPr>
        </p:nvSpPr>
        <p:spPr/>
        <p:txBody>
          <a:bodyPr>
            <a:normAutofit/>
          </a:bodyPr>
          <a:lstStyle/>
          <a:p>
            <a:pPr marL="0" indent="0" defTabSz="914400" eaLnBrk="1" hangingPunct="1"/>
            <a:r>
              <a:rPr lang="en-US" dirty="0" smtClean="0">
                <a:solidFill>
                  <a:schemeClr val="tx1"/>
                </a:solidFill>
              </a:rPr>
              <a:t>Sales Calls</a:t>
            </a:r>
          </a:p>
        </p:txBody>
      </p:sp>
      <p:sp>
        <p:nvSpPr>
          <p:cNvPr id="108547" name="Shape 859138"/>
          <p:cNvSpPr>
            <a:spLocks noGrp="1" noChangeArrowheads="1"/>
          </p:cNvSpPr>
          <p:nvPr>
            <p:ph idx="1"/>
          </p:nvPr>
        </p:nvSpPr>
        <p:spPr/>
        <p:txBody>
          <a:bodyPr>
            <a:normAutofit/>
          </a:bodyPr>
          <a:lstStyle/>
          <a:p>
            <a:pPr defTabSz="914400" eaLnBrk="1" hangingPunct="1">
              <a:lnSpc>
                <a:spcPct val="90000"/>
              </a:lnSpc>
            </a:pPr>
            <a:r>
              <a:rPr lang="en-US" dirty="0" smtClean="0"/>
              <a:t>The primary resource available to salespeople is </a:t>
            </a:r>
            <a:r>
              <a:rPr lang="en-US" b="1" u="sng" dirty="0" smtClean="0">
                <a:solidFill>
                  <a:srgbClr val="C00000"/>
                </a:solidFill>
              </a:rPr>
              <a:t>________</a:t>
            </a:r>
            <a:r>
              <a:rPr lang="en-US" dirty="0" smtClean="0"/>
              <a:t> – in the form of a sales call</a:t>
            </a:r>
          </a:p>
          <a:p>
            <a:pPr defTabSz="914400" eaLnBrk="1" hangingPunct="1">
              <a:lnSpc>
                <a:spcPct val="90000"/>
              </a:lnSpc>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3413760"/>
            <a:ext cx="3657600" cy="2444496"/>
          </a:xfrm>
          <a:prstGeom prst="rect">
            <a:avLst/>
          </a:prstGeom>
        </p:spPr>
      </p:pic>
    </p:spTree>
    <p:extLst>
      <p:ext uri="{BB962C8B-B14F-4D97-AF65-F5344CB8AC3E}">
        <p14:creationId xmlns:p14="http://schemas.microsoft.com/office/powerpoint/2010/main" val="155488801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Call Strategy</a:t>
            </a:r>
            <a:endParaRPr lang="en-US" dirty="0"/>
          </a:p>
        </p:txBody>
      </p:sp>
      <p:sp>
        <p:nvSpPr>
          <p:cNvPr id="3" name="Content Placeholder 2"/>
          <p:cNvSpPr>
            <a:spLocks noGrp="1"/>
          </p:cNvSpPr>
          <p:nvPr>
            <p:ph idx="1"/>
          </p:nvPr>
        </p:nvSpPr>
        <p:spPr>
          <a:xfrm>
            <a:off x="457200" y="1600200"/>
            <a:ext cx="8229600" cy="4953000"/>
          </a:xfrm>
        </p:spPr>
        <p:txBody>
          <a:bodyPr>
            <a:normAutofit/>
          </a:bodyPr>
          <a:lstStyle/>
          <a:p>
            <a:pPr>
              <a:lnSpc>
                <a:spcPct val="90000"/>
              </a:lnSpc>
            </a:pPr>
            <a:r>
              <a:rPr lang="en-US" dirty="0"/>
              <a:t>Where does the relationship stand today?</a:t>
            </a:r>
          </a:p>
          <a:p>
            <a:pPr>
              <a:lnSpc>
                <a:spcPct val="90000"/>
              </a:lnSpc>
            </a:pPr>
            <a:r>
              <a:rPr lang="en-US" dirty="0"/>
              <a:t>Where do you want it to be by the end of the call?</a:t>
            </a:r>
          </a:p>
          <a:p>
            <a:pPr lvl="1">
              <a:lnSpc>
                <a:spcPct val="90000"/>
              </a:lnSpc>
            </a:pPr>
            <a:r>
              <a:rPr lang="en-US" b="1" dirty="0">
                <a:solidFill>
                  <a:srgbClr val="0070C0"/>
                </a:solidFill>
              </a:rPr>
              <a:t>Revenue</a:t>
            </a:r>
          </a:p>
          <a:p>
            <a:pPr lvl="1">
              <a:lnSpc>
                <a:spcPct val="90000"/>
              </a:lnSpc>
            </a:pPr>
            <a:r>
              <a:rPr lang="en-US" b="1" dirty="0">
                <a:solidFill>
                  <a:srgbClr val="0070C0"/>
                </a:solidFill>
              </a:rPr>
              <a:t>Behavior</a:t>
            </a:r>
          </a:p>
          <a:p>
            <a:pPr lvl="1">
              <a:lnSpc>
                <a:spcPct val="90000"/>
              </a:lnSpc>
            </a:pPr>
            <a:r>
              <a:rPr lang="en-US" b="1" dirty="0">
                <a:solidFill>
                  <a:srgbClr val="0070C0"/>
                </a:solidFill>
              </a:rPr>
              <a:t>Information</a:t>
            </a:r>
          </a:p>
          <a:p>
            <a:pPr lvl="1">
              <a:lnSpc>
                <a:spcPct val="90000"/>
              </a:lnSpc>
            </a:pPr>
            <a:r>
              <a:rPr lang="en-US" b="1" dirty="0">
                <a:solidFill>
                  <a:srgbClr val="0070C0"/>
                </a:solidFill>
              </a:rPr>
              <a:t>Relationship</a:t>
            </a:r>
          </a:p>
          <a:p>
            <a:pPr>
              <a:lnSpc>
                <a:spcPct val="90000"/>
              </a:lnSpc>
            </a:pPr>
            <a:r>
              <a:rPr lang="en-US" dirty="0"/>
              <a:t>How will you allocate time on the call to accomplish those changes</a:t>
            </a:r>
            <a:r>
              <a:rPr lang="en-US" dirty="0" smtClean="0"/>
              <a:t>?</a:t>
            </a:r>
          </a:p>
          <a:p>
            <a:pPr lvl="1">
              <a:lnSpc>
                <a:spcPct val="90000"/>
              </a:lnSpc>
            </a:pPr>
            <a:r>
              <a:rPr lang="en-US" b="1" dirty="0" smtClean="0">
                <a:solidFill>
                  <a:srgbClr val="0070C0"/>
                </a:solidFill>
              </a:rPr>
              <a:t>An </a:t>
            </a:r>
            <a:r>
              <a:rPr lang="en-US" b="1" u="sng" dirty="0" smtClean="0">
                <a:solidFill>
                  <a:srgbClr val="0070C0"/>
                </a:solidFill>
              </a:rPr>
              <a:t>_______</a:t>
            </a:r>
            <a:r>
              <a:rPr lang="en-US" b="1" dirty="0" smtClean="0">
                <a:solidFill>
                  <a:srgbClr val="0070C0"/>
                </a:solidFill>
              </a:rPr>
              <a:t> Is a helpful tool to think about how time will be allocated on the call</a:t>
            </a:r>
            <a:endParaRPr lang="en-US" b="1" dirty="0">
              <a:solidFill>
                <a:srgbClr val="0070C0"/>
              </a:solidFill>
            </a:endParaRPr>
          </a:p>
          <a:p>
            <a:endParaRPr lang="en-US" dirty="0"/>
          </a:p>
        </p:txBody>
      </p:sp>
    </p:spTree>
    <p:extLst>
      <p:ext uri="{BB962C8B-B14F-4D97-AF65-F5344CB8AC3E}">
        <p14:creationId xmlns:p14="http://schemas.microsoft.com/office/powerpoint/2010/main" val="35808265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GAME Plan</a:t>
            </a:r>
            <a:endParaRPr lang="en-US" dirty="0"/>
          </a:p>
        </p:txBody>
      </p:sp>
      <p:sp>
        <p:nvSpPr>
          <p:cNvPr id="3" name="Content Placeholder 2"/>
          <p:cNvSpPr>
            <a:spLocks noGrp="1"/>
          </p:cNvSpPr>
          <p:nvPr>
            <p:ph idx="1"/>
          </p:nvPr>
        </p:nvSpPr>
        <p:spPr/>
        <p:txBody>
          <a:bodyPr/>
          <a:lstStyle/>
          <a:p>
            <a:r>
              <a:rPr lang="en-US" dirty="0" smtClean="0"/>
              <a:t>A </a:t>
            </a:r>
            <a:r>
              <a:rPr lang="en-US" b="1" dirty="0" smtClean="0">
                <a:solidFill>
                  <a:srgbClr val="0070C0"/>
                </a:solidFill>
              </a:rPr>
              <a:t>GAME</a:t>
            </a:r>
            <a:r>
              <a:rPr lang="en-US" dirty="0" smtClean="0"/>
              <a:t> </a:t>
            </a:r>
            <a:r>
              <a:rPr lang="en-US" b="1" dirty="0" smtClean="0">
                <a:solidFill>
                  <a:srgbClr val="0070C0"/>
                </a:solidFill>
              </a:rPr>
              <a:t>plan</a:t>
            </a:r>
            <a:r>
              <a:rPr lang="en-US" dirty="0" smtClean="0"/>
              <a:t> for a call includes</a:t>
            </a:r>
          </a:p>
          <a:p>
            <a:pPr lvl="1"/>
            <a:r>
              <a:rPr lang="en-US" b="1" u="sng" dirty="0" smtClean="0">
                <a:solidFill>
                  <a:srgbClr val="0000FF"/>
                </a:solidFill>
              </a:rPr>
              <a:t>________</a:t>
            </a:r>
            <a:r>
              <a:rPr lang="en-US" b="1" dirty="0" smtClean="0">
                <a:solidFill>
                  <a:srgbClr val="0000FF"/>
                </a:solidFill>
              </a:rPr>
              <a:t> for the call</a:t>
            </a:r>
          </a:p>
          <a:p>
            <a:pPr lvl="1"/>
            <a:r>
              <a:rPr lang="en-US" b="1" dirty="0" smtClean="0">
                <a:solidFill>
                  <a:srgbClr val="0000FF"/>
                </a:solidFill>
              </a:rPr>
              <a:t>An </a:t>
            </a:r>
            <a:r>
              <a:rPr lang="en-US" b="1" u="sng" dirty="0" smtClean="0">
                <a:solidFill>
                  <a:srgbClr val="0000FF"/>
                </a:solidFill>
              </a:rPr>
              <a:t>________</a:t>
            </a:r>
            <a:r>
              <a:rPr lang="en-US" b="1" dirty="0" smtClean="0">
                <a:solidFill>
                  <a:srgbClr val="0000FF"/>
                </a:solidFill>
              </a:rPr>
              <a:t> of the actions to be taken</a:t>
            </a:r>
          </a:p>
          <a:p>
            <a:pPr lvl="1"/>
            <a:r>
              <a:rPr lang="en-US" b="1" u="sng" dirty="0" smtClean="0">
                <a:solidFill>
                  <a:srgbClr val="0000FF"/>
                </a:solidFill>
              </a:rPr>
              <a:t>_________</a:t>
            </a:r>
            <a:r>
              <a:rPr lang="en-US" b="1" dirty="0" smtClean="0">
                <a:solidFill>
                  <a:srgbClr val="0000FF"/>
                </a:solidFill>
              </a:rPr>
              <a:t> to know if you were successful</a:t>
            </a:r>
          </a:p>
          <a:p>
            <a:pPr lvl="1"/>
            <a:r>
              <a:rPr lang="en-US" b="1" u="sng" smtClean="0">
                <a:solidFill>
                  <a:srgbClr val="0000FF"/>
                </a:solidFill>
              </a:rPr>
              <a:t>_____________</a:t>
            </a:r>
            <a:r>
              <a:rPr lang="en-US" b="1" smtClean="0">
                <a:solidFill>
                  <a:srgbClr val="0000FF"/>
                </a:solidFill>
              </a:rPr>
              <a:t>after </a:t>
            </a:r>
            <a:r>
              <a:rPr lang="en-US" b="1" dirty="0" smtClean="0">
                <a:solidFill>
                  <a:srgbClr val="0000FF"/>
                </a:solidFill>
              </a:rPr>
              <a:t>the call to think about what you accomplished and plan the next step in the account strategy</a:t>
            </a:r>
            <a:endParaRPr lang="en-US" b="1" dirty="0">
              <a:solidFill>
                <a:srgbClr val="0000FF"/>
              </a:solidFill>
            </a:endParaRPr>
          </a:p>
        </p:txBody>
      </p:sp>
    </p:spTree>
    <p:extLst>
      <p:ext uri="{BB962C8B-B14F-4D97-AF65-F5344CB8AC3E}">
        <p14:creationId xmlns:p14="http://schemas.microsoft.com/office/powerpoint/2010/main" val="1822976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A410B474-9186-45C5-9141-A03E51607601}" type="slidenum">
              <a:rPr lang="en-US" smtClean="0"/>
              <a:pPr/>
              <a:t>34</a:t>
            </a:fld>
            <a:endParaRPr lang="en-US"/>
          </a:p>
        </p:txBody>
      </p:sp>
    </p:spTree>
    <p:extLst>
      <p:ext uri="{BB962C8B-B14F-4D97-AF65-F5344CB8AC3E}">
        <p14:creationId xmlns:p14="http://schemas.microsoft.com/office/powerpoint/2010/main" val="282738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Strategy is a plan for how to use resources to create a bridge between a current state and a future state.</a:t>
            </a:r>
          </a:p>
          <a:p>
            <a:r>
              <a:rPr lang="en-US" dirty="0" smtClean="0"/>
              <a:t>It occurs throughout the organization</a:t>
            </a:r>
          </a:p>
          <a:p>
            <a:r>
              <a:rPr lang="en-US" dirty="0" smtClean="0"/>
              <a:t>A territory strategy considers the best opportunities in a segment or geography</a:t>
            </a:r>
          </a:p>
          <a:p>
            <a:r>
              <a:rPr lang="en-US" dirty="0" smtClean="0"/>
              <a:t>An account strategy allocates resources toward one relationship</a:t>
            </a:r>
          </a:p>
          <a:p>
            <a:r>
              <a:rPr lang="en-US" dirty="0" smtClean="0"/>
              <a:t>A sales call considers activity during a call</a:t>
            </a:r>
            <a:endParaRPr lang="en-US" dirty="0"/>
          </a:p>
        </p:txBody>
      </p:sp>
    </p:spTree>
    <p:extLst>
      <p:ext uri="{BB962C8B-B14F-4D97-AF65-F5344CB8AC3E}">
        <p14:creationId xmlns:p14="http://schemas.microsoft.com/office/powerpoint/2010/main" val="2981502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Words to Watch</a:t>
            </a:r>
            <a:endParaRPr lang="en-US" dirty="0"/>
          </a:p>
        </p:txBody>
      </p:sp>
      <p:sp>
        <p:nvSpPr>
          <p:cNvPr id="3" name="Content Placeholder 2"/>
          <p:cNvSpPr>
            <a:spLocks noGrp="1"/>
          </p:cNvSpPr>
          <p:nvPr>
            <p:ph idx="1"/>
          </p:nvPr>
        </p:nvSpPr>
        <p:spPr/>
        <p:txBody>
          <a:bodyPr>
            <a:normAutofit fontScale="92500" lnSpcReduction="20000"/>
          </a:bodyPr>
          <a:lstStyle/>
          <a:p>
            <a:r>
              <a:rPr lang="en-US" b="1" dirty="0" smtClean="0"/>
              <a:t>Strategy</a:t>
            </a:r>
          </a:p>
          <a:p>
            <a:r>
              <a:rPr lang="en-US" b="1" dirty="0" smtClean="0"/>
              <a:t>Territory Strategy</a:t>
            </a:r>
          </a:p>
          <a:p>
            <a:r>
              <a:rPr lang="en-US" b="1" dirty="0" smtClean="0"/>
              <a:t>80-20 Rule</a:t>
            </a:r>
          </a:p>
          <a:p>
            <a:r>
              <a:rPr lang="en-US" b="1" dirty="0" smtClean="0"/>
              <a:t>Differential Advantage</a:t>
            </a:r>
          </a:p>
          <a:p>
            <a:r>
              <a:rPr lang="en-US" b="1" dirty="0" smtClean="0"/>
              <a:t>Status Quo</a:t>
            </a:r>
          </a:p>
          <a:p>
            <a:r>
              <a:rPr lang="en-US" b="1" dirty="0" smtClean="0"/>
              <a:t>Gross Margins</a:t>
            </a:r>
          </a:p>
          <a:p>
            <a:r>
              <a:rPr lang="en-US" b="1" dirty="0" smtClean="0"/>
              <a:t>Penetration</a:t>
            </a:r>
          </a:p>
          <a:p>
            <a:r>
              <a:rPr lang="en-US" b="1" dirty="0" smtClean="0"/>
              <a:t>Concentration</a:t>
            </a:r>
          </a:p>
          <a:p>
            <a:r>
              <a:rPr lang="en-US" b="1" dirty="0" smtClean="0"/>
              <a:t>Share of Wallet</a:t>
            </a:r>
          </a:p>
          <a:p>
            <a:r>
              <a:rPr lang="en-US" b="1" dirty="0" smtClean="0"/>
              <a:t>Retention</a:t>
            </a:r>
          </a:p>
          <a:p>
            <a:r>
              <a:rPr lang="en-US" b="1" dirty="0" smtClean="0"/>
              <a:t>Qualifying a Prospect</a:t>
            </a:r>
          </a:p>
        </p:txBody>
      </p:sp>
    </p:spTree>
    <p:extLst>
      <p:ext uri="{BB962C8B-B14F-4D97-AF65-F5344CB8AC3E}">
        <p14:creationId xmlns:p14="http://schemas.microsoft.com/office/powerpoint/2010/main" val="506641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Overview of Sales Strategy</a:t>
            </a:r>
            <a:endParaRPr lang="en-US" dirty="0"/>
          </a:p>
        </p:txBody>
      </p:sp>
      <p:sp>
        <p:nvSpPr>
          <p:cNvPr id="3" name="Content Placeholder 2"/>
          <p:cNvSpPr>
            <a:spLocks noGrp="1"/>
          </p:cNvSpPr>
          <p:nvPr>
            <p:ph idx="1"/>
          </p:nvPr>
        </p:nvSpPr>
        <p:spPr/>
        <p:txBody>
          <a:bodyPr/>
          <a:lstStyle/>
          <a:p>
            <a:endParaRPr lang="en-US" dirty="0" smtClean="0"/>
          </a:p>
        </p:txBody>
      </p:sp>
      <p:sp>
        <p:nvSpPr>
          <p:cNvPr id="4" name="Slide Number Placeholder 3"/>
          <p:cNvSpPr>
            <a:spLocks noGrp="1"/>
          </p:cNvSpPr>
          <p:nvPr>
            <p:ph type="sldNum" sz="quarter" idx="12"/>
          </p:nvPr>
        </p:nvSpPr>
        <p:spPr/>
        <p:txBody>
          <a:bodyPr/>
          <a:lstStyle/>
          <a:p>
            <a:fld id="{A410B474-9186-45C5-9141-A03E51607601}" type="slidenum">
              <a:rPr lang="en-US" smtClean="0"/>
              <a:pPr/>
              <a:t>5</a:t>
            </a:fld>
            <a:endParaRPr lang="en-US"/>
          </a:p>
        </p:txBody>
      </p:sp>
    </p:spTree>
    <p:extLst>
      <p:ext uri="{BB962C8B-B14F-4D97-AF65-F5344CB8AC3E}">
        <p14:creationId xmlns:p14="http://schemas.microsoft.com/office/powerpoint/2010/main" val="249044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hape 965633"/>
          <p:cNvSpPr>
            <a:spLocks noGrp="1" noChangeArrowheads="1"/>
          </p:cNvSpPr>
          <p:nvPr>
            <p:ph type="title"/>
          </p:nvPr>
        </p:nvSpPr>
        <p:spPr/>
        <p:txBody>
          <a:bodyPr lIns="92075" tIns="46038" rIns="92075" bIns="46038"/>
          <a:lstStyle/>
          <a:p>
            <a:pPr marL="0" indent="0" algn="l" defTabSz="914400" eaLnBrk="1" hangingPunct="1"/>
            <a:r>
              <a:rPr lang="en-US" sz="3200" b="1" smtClean="0">
                <a:solidFill>
                  <a:schemeClr val="tx1"/>
                </a:solidFill>
              </a:rPr>
              <a:t>Strategy Defined</a:t>
            </a:r>
          </a:p>
        </p:txBody>
      </p:sp>
      <p:sp>
        <p:nvSpPr>
          <p:cNvPr id="117763" name="Shape 965634"/>
          <p:cNvSpPr>
            <a:spLocks noGrp="1" noChangeArrowheads="1"/>
          </p:cNvSpPr>
          <p:nvPr>
            <p:ph type="body" sz="half" idx="4294967295"/>
          </p:nvPr>
        </p:nvSpPr>
        <p:spPr>
          <a:xfrm>
            <a:off x="457200" y="1600200"/>
            <a:ext cx="8686800" cy="4724400"/>
          </a:xfrm>
        </p:spPr>
        <p:txBody>
          <a:bodyPr lIns="92075" tIns="46038" rIns="92075" bIns="46038">
            <a:normAutofit/>
          </a:bodyPr>
          <a:lstStyle/>
          <a:p>
            <a:pPr algn="l" defTabSz="914400" eaLnBrk="1" hangingPunct="1">
              <a:lnSpc>
                <a:spcPct val="90000"/>
              </a:lnSpc>
            </a:pPr>
            <a:r>
              <a:rPr lang="en-US" dirty="0" smtClean="0"/>
              <a:t>A strategy is a plan to assemble your resources</a:t>
            </a:r>
          </a:p>
          <a:p>
            <a:pPr marL="457200" indent="-457200" algn="l" defTabSz="914400" eaLnBrk="1" hangingPunct="1">
              <a:lnSpc>
                <a:spcPct val="90000"/>
              </a:lnSpc>
              <a:buFont typeface="Arial" pitchFamily="34" charset="0"/>
              <a:buChar char="•"/>
            </a:pPr>
            <a:endParaRPr lang="en-US" dirty="0" smtClean="0"/>
          </a:p>
          <a:p>
            <a:pPr marL="914400" lvl="1" indent="-457200" algn="l" defTabSz="914400" eaLnBrk="1" hangingPunct="1">
              <a:lnSpc>
                <a:spcPct val="90000"/>
              </a:lnSpc>
              <a:buFont typeface="Arial" pitchFamily="34" charset="0"/>
              <a:buChar char="•"/>
            </a:pPr>
            <a:r>
              <a:rPr lang="en-US" sz="3200" dirty="0" smtClean="0"/>
              <a:t> Skills</a:t>
            </a:r>
          </a:p>
          <a:p>
            <a:pPr marL="914400" lvl="1" indent="-457200" algn="l" defTabSz="914400" eaLnBrk="1" hangingPunct="1">
              <a:lnSpc>
                <a:spcPct val="90000"/>
              </a:lnSpc>
              <a:buFont typeface="Arial" pitchFamily="34" charset="0"/>
              <a:buChar char="•"/>
            </a:pPr>
            <a:r>
              <a:rPr lang="en-US" sz="3200" dirty="0" smtClean="0"/>
              <a:t> Knowledge</a:t>
            </a:r>
          </a:p>
          <a:p>
            <a:pPr marL="914400" lvl="1" indent="-457200" algn="l" defTabSz="914400" eaLnBrk="1" hangingPunct="1">
              <a:lnSpc>
                <a:spcPct val="90000"/>
              </a:lnSpc>
              <a:buFont typeface="Arial" pitchFamily="34" charset="0"/>
              <a:buChar char="•"/>
            </a:pPr>
            <a:r>
              <a:rPr lang="en-US" sz="3200" dirty="0" smtClean="0"/>
              <a:t> Energy</a:t>
            </a:r>
          </a:p>
          <a:p>
            <a:pPr marL="914400" lvl="1" indent="-457200" algn="l" defTabSz="914400" eaLnBrk="1" hangingPunct="1">
              <a:lnSpc>
                <a:spcPct val="90000"/>
              </a:lnSpc>
              <a:buFont typeface="Arial" pitchFamily="34" charset="0"/>
              <a:buChar char="•"/>
            </a:pPr>
            <a:r>
              <a:rPr lang="en-US" sz="3200" dirty="0" smtClean="0"/>
              <a:t> Time</a:t>
            </a:r>
          </a:p>
          <a:p>
            <a:pPr marL="914400" lvl="1" indent="-457200" algn="l" defTabSz="914400" eaLnBrk="1" hangingPunct="1">
              <a:lnSpc>
                <a:spcPct val="90000"/>
              </a:lnSpc>
              <a:buFont typeface="Arial" pitchFamily="34" charset="0"/>
              <a:buChar char="•"/>
            </a:pPr>
            <a:r>
              <a:rPr lang="en-US" sz="3200" dirty="0" smtClean="0"/>
              <a:t> People</a:t>
            </a:r>
          </a:p>
          <a:p>
            <a:pPr lvl="1" algn="l" defTabSz="914400" eaLnBrk="1" hangingPunct="1">
              <a:lnSpc>
                <a:spcPct val="90000"/>
              </a:lnSpc>
            </a:pPr>
            <a:endParaRPr lang="en-US" sz="3200" dirty="0" smtClean="0"/>
          </a:p>
          <a:p>
            <a:pPr algn="l" defTabSz="914400" eaLnBrk="1" hangingPunct="1">
              <a:lnSpc>
                <a:spcPct val="90000"/>
              </a:lnSpc>
            </a:pPr>
            <a:r>
              <a:rPr lang="en-US" dirty="0" smtClean="0"/>
              <a:t>In order to accomplish your </a:t>
            </a:r>
            <a:r>
              <a:rPr lang="en-US" b="1" u="sng" dirty="0" smtClean="0"/>
              <a:t>objectives  </a:t>
            </a:r>
          </a:p>
        </p:txBody>
      </p:sp>
      <p:pic>
        <p:nvPicPr>
          <p:cNvPr id="117765" name="Shape 965636"/>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4648200" y="2280458"/>
            <a:ext cx="2506287" cy="3129742"/>
          </a:xfrm>
          <a:noFill/>
        </p:spPr>
      </p:pic>
      <p:sp>
        <p:nvSpPr>
          <p:cNvPr id="2" name="Slide Number Placeholder 1"/>
          <p:cNvSpPr>
            <a:spLocks noGrp="1"/>
          </p:cNvSpPr>
          <p:nvPr>
            <p:ph type="sldNum" sz="quarter" idx="4294967295"/>
          </p:nvPr>
        </p:nvSpPr>
        <p:spPr>
          <a:xfrm>
            <a:off x="7010400" y="6356350"/>
            <a:ext cx="2133600" cy="365125"/>
          </a:xfrm>
        </p:spPr>
        <p:txBody>
          <a:bodyPr/>
          <a:lstStyle/>
          <a:p>
            <a:pPr>
              <a:defRPr/>
            </a:pPr>
            <a:fld id="{D7898543-D94E-46EF-93D3-34E9809F06C4}" type="slidenum">
              <a:rPr lang="en-US" smtClean="0"/>
              <a:pPr>
                <a:defRPr/>
              </a:pPr>
              <a:t>6</a:t>
            </a:fld>
            <a:endParaRPr lang="en-US"/>
          </a:p>
        </p:txBody>
      </p:sp>
    </p:spTree>
    <p:extLst>
      <p:ext uri="{BB962C8B-B14F-4D97-AF65-F5344CB8AC3E}">
        <p14:creationId xmlns:p14="http://schemas.microsoft.com/office/powerpoint/2010/main" val="410928079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Review: A Brief Introduction to Strategy</a:t>
            </a:r>
            <a:endParaRPr lang="en-US" dirty="0"/>
          </a:p>
        </p:txBody>
      </p:sp>
      <p:cxnSp>
        <p:nvCxnSpPr>
          <p:cNvPr id="10" name="Elbow Connector 9"/>
          <p:cNvCxnSpPr>
            <a:stCxn id="11" idx="0"/>
          </p:cNvCxnSpPr>
          <p:nvPr/>
        </p:nvCxnSpPr>
        <p:spPr>
          <a:xfrm rot="16200000" flipH="1">
            <a:off x="3219451" y="2533648"/>
            <a:ext cx="761999" cy="3467102"/>
          </a:xfrm>
          <a:prstGeom prst="bentConnector4">
            <a:avLst>
              <a:gd name="adj1" fmla="val -167778"/>
              <a:gd name="adj2" fmla="val 61538"/>
            </a:avLst>
          </a:prstGeom>
          <a:ln>
            <a:headEnd type="none"/>
            <a:tailEnd type="none"/>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066800" y="3886200"/>
            <a:ext cx="1600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Present</a:t>
            </a:r>
            <a:endParaRPr lang="en-US" dirty="0"/>
          </a:p>
        </p:txBody>
      </p:sp>
      <p:sp>
        <p:nvSpPr>
          <p:cNvPr id="12" name="Oval 11"/>
          <p:cNvSpPr/>
          <p:nvPr/>
        </p:nvSpPr>
        <p:spPr>
          <a:xfrm>
            <a:off x="6324600" y="1524000"/>
            <a:ext cx="1600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Future</a:t>
            </a:r>
            <a:endParaRPr lang="en-US" dirty="0"/>
          </a:p>
        </p:txBody>
      </p:sp>
      <p:cxnSp>
        <p:nvCxnSpPr>
          <p:cNvPr id="21" name="Elbow Connector 20"/>
          <p:cNvCxnSpPr/>
          <p:nvPr/>
        </p:nvCxnSpPr>
        <p:spPr>
          <a:xfrm flipV="1">
            <a:off x="4876800" y="2286000"/>
            <a:ext cx="1910744" cy="1322498"/>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cxnSp>
        <p:nvCxnSpPr>
          <p:cNvPr id="30" name="Elbow Connector 29"/>
          <p:cNvCxnSpPr/>
          <p:nvPr/>
        </p:nvCxnSpPr>
        <p:spPr>
          <a:xfrm rot="16200000" flipH="1">
            <a:off x="4585550" y="3899747"/>
            <a:ext cx="1039703" cy="457202"/>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6" name="Rectangle 35"/>
          <p:cNvSpPr/>
          <p:nvPr/>
        </p:nvSpPr>
        <p:spPr>
          <a:xfrm>
            <a:off x="2767659" y="2967335"/>
            <a:ext cx="3608681" cy="923330"/>
          </a:xfrm>
          <a:prstGeom prst="rect">
            <a:avLst/>
          </a:prstGeom>
          <a:noFill/>
          <a:ln>
            <a:solidFill>
              <a:schemeClr val="accent6">
                <a:lumMod val="50000"/>
              </a:schemeClr>
            </a:solidFill>
          </a:ln>
        </p:spPr>
        <p:txBody>
          <a:bodyPr wrap="none" lIns="91440" tIns="45720" rIns="91440" bIns="45720">
            <a:spAutoFit/>
          </a:bodyPr>
          <a:lstStyle/>
          <a:p>
            <a:pPr algn="ctr"/>
            <a:r>
              <a:rPr 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Resources</a:t>
            </a:r>
            <a:endParaRPr 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Tree>
    <p:extLst>
      <p:ext uri="{BB962C8B-B14F-4D97-AF65-F5344CB8AC3E}">
        <p14:creationId xmlns:p14="http://schemas.microsoft.com/office/powerpoint/2010/main" val="322401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Marketing Plans</a:t>
            </a:r>
            <a:endParaRPr lang="en-US" dirty="0"/>
          </a:p>
        </p:txBody>
      </p:sp>
      <p:sp>
        <p:nvSpPr>
          <p:cNvPr id="4" name="Rectangle 3"/>
          <p:cNvSpPr/>
          <p:nvPr/>
        </p:nvSpPr>
        <p:spPr>
          <a:xfrm>
            <a:off x="2252133" y="1089422"/>
            <a:ext cx="4572000" cy="5693866"/>
          </a:xfrm>
          <a:prstGeom prst="rect">
            <a:avLst/>
          </a:prstGeom>
        </p:spPr>
        <p:txBody>
          <a:bodyPr>
            <a:spAutoFit/>
          </a:bodyPr>
          <a:lstStyle/>
          <a:p>
            <a:pPr algn="ctr"/>
            <a:r>
              <a:rPr lang="en-US" sz="2800" dirty="0"/>
              <a:t/>
            </a:r>
            <a:br>
              <a:rPr lang="en-US" sz="2800" dirty="0"/>
            </a:br>
            <a:r>
              <a:rPr lang="en-US" sz="2800" b="1" dirty="0">
                <a:solidFill>
                  <a:srgbClr val="0070C0"/>
                </a:solidFill>
              </a:rPr>
              <a:t>Market Analysis</a:t>
            </a:r>
            <a:r>
              <a:rPr lang="en-US" sz="2800" b="1" dirty="0">
                <a:solidFill>
                  <a:srgbClr val="FF0000"/>
                </a:solidFill>
              </a:rPr>
              <a:t/>
            </a:r>
            <a:br>
              <a:rPr lang="en-US" sz="2800" b="1" dirty="0">
                <a:solidFill>
                  <a:srgbClr val="FF0000"/>
                </a:solidFill>
              </a:rPr>
            </a:br>
            <a:r>
              <a:rPr lang="en-US" sz="2800" b="1" dirty="0">
                <a:solidFill>
                  <a:schemeClr val="accent1">
                    <a:lumMod val="75000"/>
                  </a:schemeClr>
                </a:solidFill>
              </a:rPr>
              <a:t>Marketing Objectives</a:t>
            </a:r>
            <a:br>
              <a:rPr lang="en-US" sz="2800" b="1" dirty="0">
                <a:solidFill>
                  <a:schemeClr val="accent1">
                    <a:lumMod val="75000"/>
                  </a:schemeClr>
                </a:solidFill>
              </a:rPr>
            </a:br>
            <a:r>
              <a:rPr lang="en-US" sz="2800" b="1" dirty="0">
                <a:solidFill>
                  <a:schemeClr val="accent1">
                    <a:lumMod val="75000"/>
                  </a:schemeClr>
                </a:solidFill>
              </a:rPr>
              <a:t>Segment and Target </a:t>
            </a:r>
          </a:p>
          <a:p>
            <a:pPr algn="ctr"/>
            <a:r>
              <a:rPr lang="en-US" sz="2800" b="1" dirty="0">
                <a:solidFill>
                  <a:schemeClr val="accent6">
                    <a:lumMod val="25000"/>
                  </a:schemeClr>
                </a:solidFill>
              </a:rPr>
              <a:t>Market Mix Strategies </a:t>
            </a:r>
          </a:p>
          <a:p>
            <a:pPr lvl="0" algn="ctr"/>
            <a:r>
              <a:rPr lang="en-US" sz="2800" b="1" dirty="0">
                <a:solidFill>
                  <a:schemeClr val="accent6">
                    <a:lumMod val="75000"/>
                  </a:schemeClr>
                </a:solidFill>
              </a:rPr>
              <a:t>product</a:t>
            </a:r>
          </a:p>
          <a:p>
            <a:pPr lvl="0" algn="ctr"/>
            <a:r>
              <a:rPr lang="en-US" sz="2800" b="1" dirty="0">
                <a:solidFill>
                  <a:schemeClr val="accent6">
                    <a:lumMod val="75000"/>
                  </a:schemeClr>
                </a:solidFill>
              </a:rPr>
              <a:t>price</a:t>
            </a:r>
          </a:p>
          <a:p>
            <a:pPr lvl="0" algn="ctr"/>
            <a:r>
              <a:rPr lang="en-US" sz="2800" b="1" dirty="0">
                <a:solidFill>
                  <a:schemeClr val="accent6">
                    <a:lumMod val="75000"/>
                  </a:schemeClr>
                </a:solidFill>
              </a:rPr>
              <a:t>distribution</a:t>
            </a:r>
          </a:p>
          <a:p>
            <a:pPr lvl="0" algn="ctr"/>
            <a:r>
              <a:rPr lang="en-US" sz="2800" b="1" dirty="0">
                <a:solidFill>
                  <a:schemeClr val="accent6">
                    <a:lumMod val="75000"/>
                  </a:schemeClr>
                </a:solidFill>
              </a:rPr>
              <a:t>promotion, including sales</a:t>
            </a:r>
          </a:p>
          <a:p>
            <a:pPr lvl="0" algn="ctr"/>
            <a:r>
              <a:rPr lang="en-US" sz="2800" b="1" dirty="0">
                <a:solidFill>
                  <a:schemeClr val="accent6">
                    <a:lumMod val="75000"/>
                  </a:schemeClr>
                </a:solidFill>
              </a:rPr>
              <a:t>people</a:t>
            </a:r>
          </a:p>
          <a:p>
            <a:pPr algn="ctr"/>
            <a:r>
              <a:rPr lang="en-US" sz="2800" b="1" dirty="0">
                <a:solidFill>
                  <a:srgbClr val="FF0000"/>
                </a:solidFill>
              </a:rPr>
              <a:t>Action Plans</a:t>
            </a:r>
            <a:r>
              <a:rPr lang="en-US" b="1" dirty="0">
                <a:solidFill>
                  <a:srgbClr val="FF0000"/>
                </a:solidFill>
              </a:rPr>
              <a:t/>
            </a:r>
            <a:br>
              <a:rPr lang="en-US" b="1" dirty="0">
                <a:solidFill>
                  <a:srgbClr val="FF0000"/>
                </a:solidFill>
              </a:rPr>
            </a:br>
            <a:r>
              <a:rPr lang="en-US" sz="2800" b="1" dirty="0">
                <a:solidFill>
                  <a:srgbClr val="FF0000"/>
                </a:solidFill>
              </a:rPr>
              <a:t>Measure Results</a:t>
            </a:r>
          </a:p>
        </p:txBody>
      </p:sp>
    </p:spTree>
    <p:extLst>
      <p:ext uri="{BB962C8B-B14F-4D97-AF65-F5344CB8AC3E}">
        <p14:creationId xmlns:p14="http://schemas.microsoft.com/office/powerpoint/2010/main" val="4241642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 is Developed at Many Levels</a:t>
            </a:r>
            <a:endParaRPr lang="en-US" dirty="0"/>
          </a:p>
        </p:txBody>
      </p:sp>
      <p:sp>
        <p:nvSpPr>
          <p:cNvPr id="3" name="Content Placeholder 2"/>
          <p:cNvSpPr>
            <a:spLocks noGrp="1"/>
          </p:cNvSpPr>
          <p:nvPr>
            <p:ph idx="1"/>
          </p:nvPr>
        </p:nvSpPr>
        <p:spPr>
          <a:xfrm>
            <a:off x="5539740" y="3276600"/>
            <a:ext cx="3581400" cy="3429000"/>
          </a:xfrm>
        </p:spPr>
        <p:txBody>
          <a:bodyPr>
            <a:normAutofit/>
          </a:bodyPr>
          <a:lstStyle/>
          <a:p>
            <a:pPr marL="0" indent="0" algn="r">
              <a:spcBef>
                <a:spcPts val="0"/>
              </a:spcBef>
              <a:buNone/>
            </a:pPr>
            <a:r>
              <a:rPr lang="en-US" dirty="0" smtClean="0"/>
              <a:t>Each </a:t>
            </a:r>
          </a:p>
          <a:p>
            <a:pPr marL="0" indent="0" algn="r">
              <a:spcBef>
                <a:spcPts val="0"/>
              </a:spcBef>
              <a:buNone/>
            </a:pPr>
            <a:r>
              <a:rPr lang="en-US" dirty="0"/>
              <a:t>c</a:t>
            </a:r>
            <a:r>
              <a:rPr lang="en-US" dirty="0" smtClean="0"/>
              <a:t>omponent</a:t>
            </a:r>
          </a:p>
          <a:p>
            <a:pPr marL="0" indent="0" algn="r">
              <a:spcBef>
                <a:spcPts val="0"/>
              </a:spcBef>
              <a:buNone/>
            </a:pPr>
            <a:r>
              <a:rPr lang="en-US" dirty="0" smtClean="0"/>
              <a:t> of the marketing </a:t>
            </a:r>
          </a:p>
          <a:p>
            <a:pPr marL="0" indent="0" algn="r">
              <a:spcBef>
                <a:spcPts val="0"/>
              </a:spcBef>
              <a:buNone/>
            </a:pPr>
            <a:r>
              <a:rPr lang="en-US" dirty="0"/>
              <a:t>m</a:t>
            </a:r>
            <a:r>
              <a:rPr lang="en-US" dirty="0" smtClean="0"/>
              <a:t>ix has it’s own strategy:  Price, Distribution, People and Product</a:t>
            </a:r>
            <a:endParaRPr lang="en-US" dirty="0"/>
          </a:p>
        </p:txBody>
      </p:sp>
      <p:graphicFrame>
        <p:nvGraphicFramePr>
          <p:cNvPr id="4" name="Diagram 3"/>
          <p:cNvGraphicFramePr/>
          <p:nvPr>
            <p:extLst>
              <p:ext uri="{D42A27DB-BD31-4B8C-83A1-F6EECF244321}">
                <p14:modId xmlns:p14="http://schemas.microsoft.com/office/powerpoint/2010/main" val="3587706745"/>
              </p:ext>
            </p:extLst>
          </p:nvPr>
        </p:nvGraphicFramePr>
        <p:xfrm>
          <a:off x="1133475" y="1766887"/>
          <a:ext cx="6877050" cy="3324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txBox="1">
            <a:spLocks/>
          </p:cNvSpPr>
          <p:nvPr/>
        </p:nvSpPr>
        <p:spPr>
          <a:xfrm>
            <a:off x="0" y="2667000"/>
            <a:ext cx="3810000" cy="3886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3600" b="1" kern="1200">
                <a:solidFill>
                  <a:schemeClr val="tx1"/>
                </a:solidFill>
                <a:latin typeface="+mj-lt"/>
                <a:ea typeface="+mj-ea"/>
                <a:cs typeface="+mj-cs"/>
              </a:defRPr>
            </a:lvl1pPr>
          </a:lstStyle>
          <a:p>
            <a:pPr algn="l"/>
            <a:r>
              <a:rPr lang="en-US" sz="2800" b="0" dirty="0" smtClean="0">
                <a:latin typeface="+mn-lt"/>
              </a:rPr>
              <a:t>Sales </a:t>
            </a:r>
          </a:p>
          <a:p>
            <a:pPr algn="l"/>
            <a:r>
              <a:rPr lang="en-US" sz="2800" b="0" u="sng" dirty="0" smtClean="0">
                <a:latin typeface="+mn-lt"/>
              </a:rPr>
              <a:t>__________</a:t>
            </a:r>
            <a:r>
              <a:rPr lang="en-US" sz="2800" b="0" dirty="0" smtClean="0">
                <a:latin typeface="+mn-lt"/>
              </a:rPr>
              <a:t> is </a:t>
            </a:r>
          </a:p>
          <a:p>
            <a:pPr algn="l"/>
            <a:r>
              <a:rPr lang="en-US" sz="2800" b="0" dirty="0" smtClean="0">
                <a:latin typeface="+mn-lt"/>
              </a:rPr>
              <a:t>only one part </a:t>
            </a:r>
          </a:p>
          <a:p>
            <a:pPr algn="l"/>
            <a:r>
              <a:rPr lang="en-US" sz="2800" b="0" dirty="0" smtClean="0">
                <a:latin typeface="+mn-lt"/>
              </a:rPr>
              <a:t>of a company’s promotional strategy</a:t>
            </a:r>
          </a:p>
          <a:p>
            <a:pPr algn="l"/>
            <a:r>
              <a:rPr lang="en-US" sz="2800" b="0" dirty="0" smtClean="0">
                <a:latin typeface="+mn-lt"/>
              </a:rPr>
              <a:t>Advertising, Public Relations would also have strategies</a:t>
            </a:r>
            <a:endParaRPr lang="en-US" sz="2800" b="0" dirty="0">
              <a:latin typeface="+mn-lt"/>
            </a:endParaRPr>
          </a:p>
        </p:txBody>
      </p:sp>
    </p:spTree>
    <p:extLst>
      <p:ext uri="{BB962C8B-B14F-4D97-AF65-F5344CB8AC3E}">
        <p14:creationId xmlns:p14="http://schemas.microsoft.com/office/powerpoint/2010/main" val="3759538750"/>
      </p:ext>
    </p:extLst>
  </p:cSld>
  <p:clrMapOvr>
    <a:masterClrMapping/>
  </p:clrMapOvr>
</p:sld>
</file>

<file path=ppt/theme/theme1.xml><?xml version="1.0" encoding="utf-8"?>
<a:theme xmlns:a="http://schemas.openxmlformats.org/drawingml/2006/main" name="ProSelling">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ProSelling</Template>
  <TotalTime>4025</TotalTime>
  <Words>1006</Words>
  <Application>Microsoft Office PowerPoint</Application>
  <PresentationFormat>On-screen Show (4:3)</PresentationFormat>
  <Paragraphs>238</Paragraphs>
  <Slides>35</Slides>
  <Notes>33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Book Antiqua</vt:lpstr>
      <vt:lpstr>Century Gothic</vt:lpstr>
      <vt:lpstr>Courier New</vt:lpstr>
      <vt:lpstr>ProSelling</vt:lpstr>
      <vt:lpstr>PowerPoint Presentation</vt:lpstr>
      <vt:lpstr>Strategy and Planning</vt:lpstr>
      <vt:lpstr>Overview</vt:lpstr>
      <vt:lpstr>Words to Watch</vt:lpstr>
      <vt:lpstr>Overview of Sales Strategy</vt:lpstr>
      <vt:lpstr>Strategy Defined</vt:lpstr>
      <vt:lpstr>Review: A Brief Introduction to Strategy</vt:lpstr>
      <vt:lpstr>Review: Marketing Plans</vt:lpstr>
      <vt:lpstr>Strategy is Developed at Many Levels</vt:lpstr>
      <vt:lpstr>Strategy</vt:lpstr>
      <vt:lpstr>Strategy</vt:lpstr>
      <vt:lpstr>Sales Strategy</vt:lpstr>
      <vt:lpstr>Sales Strategy</vt:lpstr>
      <vt:lpstr>Value Disciplines</vt:lpstr>
      <vt:lpstr>Strategy at the Sales Level</vt:lpstr>
      <vt:lpstr>PowerPoint Presentation</vt:lpstr>
      <vt:lpstr>Value Disciplines</vt:lpstr>
      <vt:lpstr>Strategy at the Territory Level</vt:lpstr>
      <vt:lpstr>Territory Strategy</vt:lpstr>
      <vt:lpstr>Targeted Customers</vt:lpstr>
      <vt:lpstr>Territory Segmentation</vt:lpstr>
      <vt:lpstr>High Priority Opportunities…</vt:lpstr>
      <vt:lpstr>Overview of Territory Strategy</vt:lpstr>
      <vt:lpstr>Types of Goals</vt:lpstr>
      <vt:lpstr>Goal Setting</vt:lpstr>
      <vt:lpstr>Applying Resources</vt:lpstr>
      <vt:lpstr>Applying Resources</vt:lpstr>
      <vt:lpstr>Strategy at the Account Level</vt:lpstr>
      <vt:lpstr>Account Strategy</vt:lpstr>
      <vt:lpstr>Strategy at the Sales Call Level</vt:lpstr>
      <vt:lpstr>Sales Calls</vt:lpstr>
      <vt:lpstr>Call Strategy</vt:lpstr>
      <vt:lpstr>A GAME Plan</vt:lpstr>
      <vt:lpstr>Summary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Professional Selling</dc:title>
  <dc:creator>Downey, Scott</dc:creator>
  <cp:lastModifiedBy>Alex Henderson</cp:lastModifiedBy>
  <cp:revision>64</cp:revision>
  <cp:lastPrinted>2011-07-18T18:24:08Z</cp:lastPrinted>
  <dcterms:created xsi:type="dcterms:W3CDTF">2011-08-03T13:12:13Z</dcterms:created>
  <dcterms:modified xsi:type="dcterms:W3CDTF">2016-05-13T19:44:29Z</dcterms:modified>
</cp:coreProperties>
</file>