
<file path=[Content_Types].xml><?xml version="1.0" encoding="utf-8"?>
<Types xmlns="http://schemas.openxmlformats.org/package/2006/content-types">
  <Default Extension="png" ContentType="image/png"/>
  <Default Extension="mpg" ContentType="vide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54"/>
  </p:notesMasterIdLst>
  <p:handoutMasterIdLst>
    <p:handoutMasterId r:id="rId55"/>
  </p:handoutMasterIdLst>
  <p:sldIdLst>
    <p:sldId id="339" r:id="rId2"/>
    <p:sldId id="371" r:id="rId3"/>
    <p:sldId id="372" r:id="rId4"/>
    <p:sldId id="374" r:id="rId5"/>
    <p:sldId id="375" r:id="rId6"/>
    <p:sldId id="377" r:id="rId7"/>
    <p:sldId id="441" r:id="rId8"/>
    <p:sldId id="474" r:id="rId9"/>
    <p:sldId id="378" r:id="rId10"/>
    <p:sldId id="379" r:id="rId11"/>
    <p:sldId id="442" r:id="rId12"/>
    <p:sldId id="461" r:id="rId13"/>
    <p:sldId id="458" r:id="rId14"/>
    <p:sldId id="459" r:id="rId15"/>
    <p:sldId id="460" r:id="rId16"/>
    <p:sldId id="468" r:id="rId17"/>
    <p:sldId id="469" r:id="rId18"/>
    <p:sldId id="470" r:id="rId19"/>
    <p:sldId id="482" r:id="rId20"/>
    <p:sldId id="381" r:id="rId21"/>
    <p:sldId id="475" r:id="rId22"/>
    <p:sldId id="476" r:id="rId23"/>
    <p:sldId id="477" r:id="rId24"/>
    <p:sldId id="483" r:id="rId25"/>
    <p:sldId id="478" r:id="rId26"/>
    <p:sldId id="480" r:id="rId27"/>
    <p:sldId id="481" r:id="rId28"/>
    <p:sldId id="479" r:id="rId29"/>
    <p:sldId id="393" r:id="rId30"/>
    <p:sldId id="451" r:id="rId31"/>
    <p:sldId id="452" r:id="rId32"/>
    <p:sldId id="454" r:id="rId33"/>
    <p:sldId id="453" r:id="rId34"/>
    <p:sldId id="455" r:id="rId35"/>
    <p:sldId id="484" r:id="rId36"/>
    <p:sldId id="456" r:id="rId37"/>
    <p:sldId id="394" r:id="rId38"/>
    <p:sldId id="401" r:id="rId39"/>
    <p:sldId id="485" r:id="rId40"/>
    <p:sldId id="486" r:id="rId41"/>
    <p:sldId id="443" r:id="rId42"/>
    <p:sldId id="444" r:id="rId43"/>
    <p:sldId id="489" r:id="rId44"/>
    <p:sldId id="490" r:id="rId45"/>
    <p:sldId id="447" r:id="rId46"/>
    <p:sldId id="448" r:id="rId47"/>
    <p:sldId id="449" r:id="rId48"/>
    <p:sldId id="491" r:id="rId49"/>
    <p:sldId id="487" r:id="rId50"/>
    <p:sldId id="488" r:id="rId51"/>
    <p:sldId id="439" r:id="rId52"/>
    <p:sldId id="440" r:id="rId5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663300"/>
    <a:srgbClr val="CC0000"/>
    <a:srgbClr val="009900"/>
    <a:srgbClr val="FF9933"/>
    <a:srgbClr val="CCECFF"/>
    <a:srgbClr val="FFDDF9"/>
    <a:srgbClr val="FFCCFF"/>
    <a:srgbClr val="D9FB9D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89" autoAdjust="0"/>
    <p:restoredTop sz="80639" autoAdjust="0"/>
  </p:normalViewPr>
  <p:slideViewPr>
    <p:cSldViewPr>
      <p:cViewPr>
        <p:scale>
          <a:sx n="42" d="100"/>
          <a:sy n="42" d="100"/>
        </p:scale>
        <p:origin x="-1620" y="-9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notesViewPr>
    <p:cSldViewPr>
      <p:cViewPr varScale="1">
        <p:scale>
          <a:sx n="46" d="100"/>
          <a:sy n="46" d="100"/>
        </p:scale>
        <p:origin x="-1914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smtClean="0"/>
              <a:t>ProSelling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617BD45-4329-4DA7-B741-53BD17B3D2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64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 smtClean="0"/>
              <a:t>All Rights Reserved.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r>
              <a:rPr lang="en-US" dirty="0" err="1" smtClean="0"/>
              <a:t>ProSelling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dirty="0" smtClean="0"/>
              <a:t>Copyright 2011.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C4614E39-D61D-4C94-B03D-B6891193C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94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2A0E74-1AD9-42CD-A831-E959F88C39EF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685058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8EA7E3B-9F97-436B-AEB4-2AAC93D8D687}" type="slidenum">
              <a:rPr lang="en-US" sz="1300"/>
              <a:pPr algn="r" eaLnBrk="1" hangingPunct="1"/>
              <a:t>10</a:t>
            </a:fld>
            <a:endParaRPr lang="en-US" sz="1300"/>
          </a:p>
        </p:txBody>
      </p:sp>
      <p:sp>
        <p:nvSpPr>
          <p:cNvPr id="685059" name="Rectangle 1356801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5060" name="Rectangle 135680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15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930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20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613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313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3BFBC0-4C61-4C93-9E21-AE00F1AD8B2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25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7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952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73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802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162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18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97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45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640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030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147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9625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3BFBC0-4C61-4C93-9E21-AE00F1AD8B2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1627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68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9200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428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56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7310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01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5497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46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3BFBC0-4C61-4C93-9E21-AE00F1AD8B2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865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06B416-98ED-4B8A-B458-C9273B595FFC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687106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FB034627-6F46-4B82-A570-0799F78F80CE}" type="slidenum">
              <a:rPr lang="en-US" sz="1300"/>
              <a:pPr algn="r" eaLnBrk="1" hangingPunct="1"/>
              <a:t>37</a:t>
            </a:fld>
            <a:endParaRPr lang="en-US" sz="1300"/>
          </a:p>
        </p:txBody>
      </p:sp>
      <p:sp>
        <p:nvSpPr>
          <p:cNvPr id="687107" name="Rectangle 1360897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7108" name="Rectangle 136089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734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9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671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474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3BFBC0-4C61-4C93-9E21-AE00F1AD8B2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5757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33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9030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0282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648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746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597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0319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644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3378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43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CE4310E-5D14-424E-9577-2719C245652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684034" name="Shape 4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C688188-F69A-455D-91FD-338DFC41E788}" type="slidenum">
              <a:rPr lang="en-US" sz="1300"/>
              <a:pPr algn="r" eaLnBrk="1" hangingPunct="1"/>
              <a:t>6</a:t>
            </a:fld>
            <a:endParaRPr lang="en-US" sz="1300"/>
          </a:p>
        </p:txBody>
      </p:sp>
      <p:sp>
        <p:nvSpPr>
          <p:cNvPr id="684035" name="Rectangle 1354753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684036" name="Rectangle 1354754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740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78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14E39-D61D-4C94-B03D-B6891193C59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4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4">
    <p:bg>
      <p:bgPr>
        <a:solidFill>
          <a:srgbClr val="FFD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48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endParaRPr lang="en-US" noProof="0" smtClean="0"/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3A61D-D9CD-4A33-AE77-A6E6EAB6AAD0}" type="datetime1">
              <a:rPr lang="en-US" smtClean="0"/>
              <a:t>12/08/11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98543-D94E-46EF-93D3-34E9809F0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3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sz="4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FB40E-ED42-4537-BC1E-4D0F1F19DA45}" type="datetimeFigureOut">
              <a:rPr lang="en-US"/>
              <a:pPr>
                <a:defRPr/>
              </a:pPr>
              <a:t>12/08/11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58D72-AAF0-4375-8C7F-F9B00AE403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050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2-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8B400E-AC26-4D52-ADEC-7057ACD8439D}" type="datetime1">
              <a:rPr lang="en-US" smtClean="0"/>
              <a:t>12/08/11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2C0EA9-5559-4F68-8FD3-F623528CA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9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0B38A9-6806-4617-AC21-0A29FD646678}" type="datetime1">
              <a:rPr lang="en-US" smtClean="0"/>
              <a:t>12/08/11</a:t>
            </a:fld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Chapter 6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7137F-9D3D-41EA-86ED-2392E19AE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2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2"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467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1">
    <p:bg>
      <p:bgPr>
        <a:solidFill>
          <a:srgbClr val="FEE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0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- Section 3">
    <p:bg>
      <p:bgPr>
        <a:solidFill>
          <a:srgbClr val="D9FB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84950"/>
            <a:ext cx="3048000" cy="273050"/>
          </a:xfrm>
        </p:spPr>
        <p:txBody>
          <a:bodyPr/>
          <a:lstStyle>
            <a:lvl1pPr>
              <a:defRPr sz="800"/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5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bg2">
                    <a:lumMod val="1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77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315200" y="6477000"/>
            <a:ext cx="18288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   Chapter 6   </a:t>
            </a:r>
            <a:fld id="{D2D5A2E1-FC72-4D79-A74A-A37DA54671D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8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phasis"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495" y="6705600"/>
            <a:ext cx="2278505" cy="136161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>
              <a:buFont typeface="Arial" pitchFamily="34" charset="0"/>
              <a:buChar char="•"/>
              <a:defRPr sz="2800"/>
            </a:lvl1pPr>
            <a:lvl2pPr marL="914400" indent="-457200" algn="l">
              <a:buClr>
                <a:srgbClr val="FF0000"/>
              </a:buClr>
              <a:buFont typeface="Arial" pitchFamily="34" charset="0"/>
              <a:buChar char="•"/>
              <a:defRPr sz="2800"/>
            </a:lvl2pPr>
            <a:lvl3pPr algn="l">
              <a:buClr>
                <a:schemeClr val="tx2">
                  <a:lumMod val="75000"/>
                </a:schemeClr>
              </a:buClr>
              <a:buSzPct val="75000"/>
              <a:buFont typeface="Courier New" pitchFamily="49" charset="0"/>
              <a:buChar char="o"/>
              <a:defRPr sz="2800"/>
            </a:lvl3pPr>
            <a:lvl4pPr marL="1828800" indent="-457200" algn="l">
              <a:buClr>
                <a:schemeClr val="accent4">
                  <a:lumMod val="75000"/>
                </a:schemeClr>
              </a:buClr>
              <a:buFont typeface="Arial" pitchFamily="34" charset="0"/>
              <a:buChar char="•"/>
              <a:defRPr sz="2800"/>
            </a:lvl4pPr>
            <a:lvl5pPr marL="2286000" indent="-457200" algn="l">
              <a:buClr>
                <a:schemeClr val="accent3">
                  <a:lumMod val="75000"/>
                </a:schemeClr>
              </a:buClr>
              <a:buFont typeface="Arial" pitchFamily="34" charset="0"/>
              <a:buChar char="•"/>
              <a:defRPr sz="2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97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325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5" name="Rectangle 5325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FBCC5-EEC7-42A1-8A8D-FDB219925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3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  All Rights Reserved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Copyright 2011.  All Rights Reserved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66464-7AAF-4C50-AC2B-7796C27116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74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32550"/>
            <a:ext cx="30480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  All Rights Reserved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Copyright 2011.  All Rights Reserved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E3003-4F3B-4850-804B-0152B5C7CD4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038600"/>
            <a:ext cx="8229600" cy="2087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-26483"/>
            <a:ext cx="9174480" cy="6869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13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6" r:id="rId2"/>
    <p:sldLayoutId id="2147483693" r:id="rId3"/>
    <p:sldLayoutId id="2147483695" r:id="rId4"/>
    <p:sldLayoutId id="2147483688" r:id="rId5"/>
    <p:sldLayoutId id="2147483689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spcBef>
          <a:spcPct val="20000"/>
        </a:spcBef>
        <a:buFont typeface="Arial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4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3276600" cy="4144963"/>
          </a:xfrm>
        </p:spPr>
        <p:txBody>
          <a:bodyPr/>
          <a:lstStyle/>
          <a:p>
            <a:r>
              <a:rPr lang="en-US" b="1" dirty="0" smtClean="0"/>
              <a:t>The Sales Process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266464-7AAF-4C50-AC2B-7796C27116D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2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hape 135577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First Impressions</a:t>
            </a:r>
          </a:p>
        </p:txBody>
      </p:sp>
      <p:pic>
        <p:nvPicPr>
          <p:cNvPr id="4" name="TommyBoy first try Don't Take NO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3848066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Impressions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Before any words are even spoken, we begin to </a:t>
            </a:r>
            <a:r>
              <a:rPr lang="en-US" dirty="0" err="1" smtClean="0"/>
              <a:t>form___________about</a:t>
            </a:r>
            <a:r>
              <a:rPr lang="en-US" dirty="0" smtClean="0"/>
              <a:t> </a:t>
            </a:r>
            <a:r>
              <a:rPr lang="en-US" dirty="0" smtClean="0"/>
              <a:t>other people</a:t>
            </a:r>
          </a:p>
          <a:p>
            <a:endParaRPr lang="en-US" dirty="0" smtClean="0"/>
          </a:p>
          <a:p>
            <a:r>
              <a:rPr lang="en-US" dirty="0" smtClean="0"/>
              <a:t>About </a:t>
            </a:r>
            <a:r>
              <a:rPr lang="en-US" dirty="0" smtClean="0"/>
              <a:t>how professional they are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Do they h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ave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an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appointment?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Are they on time?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 smtClean="0"/>
              <a:t>About how trustworthy they are</a:t>
            </a:r>
            <a:endParaRPr lang="en-US" dirty="0" smtClean="0"/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Do they appear “safe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,” familiar?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88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hape 34611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Creating an Impression</a:t>
            </a:r>
          </a:p>
        </p:txBody>
      </p:sp>
      <p:sp>
        <p:nvSpPr>
          <p:cNvPr id="257027" name="Shape 34611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>
            <a:noAutofit/>
          </a:bodyPr>
          <a:lstStyle/>
          <a:p>
            <a:pPr marL="1588" indent="-1588" defTabSz="914400" eaLnBrk="1" hangingPunct="1">
              <a:spcBef>
                <a:spcPts val="0"/>
              </a:spcBef>
              <a:buFontTx/>
              <a:buNone/>
              <a:tabLst>
                <a:tab pos="465138" algn="l"/>
              </a:tabLst>
            </a:pPr>
            <a:r>
              <a:rPr lang="en-US" dirty="0" smtClean="0"/>
              <a:t>Their </a:t>
            </a:r>
            <a:r>
              <a:rPr lang="en-US" dirty="0" smtClean="0"/>
              <a:t>impression depends on </a:t>
            </a:r>
          </a:p>
          <a:p>
            <a:pPr marL="0" indent="0">
              <a:spcBef>
                <a:spcPts val="0"/>
              </a:spcBef>
              <a:buNone/>
              <a:tabLst>
                <a:tab pos="465138" algn="l"/>
              </a:tabLst>
            </a:pPr>
            <a:r>
              <a:rPr lang="en-US" dirty="0"/>
              <a:t>h</a:t>
            </a:r>
            <a:r>
              <a:rPr lang="en-US" dirty="0" smtClean="0"/>
              <a:t>ow </a:t>
            </a:r>
            <a:r>
              <a:rPr lang="en-US" dirty="0" smtClean="0"/>
              <a:t>you </a:t>
            </a:r>
            <a:r>
              <a:rPr lang="en-US" b="1" u="sng" dirty="0" smtClean="0"/>
              <a:t>_______: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  <a:tabLst>
                <a:tab pos="465138" algn="l"/>
              </a:tabLst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  <a:tabLst>
                <a:tab pos="465138" algn="l"/>
              </a:tabLs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Your clothes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should be…</a:t>
            </a:r>
          </a:p>
          <a:p>
            <a:pPr lvl="1">
              <a:spcBef>
                <a:spcPts val="0"/>
              </a:spcBef>
              <a:tabLst>
                <a:tab pos="465138" algn="l"/>
              </a:tabLs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Clean and well fitting</a:t>
            </a:r>
          </a:p>
          <a:p>
            <a:pPr lvl="1">
              <a:spcBef>
                <a:spcPts val="0"/>
              </a:spcBef>
              <a:tabLst>
                <a:tab pos="465138" algn="l"/>
              </a:tabLs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Fit the image</a:t>
            </a:r>
          </a:p>
          <a:p>
            <a:pPr lvl="1">
              <a:spcBef>
                <a:spcPts val="0"/>
              </a:spcBef>
              <a:tabLst>
                <a:tab pos="465138" algn="l"/>
              </a:tabLst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Appropriate shoes</a:t>
            </a:r>
          </a:p>
          <a:p>
            <a:pPr marL="0" indent="0">
              <a:spcBef>
                <a:spcPts val="0"/>
              </a:spcBef>
              <a:buNone/>
              <a:tabLst>
                <a:tab pos="465138" algn="l"/>
              </a:tabLst>
            </a:pPr>
            <a:r>
              <a:rPr lang="en-US" b="1" dirty="0" smtClean="0"/>
              <a:t>Your grooming…</a:t>
            </a:r>
            <a:endParaRPr lang="en-US" b="1" dirty="0" smtClean="0"/>
          </a:p>
          <a:p>
            <a:pPr lvl="1">
              <a:spcBef>
                <a:spcPts val="0"/>
              </a:spcBef>
              <a:tabLst>
                <a:tab pos="465138" algn="l"/>
              </a:tabLst>
            </a:pPr>
            <a:r>
              <a:rPr lang="en-US" b="1" dirty="0" smtClean="0"/>
              <a:t>Hair trimmed neatly – slightly conservative </a:t>
            </a:r>
          </a:p>
          <a:p>
            <a:pPr lvl="1">
              <a:spcBef>
                <a:spcPts val="0"/>
              </a:spcBef>
              <a:tabLst>
                <a:tab pos="465138" algn="l"/>
              </a:tabLst>
            </a:pPr>
            <a:r>
              <a:rPr lang="en-US" b="1" dirty="0" smtClean="0"/>
              <a:t>Nails clean and neat</a:t>
            </a:r>
          </a:p>
          <a:p>
            <a:pPr lvl="1">
              <a:spcBef>
                <a:spcPts val="0"/>
              </a:spcBef>
              <a:tabLst>
                <a:tab pos="465138" algn="l"/>
              </a:tabLst>
            </a:pPr>
            <a:r>
              <a:rPr lang="en-US" b="1" dirty="0" smtClean="0"/>
              <a:t>Dress shoes should be polished.</a:t>
            </a:r>
          </a:p>
        </p:txBody>
      </p:sp>
      <p:pic>
        <p:nvPicPr>
          <p:cNvPr id="257028" name="Rectangle 3461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828800"/>
            <a:ext cx="16383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145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hape 34099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Creating an Impression</a:t>
            </a:r>
          </a:p>
        </p:txBody>
      </p:sp>
      <p:sp>
        <p:nvSpPr>
          <p:cNvPr id="253955" name="Shape 340994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943600" cy="5029200"/>
          </a:xfrm>
        </p:spPr>
        <p:txBody>
          <a:bodyPr>
            <a:normAutofit/>
          </a:bodyPr>
          <a:lstStyle/>
          <a:p>
            <a:pPr marL="0" indent="0" defTabSz="914400" eaLnBrk="1" hangingPunct="1">
              <a:buNone/>
            </a:pPr>
            <a:r>
              <a:rPr lang="en-US" sz="2800" b="1" u="sng" dirty="0" smtClean="0"/>
              <a:t>__________</a:t>
            </a:r>
            <a:r>
              <a:rPr lang="en-US" sz="2800" b="1" dirty="0" smtClean="0"/>
              <a:t> </a:t>
            </a:r>
            <a:r>
              <a:rPr lang="en-US" sz="2800" dirty="0" smtClean="0"/>
              <a:t>yourself carefully</a:t>
            </a:r>
          </a:p>
          <a:p>
            <a:pPr defTabSz="914400" eaLnBrk="1" hangingPunct="1">
              <a:buFontTx/>
              <a:buNone/>
            </a:pPr>
            <a:r>
              <a:rPr lang="en-US" sz="2800" dirty="0" smtClean="0"/>
              <a:t>	</a:t>
            </a:r>
          </a:p>
          <a:p>
            <a:pPr defTabSz="914400" eaLnBrk="1" hangingPunct="1"/>
            <a:r>
              <a:rPr lang="en-US" sz="2800" dirty="0" smtClean="0"/>
              <a:t>If you have a question, choose the more conservative alternative</a:t>
            </a:r>
          </a:p>
          <a:p>
            <a:pPr defTabSz="914400" eaLnBrk="1" hangingPunct="1"/>
            <a:endParaRPr lang="en-US" sz="2800" dirty="0" smtClean="0"/>
          </a:p>
          <a:p>
            <a:pPr defTabSz="914400" eaLnBrk="1" hangingPunct="1"/>
            <a:r>
              <a:rPr lang="en-US" sz="2800" dirty="0" smtClean="0"/>
              <a:t>Your vehicle and briefcase or sales notebook should be clean, free of clutter, and in good repair.</a:t>
            </a:r>
          </a:p>
        </p:txBody>
      </p:sp>
      <p:pic>
        <p:nvPicPr>
          <p:cNvPr id="253956" name="Rectangle 34099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2081213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2748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hape 34406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Creating an Impression</a:t>
            </a:r>
          </a:p>
        </p:txBody>
      </p:sp>
      <p:sp>
        <p:nvSpPr>
          <p:cNvPr id="254979" name="Shape 344066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7010400" cy="4876800"/>
          </a:xfrm>
        </p:spPr>
        <p:txBody>
          <a:bodyPr>
            <a:normAutofit/>
          </a:bodyPr>
          <a:lstStyle/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u="sng" dirty="0" smtClean="0"/>
              <a:t>_______________</a:t>
            </a:r>
            <a:r>
              <a:rPr lang="en-US" dirty="0" smtClean="0"/>
              <a:t>to</a:t>
            </a:r>
            <a:r>
              <a:rPr lang="en-US" dirty="0" smtClean="0"/>
              <a:t>: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B050"/>
                </a:solidFill>
              </a:rPr>
              <a:t>How you </a:t>
            </a:r>
            <a:r>
              <a:rPr lang="en-US" b="1" u="sng" dirty="0" smtClean="0">
                <a:solidFill>
                  <a:srgbClr val="00B050"/>
                </a:solidFill>
              </a:rPr>
              <a:t>________</a:t>
            </a:r>
            <a:r>
              <a:rPr lang="en-US" b="1" dirty="0" smtClean="0">
                <a:solidFill>
                  <a:srgbClr val="00B050"/>
                </a:solidFill>
              </a:rPr>
              <a:t>	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B050"/>
                </a:solidFill>
              </a:rPr>
              <a:t>	-a cloud of dust doesn’t cut it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B050"/>
                </a:solidFill>
              </a:rPr>
              <a:t>	-Watch for the kids and pets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70C0"/>
                </a:solidFill>
              </a:rPr>
              <a:t>Where you </a:t>
            </a:r>
            <a:r>
              <a:rPr lang="en-US" b="1" u="sng" dirty="0" smtClean="0">
                <a:solidFill>
                  <a:srgbClr val="0070C0"/>
                </a:solidFill>
              </a:rPr>
              <a:t>_______</a:t>
            </a:r>
            <a:endParaRPr lang="en-US" b="1" u="sng" dirty="0" smtClean="0">
              <a:solidFill>
                <a:srgbClr val="0070C0"/>
              </a:solidFill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70C0"/>
                </a:solidFill>
              </a:rPr>
              <a:t>	-stay out of the yard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0070C0"/>
                </a:solidFill>
              </a:rPr>
              <a:t>	-don’t block anyone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7030A0"/>
                </a:solidFill>
              </a:rPr>
              <a:t>What you are </a:t>
            </a:r>
            <a:r>
              <a:rPr lang="en-US" b="1" u="sng" dirty="0" smtClean="0">
                <a:solidFill>
                  <a:srgbClr val="7030A0"/>
                </a:solidFill>
              </a:rPr>
              <a:t>__________</a:t>
            </a:r>
            <a:endParaRPr lang="en-US" b="1" u="sng" dirty="0" smtClean="0">
              <a:solidFill>
                <a:srgbClr val="7030A0"/>
              </a:solidFill>
            </a:endParaRP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7030A0"/>
                </a:solidFill>
              </a:rPr>
              <a:t>	-Look successful, but not rich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7030A0"/>
                </a:solidFill>
              </a:rPr>
              <a:t>	-Has the vehicle ever been washed</a:t>
            </a:r>
            <a:r>
              <a:rPr lang="en-US" dirty="0" smtClean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52800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78928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Rectangle 34509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5240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03" name="Shape 34508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/>
              <a:t>Creating an Impression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56004" name="Shape 34509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How you </a:t>
            </a:r>
            <a:r>
              <a:rPr lang="en-US" b="1" u="sng" dirty="0" smtClean="0"/>
              <a:t>________</a:t>
            </a:r>
            <a:r>
              <a:rPr lang="en-US" dirty="0" smtClean="0"/>
              <a:t>of </a:t>
            </a:r>
            <a:r>
              <a:rPr lang="en-US" dirty="0" smtClean="0"/>
              <a:t>your car 	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-with confidence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-but watch out for the dog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US" dirty="0"/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Where you </a:t>
            </a:r>
            <a:r>
              <a:rPr lang="en-US" b="1" u="sng" dirty="0" smtClean="0"/>
              <a:t>______</a:t>
            </a:r>
            <a:endParaRPr lang="en-US" b="1" u="sng" dirty="0" smtClean="0"/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-Stay out of the barn or operating room unless invited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	-Check at the house or office first</a:t>
            </a:r>
          </a:p>
        </p:txBody>
      </p:sp>
    </p:spTree>
    <p:extLst>
      <p:ext uri="{BB962C8B-B14F-4D97-AF65-F5344CB8AC3E}">
        <p14:creationId xmlns:p14="http://schemas.microsoft.com/office/powerpoint/2010/main" val="22823879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hape 35328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Creating an Impression</a:t>
            </a:r>
          </a:p>
        </p:txBody>
      </p:sp>
      <p:sp>
        <p:nvSpPr>
          <p:cNvPr id="264195" name="Shape 353282"/>
          <p:cNvSpPr>
            <a:spLocks noGrp="1" noChangeArrowheads="1"/>
          </p:cNvSpPr>
          <p:nvPr>
            <p:ph idx="1"/>
          </p:nvPr>
        </p:nvSpPr>
        <p:spPr>
          <a:xfrm>
            <a:off x="2743200" y="1600200"/>
            <a:ext cx="6172200" cy="4525963"/>
          </a:xfrm>
        </p:spPr>
        <p:txBody>
          <a:bodyPr>
            <a:normAutofit/>
          </a:bodyPr>
          <a:lstStyle/>
          <a:p>
            <a:pPr defTabSz="914400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dirty="0" smtClean="0"/>
              <a:t>How you </a:t>
            </a:r>
            <a:r>
              <a:rPr lang="en-US" b="1" u="sng" dirty="0" smtClean="0"/>
              <a:t>______:</a:t>
            </a:r>
            <a:endParaRPr lang="en-US" b="1" u="sng" dirty="0" smtClean="0"/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Don’t chew gum or tobacco</a:t>
            </a:r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Don’t smoke</a:t>
            </a:r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Don’t sit down unless invited …formally or by example</a:t>
            </a:r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FF0000"/>
                </a:solidFill>
              </a:rPr>
              <a:t>Don’t act too familiar</a:t>
            </a:r>
          </a:p>
          <a:p>
            <a:pPr lvl="2" defTabSz="914400" eaLnBrk="1" hangingPunct="1">
              <a:lnSpc>
                <a:spcPct val="110000"/>
              </a:lnSpc>
              <a:spcBef>
                <a:spcPts val="0"/>
              </a:spcBef>
              <a:buFontTx/>
              <a:buNone/>
            </a:pPr>
            <a:r>
              <a:rPr lang="en-US" b="1" dirty="0" smtClean="0">
                <a:solidFill>
                  <a:srgbClr val="FF0000"/>
                </a:solidFill>
              </a:rPr>
              <a:t>…Unless you know them well</a:t>
            </a:r>
          </a:p>
          <a:p>
            <a:pPr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Use </a:t>
            </a:r>
            <a:r>
              <a:rPr lang="en-US" b="1" u="sng" dirty="0" smtClean="0"/>
              <a:t>________________</a:t>
            </a:r>
            <a:endParaRPr lang="en-US" dirty="0" smtClean="0"/>
          </a:p>
          <a:p>
            <a:pPr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Every circumstance is different</a:t>
            </a:r>
          </a:p>
        </p:txBody>
      </p:sp>
      <p:pic>
        <p:nvPicPr>
          <p:cNvPr id="264196" name="Rectangle 35328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09800"/>
            <a:ext cx="2194004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662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hape 35430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Creating an Impression </a:t>
            </a:r>
          </a:p>
        </p:txBody>
      </p:sp>
      <p:sp>
        <p:nvSpPr>
          <p:cNvPr id="265219" name="Shape 35430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>
              <a:spcBef>
                <a:spcPct val="0"/>
              </a:spcBef>
            </a:pPr>
            <a:r>
              <a:rPr lang="en-US" dirty="0" smtClean="0"/>
              <a:t>If offered a snack, be sure to: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u="sng" dirty="0" smtClean="0">
                <a:solidFill>
                  <a:srgbClr val="009900"/>
                </a:solidFill>
              </a:rPr>
              <a:t>___________</a:t>
            </a:r>
            <a:r>
              <a:rPr lang="en-US" b="1" dirty="0" smtClean="0">
                <a:solidFill>
                  <a:srgbClr val="009900"/>
                </a:solidFill>
              </a:rPr>
              <a:t>after </a:t>
            </a:r>
            <a:r>
              <a:rPr lang="en-US" b="1" dirty="0" smtClean="0">
                <a:solidFill>
                  <a:srgbClr val="009900"/>
                </a:solidFill>
              </a:rPr>
              <a:t>yourself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9900"/>
                </a:solidFill>
              </a:rPr>
              <a:t>Don’t leave “cup rings” on their table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009900"/>
                </a:solidFill>
              </a:rPr>
              <a:t>Don’t knock anything over</a:t>
            </a:r>
          </a:p>
        </p:txBody>
      </p:sp>
      <p:pic>
        <p:nvPicPr>
          <p:cNvPr id="265220" name="Rectangle 3543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375660"/>
            <a:ext cx="4564912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33350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Shape 84480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Creating an Impression</a:t>
            </a:r>
          </a:p>
        </p:txBody>
      </p:sp>
      <p:sp>
        <p:nvSpPr>
          <p:cNvPr id="266244" name="Shape 844802"/>
          <p:cNvSpPr>
            <a:spLocks noGrp="1" noChangeArrowheads="1"/>
          </p:cNvSpPr>
          <p:nvPr>
            <p:ph idx="1"/>
          </p:nvPr>
        </p:nvSpPr>
        <p:spPr>
          <a:xfrm>
            <a:off x="381000" y="1600200"/>
            <a:ext cx="8229600" cy="4525963"/>
          </a:xfrm>
        </p:spPr>
        <p:txBody>
          <a:bodyPr>
            <a:normAutofit/>
          </a:bodyPr>
          <a:lstStyle/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Take notes if you wish but </a:t>
            </a:r>
            <a:r>
              <a:rPr lang="en-US" b="1" u="sng" dirty="0" smtClean="0"/>
              <a:t>_____________</a:t>
            </a:r>
            <a:r>
              <a:rPr lang="en-US" dirty="0" smtClean="0"/>
              <a:t>if </a:t>
            </a:r>
            <a:r>
              <a:rPr lang="en-US" dirty="0" smtClean="0"/>
              <a:t>it is sensitive</a:t>
            </a:r>
          </a:p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Always carry </a:t>
            </a:r>
            <a:r>
              <a:rPr lang="en-US" b="1" u="sng" dirty="0" smtClean="0"/>
              <a:t>______</a:t>
            </a:r>
            <a:r>
              <a:rPr lang="en-US" dirty="0" smtClean="0"/>
              <a:t>and </a:t>
            </a:r>
            <a:r>
              <a:rPr lang="en-US" dirty="0" smtClean="0"/>
              <a:t>notebook</a:t>
            </a:r>
          </a:p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Never move anything around without </a:t>
            </a:r>
            <a:r>
              <a:rPr lang="en-US" b="1" u="sng" dirty="0" smtClean="0"/>
              <a:t>________________</a:t>
            </a:r>
            <a:endParaRPr lang="en-US" dirty="0"/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chairs, 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papers, </a:t>
            </a:r>
          </a:p>
          <a:p>
            <a:pPr lvl="1">
              <a:spcBef>
                <a:spcPts val="0"/>
              </a:spcBef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or the desk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505200"/>
            <a:ext cx="3886200" cy="2910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979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6" y="2417590"/>
            <a:ext cx="2005013" cy="2563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9074" name="Shape 34713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Creating an Impression</a:t>
            </a:r>
          </a:p>
        </p:txBody>
      </p:sp>
      <p:sp>
        <p:nvSpPr>
          <p:cNvPr id="259075" name="Shape 347138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458200" cy="4953000"/>
          </a:xfrm>
        </p:spPr>
        <p:txBody>
          <a:bodyPr>
            <a:normAutofit/>
          </a:bodyPr>
          <a:lstStyle/>
          <a:p>
            <a:pPr marL="0" indent="0" algn="ctr" defTabSz="914400" eaLnBrk="1" hangingPunct="1">
              <a:buFontTx/>
              <a:buNone/>
            </a:pPr>
            <a:r>
              <a:rPr lang="en-US" dirty="0" smtClean="0"/>
              <a:t>Seldom does anyone perceive themselves to be making a poor impression…</a:t>
            </a:r>
          </a:p>
          <a:p>
            <a:pPr marL="0" indent="0" defTabSz="914400" eaLnBrk="1" hangingPunct="1">
              <a:buFontTx/>
              <a:buNone/>
            </a:pPr>
            <a:endParaRPr lang="en-US" dirty="0" smtClean="0"/>
          </a:p>
          <a:p>
            <a:pPr marL="0" indent="0" defTabSz="914400" eaLnBrk="1" hangingPunct="1">
              <a:buFontTx/>
              <a:buNone/>
            </a:pPr>
            <a:endParaRPr lang="en-US" dirty="0" smtClean="0"/>
          </a:p>
          <a:p>
            <a:pPr marL="0" indent="0" defTabSz="914400" eaLnBrk="1" hangingPunct="1">
              <a:buFontTx/>
              <a:buNone/>
            </a:pPr>
            <a:endParaRPr lang="en-US" dirty="0" smtClean="0"/>
          </a:p>
          <a:p>
            <a:pPr marL="0" indent="0" defTabSz="914400" eaLnBrk="1" hangingPunct="1">
              <a:buFontTx/>
              <a:buNone/>
            </a:pPr>
            <a:endParaRPr lang="en-US" dirty="0"/>
          </a:p>
          <a:p>
            <a:pPr marL="0" indent="0" defTabSz="914400" eaLnBrk="1" hangingPunct="1">
              <a:buFontTx/>
              <a:buNone/>
            </a:pPr>
            <a:endParaRPr lang="en-US" dirty="0" smtClean="0"/>
          </a:p>
          <a:p>
            <a:pPr marL="0" indent="0" defTabSz="914400" eaLnBrk="1" hangingPunct="1">
              <a:buFontTx/>
              <a:buNone/>
            </a:pPr>
            <a:r>
              <a:rPr lang="en-US" dirty="0" smtClean="0"/>
              <a:t>			BUT OTHERS MIGHT!</a:t>
            </a:r>
          </a:p>
          <a:p>
            <a:pPr marL="0" indent="0" algn="ctr" defTabSz="914400" eaLnBrk="1" hangingPunct="1">
              <a:buFontTx/>
              <a:buNone/>
            </a:pPr>
            <a:r>
              <a:rPr lang="en-US" dirty="0" smtClean="0"/>
              <a:t>IT IS WHAT THE </a:t>
            </a:r>
            <a:r>
              <a:rPr lang="en-US" b="1" u="sng" dirty="0" smtClean="0"/>
              <a:t>__________</a:t>
            </a:r>
            <a:r>
              <a:rPr lang="en-US" dirty="0" smtClean="0"/>
              <a:t> </a:t>
            </a:r>
            <a:r>
              <a:rPr lang="en-US" dirty="0" smtClean="0"/>
              <a:t>THINKS THAT COUNTS!</a:t>
            </a:r>
          </a:p>
        </p:txBody>
      </p:sp>
    </p:spTree>
    <p:extLst>
      <p:ext uri="{BB962C8B-B14F-4D97-AF65-F5344CB8AC3E}">
        <p14:creationId xmlns:p14="http://schemas.microsoft.com/office/powerpoint/2010/main" val="3094702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Opening the Call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54" y="1905000"/>
            <a:ext cx="8646246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1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Greeting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hape 33075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The Greeting</a:t>
            </a:r>
          </a:p>
        </p:txBody>
      </p:sp>
      <p:sp>
        <p:nvSpPr>
          <p:cNvPr id="260099" name="Shape 33075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0"/>
              </a:spcBef>
            </a:pPr>
            <a:r>
              <a:rPr lang="en-US" dirty="0" smtClean="0"/>
              <a:t>A weak greeting makes you look weak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Be sincere</a:t>
            </a:r>
          </a:p>
          <a:p>
            <a:pPr lvl="1">
              <a:spcBef>
                <a:spcPct val="0"/>
              </a:spcBef>
            </a:pPr>
            <a:r>
              <a:rPr lang="en-US" dirty="0" smtClean="0"/>
              <a:t>Being too pushy builds barriers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Have a greeting in mind</a:t>
            </a:r>
          </a:p>
          <a:p>
            <a:pPr lvl="1">
              <a:spcBef>
                <a:spcPct val="0"/>
              </a:spcBef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It’s OK to plan your opening line, but be flexible</a:t>
            </a:r>
          </a:p>
          <a:p>
            <a:pPr lvl="1">
              <a:spcBef>
                <a:spcPct val="0"/>
              </a:spcBef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Select a topic likely to be of interest to the prospect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Have your business cards handy</a:t>
            </a:r>
          </a:p>
        </p:txBody>
      </p:sp>
    </p:spTree>
    <p:extLst>
      <p:ext uri="{BB962C8B-B14F-4D97-AF65-F5344CB8AC3E}">
        <p14:creationId xmlns:p14="http://schemas.microsoft.com/office/powerpoint/2010/main" val="82773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Rectangle 350211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43000"/>
            <a:ext cx="64008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3" name="Shape 3502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smtClean="0">
                <a:solidFill>
                  <a:schemeClr val="tx1"/>
                </a:solidFill>
              </a:rPr>
              <a:t>The Greeting</a:t>
            </a:r>
          </a:p>
        </p:txBody>
      </p:sp>
      <p:sp>
        <p:nvSpPr>
          <p:cNvPr id="261124" name="Shape 350210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/>
            <a:r>
              <a:rPr lang="en-US" dirty="0" smtClean="0"/>
              <a:t>Approach the prospect confidently </a:t>
            </a:r>
          </a:p>
          <a:p>
            <a:pPr defTabSz="914400" eaLnBrk="1" hangingPunct="1"/>
            <a:r>
              <a:rPr lang="en-US" dirty="0" smtClean="0"/>
              <a:t>With a smile</a:t>
            </a:r>
          </a:p>
          <a:p>
            <a:pPr defTabSz="914400" eaLnBrk="1" hangingPunct="1"/>
            <a:r>
              <a:rPr lang="en-US" dirty="0" smtClean="0"/>
              <a:t>Offer a handshake</a:t>
            </a:r>
          </a:p>
          <a:p>
            <a:pPr lvl="2" defTabSz="914400" eaLnBrk="1" hangingPunct="1"/>
            <a:r>
              <a:rPr lang="en-US" dirty="0" smtClean="0"/>
              <a:t>  Firm – not </a:t>
            </a:r>
            <a:r>
              <a:rPr lang="en-US" b="1" u="sng" dirty="0" smtClean="0"/>
              <a:t>___________</a:t>
            </a:r>
            <a:endParaRPr lang="en-US" b="1" u="sng" dirty="0" smtClean="0"/>
          </a:p>
          <a:p>
            <a:pPr lvl="2" defTabSz="914400" eaLnBrk="1" hangingPunct="1"/>
            <a:r>
              <a:rPr lang="en-US" dirty="0" smtClean="0"/>
              <a:t>  “Go for the thumb”</a:t>
            </a:r>
          </a:p>
        </p:txBody>
      </p:sp>
    </p:spTree>
    <p:extLst>
      <p:ext uri="{BB962C8B-B14F-4D97-AF65-F5344CB8AC3E}">
        <p14:creationId xmlns:p14="http://schemas.microsoft.com/office/powerpoint/2010/main" val="2899166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hape 3512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The Greeting</a:t>
            </a:r>
          </a:p>
        </p:txBody>
      </p:sp>
      <p:sp>
        <p:nvSpPr>
          <p:cNvPr id="262147" name="Shape 35123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buFontTx/>
              <a:buNone/>
            </a:pPr>
            <a:endParaRPr lang="en-US" dirty="0" smtClean="0"/>
          </a:p>
          <a:p>
            <a:pPr marL="3201988" lvl="1" defTabSz="914400" eaLnBrk="1" hangingPunct="1"/>
            <a:r>
              <a:rPr lang="en-US" dirty="0" smtClean="0"/>
              <a:t>Introduce yourself slowly and clearly</a:t>
            </a:r>
          </a:p>
          <a:p>
            <a:pPr marL="3201988" lvl="1" defTabSz="914400" eaLnBrk="1" hangingPunct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First name…(1,2,3) Last Name</a:t>
            </a:r>
          </a:p>
          <a:p>
            <a:pPr marL="3201988" lvl="1" defTabSz="914400" eaLnBrk="1" hangingPunct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Tell them what company you are with</a:t>
            </a:r>
          </a:p>
          <a:p>
            <a:pPr marL="3201988" lvl="1" defTabSz="914400" eaLnBrk="1" hangingPunct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And what you do</a:t>
            </a:r>
          </a:p>
        </p:txBody>
      </p:sp>
      <p:pic>
        <p:nvPicPr>
          <p:cNvPr id="262148" name="Rectangle 3512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23622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253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Business 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your cards handy</a:t>
            </a:r>
          </a:p>
          <a:p>
            <a:r>
              <a:rPr lang="en-US" dirty="0" smtClean="0"/>
              <a:t>If you work internationally, have multiple languages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33" y="3352800"/>
            <a:ext cx="3974867" cy="2645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671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3522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algn="l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The Greeting</a:t>
            </a:r>
          </a:p>
        </p:txBody>
      </p:sp>
      <p:sp>
        <p:nvSpPr>
          <p:cNvPr id="263171" name="Shape 35225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/>
            <a:r>
              <a:rPr lang="en-US" dirty="0" smtClean="0"/>
              <a:t>Pronounce the prospect’s name correctly</a:t>
            </a:r>
          </a:p>
          <a:p>
            <a:pPr defTabSz="914400" eaLnBrk="1" hangingPunct="1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Repeat their name when introduced</a:t>
            </a:r>
          </a:p>
          <a:p>
            <a:pPr defTabSz="914400" eaLnBrk="1" hangingPunct="1"/>
            <a:r>
              <a:rPr lang="en-US" dirty="0" smtClean="0"/>
              <a:t>Use titles unless you know them</a:t>
            </a:r>
          </a:p>
          <a:p>
            <a:pPr defTabSz="914400" eaLnBrk="1" hangingPunct="1"/>
            <a:r>
              <a:rPr lang="en-US" b="1" dirty="0" smtClean="0">
                <a:solidFill>
                  <a:srgbClr val="002060"/>
                </a:solidFill>
              </a:rPr>
              <a:t>Be careful using nicknames</a:t>
            </a:r>
          </a:p>
          <a:p>
            <a:pPr defTabSz="914400" eaLnBrk="1" hangingPunct="1"/>
            <a:r>
              <a:rPr lang="en-US" dirty="0" smtClean="0"/>
              <a:t>Maintain </a:t>
            </a:r>
            <a:r>
              <a:rPr lang="en-US" b="1" u="sng" dirty="0" smtClean="0"/>
              <a:t>_____________</a:t>
            </a:r>
            <a:endParaRPr lang="en-US" b="1" u="sng" dirty="0" smtClean="0"/>
          </a:p>
          <a:p>
            <a:pPr defTabSz="914400" eaLnBrk="1" hangingPunct="1"/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Be courteous</a:t>
            </a:r>
          </a:p>
          <a:p>
            <a:pPr defTabSz="914400" eaLnBrk="1" hangingPunct="1"/>
            <a:r>
              <a:rPr lang="en-US" dirty="0" smtClean="0"/>
              <a:t>Wear a nametag</a:t>
            </a:r>
          </a:p>
        </p:txBody>
      </p:sp>
      <p:pic>
        <p:nvPicPr>
          <p:cNvPr id="263172" name="Rectangle 3522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950970"/>
            <a:ext cx="36576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9000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hape 35532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Focus</a:t>
            </a:r>
          </a:p>
        </p:txBody>
      </p:sp>
      <p:sp>
        <p:nvSpPr>
          <p:cNvPr id="267267" name="Shape 355330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88" indent="-1588" defTabSz="914400" eaLnBrk="1" hangingPunct="1">
              <a:lnSpc>
                <a:spcPct val="110000"/>
              </a:lnSpc>
              <a:buFontTx/>
              <a:buNone/>
            </a:pPr>
            <a:r>
              <a:rPr lang="en-US" b="1" dirty="0" smtClean="0"/>
              <a:t>At the same time you are greeting the prospect, you are receiving non-verbal signals that are critically important </a:t>
            </a:r>
          </a:p>
          <a:p>
            <a:pPr lvl="1" defTabSz="914400" eaLnBrk="1" hangingPunct="1">
              <a:lnSpc>
                <a:spcPct val="110000"/>
              </a:lnSpc>
            </a:pPr>
            <a:r>
              <a:rPr lang="en-US" b="1" u="sng" dirty="0" smtClean="0"/>
              <a:t>__________</a:t>
            </a:r>
            <a:r>
              <a:rPr lang="en-US" dirty="0" smtClean="0"/>
              <a:t>the </a:t>
            </a:r>
            <a:r>
              <a:rPr lang="en-US" dirty="0" smtClean="0"/>
              <a:t>prospect</a:t>
            </a:r>
          </a:p>
          <a:p>
            <a:pPr lvl="1" defTabSz="914400" eaLnBrk="1" hangingPunct="1">
              <a:lnSpc>
                <a:spcPct val="110000"/>
              </a:lnSpc>
            </a:pPr>
            <a:r>
              <a:rPr lang="en-US" dirty="0" smtClean="0"/>
              <a:t>Re-evaluating your pre-call information</a:t>
            </a:r>
          </a:p>
        </p:txBody>
      </p:sp>
    </p:spTree>
    <p:extLst>
      <p:ext uri="{BB962C8B-B14F-4D97-AF65-F5344CB8AC3E}">
        <p14:creationId xmlns:p14="http://schemas.microsoft.com/office/powerpoint/2010/main" val="174001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Rectangle 3563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286385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8292" name="Shape 356354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6629400" cy="4525963"/>
          </a:xfrm>
        </p:spPr>
        <p:txBody>
          <a:bodyPr>
            <a:normAutofit/>
          </a:bodyPr>
          <a:lstStyle/>
          <a:p>
            <a:pPr marL="1588" indent="-1588" defTabSz="914400" eaLnBrk="1" hangingPunct="1">
              <a:lnSpc>
                <a:spcPct val="110000"/>
              </a:lnSpc>
              <a:buFontTx/>
              <a:buNone/>
            </a:pPr>
            <a:r>
              <a:rPr lang="en-US" dirty="0" smtClean="0"/>
              <a:t>Look for </a:t>
            </a:r>
            <a:r>
              <a:rPr lang="en-US" b="1" u="sng" dirty="0" smtClean="0"/>
              <a:t>________</a:t>
            </a:r>
            <a:endParaRPr lang="en-US" b="1" u="sng" dirty="0" smtClean="0"/>
          </a:p>
          <a:p>
            <a:pPr lvl="1" defTabSz="914400" eaLnBrk="1" hangingPunct="1">
              <a:lnSpc>
                <a:spcPct val="110000"/>
              </a:lnSpc>
            </a:pPr>
            <a:r>
              <a:rPr lang="en-US" b="1" dirty="0" smtClean="0">
                <a:solidFill>
                  <a:srgbClr val="00B0F0"/>
                </a:solidFill>
              </a:rPr>
              <a:t>Search for areas in common</a:t>
            </a:r>
          </a:p>
          <a:p>
            <a:pPr lvl="1" defTabSz="914400" eaLnBrk="1" hangingPunct="1">
              <a:lnSpc>
                <a:spcPct val="110000"/>
              </a:lnSpc>
            </a:pPr>
            <a:r>
              <a:rPr lang="en-US" b="1" dirty="0" smtClean="0">
                <a:solidFill>
                  <a:srgbClr val="00B0F0"/>
                </a:solidFill>
              </a:rPr>
              <a:t>Examine the setting for things to discuss</a:t>
            </a:r>
          </a:p>
          <a:p>
            <a:pPr lvl="1" defTabSz="914400" eaLnBrk="1" hangingPunct="1">
              <a:lnSpc>
                <a:spcPct val="110000"/>
              </a:lnSpc>
            </a:pPr>
            <a:r>
              <a:rPr lang="en-US" b="1" dirty="0" smtClean="0">
                <a:solidFill>
                  <a:srgbClr val="00B0F0"/>
                </a:solidFill>
              </a:rPr>
              <a:t>Adjust your strategy</a:t>
            </a:r>
          </a:p>
          <a:p>
            <a:pPr lvl="1" defTabSz="914400" eaLnBrk="1" hangingPunct="1">
              <a:lnSpc>
                <a:spcPct val="110000"/>
              </a:lnSpc>
            </a:pPr>
            <a:r>
              <a:rPr lang="en-US" b="1" dirty="0" smtClean="0">
                <a:solidFill>
                  <a:srgbClr val="00B0F0"/>
                </a:solidFill>
              </a:rPr>
              <a:t>Select your best opening</a:t>
            </a:r>
          </a:p>
          <a:p>
            <a:pPr marL="1588" indent="-1588" defTabSz="914400" eaLnBrk="1" hangingPunct="1">
              <a:buFontTx/>
              <a:buNone/>
            </a:pPr>
            <a:r>
              <a:rPr lang="en-US" dirty="0" smtClean="0"/>
              <a:t>On the spot </a:t>
            </a:r>
            <a:r>
              <a:rPr lang="en-US" b="1" u="sng" dirty="0" smtClean="0"/>
              <a:t>____________</a:t>
            </a:r>
            <a:r>
              <a:rPr lang="en-US" dirty="0" smtClean="0"/>
              <a:t> </a:t>
            </a:r>
            <a:r>
              <a:rPr lang="en-US" dirty="0" smtClean="0"/>
              <a:t>are the rule</a:t>
            </a:r>
          </a:p>
        </p:txBody>
      </p:sp>
      <p:sp>
        <p:nvSpPr>
          <p:cNvPr id="268291" name="Shape 35635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79619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hape 35737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The Second Greeting</a:t>
            </a:r>
          </a:p>
        </p:txBody>
      </p:sp>
      <p:sp>
        <p:nvSpPr>
          <p:cNvPr id="269315" name="Shape 35737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On a second meeting</a:t>
            </a:r>
          </a:p>
          <a:p>
            <a:pPr defTabSz="914400"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defTabSz="914400" eaLnBrk="1" hangingPunct="1">
              <a:lnSpc>
                <a:spcPct val="90000"/>
              </a:lnSpc>
            </a:pPr>
            <a:r>
              <a:rPr lang="en-US" b="1" u="sng" dirty="0" smtClean="0"/>
              <a:t>____________</a:t>
            </a:r>
            <a:r>
              <a:rPr lang="en-US" dirty="0" smtClean="0"/>
              <a:t>them </a:t>
            </a:r>
            <a:r>
              <a:rPr lang="en-US" dirty="0" smtClean="0"/>
              <a:t>that you’ve met before, but Introduce yourself again, </a:t>
            </a:r>
          </a:p>
          <a:p>
            <a:pPr lvl="1">
              <a:lnSpc>
                <a:spcPct val="90000"/>
              </a:lnSpc>
            </a:pPr>
            <a:r>
              <a:rPr lang="en-US" b="1" dirty="0" smtClean="0">
                <a:solidFill>
                  <a:srgbClr val="CC6600"/>
                </a:solidFill>
              </a:rPr>
              <a:t>Until they say, “Oh, you don’t have to introduce yourself to me.”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CC6600"/>
                </a:solidFill>
              </a:rPr>
              <a:t>Make it easy and comfortable for them </a:t>
            </a:r>
          </a:p>
          <a:p>
            <a:pPr defTabSz="914400" eaLnBrk="1" hangingPunct="1">
              <a:lnSpc>
                <a:spcPct val="90000"/>
              </a:lnSpc>
            </a:pPr>
            <a:r>
              <a:rPr lang="en-US" dirty="0" smtClean="0"/>
              <a:t>Make doubly certain</a:t>
            </a:r>
          </a:p>
          <a:p>
            <a:pPr lvl="1" defTabSz="914400" eaLnBrk="1" hangingPunct="1">
              <a:lnSpc>
                <a:spcPct val="90000"/>
              </a:lnSpc>
            </a:pPr>
            <a:r>
              <a:rPr lang="en-US" dirty="0" smtClean="0"/>
              <a:t>to pronounce the prospect’s name correctly</a:t>
            </a:r>
          </a:p>
        </p:txBody>
      </p:sp>
    </p:spTree>
    <p:extLst>
      <p:ext uri="{BB962C8B-B14F-4D97-AF65-F5344CB8AC3E}">
        <p14:creationId xmlns:p14="http://schemas.microsoft.com/office/powerpoint/2010/main" val="1843595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Building Rapport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7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The Power of Relationships</a:t>
            </a:r>
          </a:p>
          <a:p>
            <a:pPr lvl="0"/>
            <a:r>
              <a:rPr lang="en-US" dirty="0" smtClean="0"/>
              <a:t>Creating First Impressions</a:t>
            </a:r>
          </a:p>
          <a:p>
            <a:pPr lvl="0"/>
            <a:r>
              <a:rPr lang="en-US" dirty="0" smtClean="0"/>
              <a:t>Greeting</a:t>
            </a:r>
          </a:p>
          <a:p>
            <a:pPr lvl="0"/>
            <a:r>
              <a:rPr lang="en-US" dirty="0" smtClean="0"/>
              <a:t>Building Rapport</a:t>
            </a:r>
          </a:p>
          <a:p>
            <a:pPr lvl="0"/>
            <a:r>
              <a:rPr lang="en-US" dirty="0" smtClean="0"/>
              <a:t>Types of Openings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5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hape 367617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Building Rapport</a:t>
            </a:r>
          </a:p>
        </p:txBody>
      </p:sp>
      <p:sp>
        <p:nvSpPr>
          <p:cNvPr id="271363" name="Shape 367618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marL="2574925" indent="-2455863" algn="r" defTabSz="914400" eaLnBrk="1" hangingPunct="1">
              <a:buFontTx/>
              <a:buNone/>
            </a:pPr>
            <a:r>
              <a:rPr lang="en-US" dirty="0" smtClean="0"/>
              <a:t>Rapport-building serves the function of letting buyer and seller </a:t>
            </a:r>
            <a:r>
              <a:rPr lang="en-US" b="1" u="sng" dirty="0" smtClean="0"/>
              <a:t>_____________</a:t>
            </a:r>
            <a:r>
              <a:rPr lang="en-US" dirty="0" smtClean="0"/>
              <a:t>. </a:t>
            </a:r>
            <a:endParaRPr lang="en-US" dirty="0" smtClean="0"/>
          </a:p>
          <a:p>
            <a:pPr marL="2574925" indent="-2455863" algn="r" defTabSz="914400" eaLnBrk="1" hangingPunct="1">
              <a:buFontTx/>
              <a:buNone/>
            </a:pPr>
            <a:r>
              <a:rPr lang="en-US" b="1" dirty="0" smtClean="0">
                <a:solidFill>
                  <a:srgbClr val="002060"/>
                </a:solidFill>
              </a:rPr>
              <a:t>The customer is also “taking your measure” to find out what king of person you are.</a:t>
            </a:r>
          </a:p>
        </p:txBody>
      </p:sp>
      <p:pic>
        <p:nvPicPr>
          <p:cNvPr id="271364" name="Rectangle 3676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57600"/>
            <a:ext cx="4000649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4356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7" name="Shape 368643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Building Rapport</a:t>
            </a:r>
          </a:p>
        </p:txBody>
      </p:sp>
      <p:sp>
        <p:nvSpPr>
          <p:cNvPr id="272386" name="Shape 368641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/>
          <a:lstStyle/>
          <a:p>
            <a:pPr defTabSz="914400" eaLnBrk="1" hangingPunct="1"/>
            <a:r>
              <a:rPr lang="en-US" b="1" dirty="0" smtClean="0">
                <a:solidFill>
                  <a:srgbClr val="CC0000"/>
                </a:solidFill>
              </a:rPr>
              <a:t>Rapport-building looks like innocent, friendly conversation </a:t>
            </a:r>
            <a:endParaRPr lang="en-US" sz="3600" b="1" dirty="0" smtClean="0">
              <a:solidFill>
                <a:srgbClr val="CC0000"/>
              </a:solidFill>
            </a:endParaRPr>
          </a:p>
          <a:p>
            <a:pPr defTabSz="914400" eaLnBrk="1" hangingPunct="1"/>
            <a:r>
              <a:rPr lang="en-US" dirty="0" smtClean="0"/>
              <a:t>To the well-trained, professional salesperson it is filled with opportunities to learn about the customer and what makes him/her “tick”</a:t>
            </a:r>
          </a:p>
        </p:txBody>
      </p:sp>
      <p:pic>
        <p:nvPicPr>
          <p:cNvPr id="272388" name="Rectangle 3686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191000"/>
            <a:ext cx="3657600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24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1" name="Shape 370690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Building Rapport</a:t>
            </a:r>
          </a:p>
        </p:txBody>
      </p:sp>
      <p:sp>
        <p:nvSpPr>
          <p:cNvPr id="273410" name="Shape 370689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 lIns="92075" tIns="46038" rIns="92075" bIns="46038">
            <a:normAutofit/>
          </a:bodyPr>
          <a:lstStyle/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Successful rapport builders adapt their style to the customer’s</a:t>
            </a:r>
          </a:p>
          <a:p>
            <a:pPr defTabSz="914400" eaLnBrk="1" hangingPunct="1">
              <a:spcBef>
                <a:spcPts val="0"/>
              </a:spcBef>
            </a:pPr>
            <a:r>
              <a:rPr lang="en-US" b="1" u="sng" dirty="0" smtClean="0"/>
              <a:t>___________</a:t>
            </a:r>
            <a:r>
              <a:rPr lang="en-US" dirty="0" smtClean="0"/>
              <a:t> </a:t>
            </a:r>
            <a:r>
              <a:rPr lang="en-US" dirty="0" smtClean="0"/>
              <a:t>to a prospect’s style is not manipulative</a:t>
            </a:r>
          </a:p>
          <a:p>
            <a:pPr lvl="1"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but a skillful method of getting him or her talking about needs and priorities </a:t>
            </a:r>
          </a:p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It is a way of communicating more effectively with the customer - </a:t>
            </a:r>
          </a:p>
          <a:p>
            <a:pPr lvl="1"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rgbClr val="009900"/>
                </a:solidFill>
              </a:rPr>
              <a:t>based on the way </a:t>
            </a:r>
            <a:r>
              <a:rPr lang="en-US" b="1" u="sng" dirty="0" smtClean="0">
                <a:solidFill>
                  <a:srgbClr val="009900"/>
                </a:solidFill>
              </a:rPr>
              <a:t>they</a:t>
            </a:r>
            <a:r>
              <a:rPr lang="en-US" b="1" dirty="0" smtClean="0">
                <a:solidFill>
                  <a:srgbClr val="009900"/>
                </a:solidFill>
              </a:rPr>
              <a:t> want to communicate </a:t>
            </a:r>
          </a:p>
        </p:txBody>
      </p:sp>
    </p:spTree>
    <p:extLst>
      <p:ext uri="{BB962C8B-B14F-4D97-AF65-F5344CB8AC3E}">
        <p14:creationId xmlns:p14="http://schemas.microsoft.com/office/powerpoint/2010/main" val="12965609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8475566"/>
              </p:ext>
            </p:extLst>
          </p:nvPr>
        </p:nvGraphicFramePr>
        <p:xfrm>
          <a:off x="76200" y="152400"/>
          <a:ext cx="9144000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Document" r:id="rId4" imgW="11746011" imgH="8545751" progId="Word.Document.6">
                  <p:embed/>
                </p:oleObj>
              </mc:Choice>
              <mc:Fallback>
                <p:oleObj name="Document" r:id="rId4" imgW="11746011" imgH="8545751" progId="Word.Document.6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52400"/>
                        <a:ext cx="9144000" cy="662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50988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5" name="Shape 371714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Building Rapport</a:t>
            </a:r>
          </a:p>
        </p:txBody>
      </p:sp>
      <p:sp>
        <p:nvSpPr>
          <p:cNvPr id="274434" name="Shape 371713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>
              <a:spcBef>
                <a:spcPts val="0"/>
              </a:spcBef>
            </a:pPr>
            <a:r>
              <a:rPr lang="en-US" dirty="0" smtClean="0"/>
              <a:t>Rapport building develops </a:t>
            </a:r>
            <a:r>
              <a:rPr lang="en-US" b="1" u="sng" dirty="0" smtClean="0"/>
              <a:t>________</a:t>
            </a:r>
            <a:endParaRPr lang="en-US" b="1" dirty="0" smtClean="0"/>
          </a:p>
          <a:p>
            <a:pPr lvl="1"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because it shows the customer that you are not a threat</a:t>
            </a:r>
          </a:p>
          <a:p>
            <a:pPr lvl="1" defTabSz="914400" eaLnBrk="1" hangingPunct="1">
              <a:spcBef>
                <a:spcPts val="0"/>
              </a:spcBef>
            </a:pP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That you are genuinely interested in their business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Always confirm the schedule with them</a:t>
            </a:r>
          </a:p>
          <a:p>
            <a:pPr>
              <a:spcBef>
                <a:spcPts val="0"/>
              </a:spcBef>
            </a:pPr>
            <a:endParaRPr lang="en-US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990" y="4648200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260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Building Rapport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dirty="0" smtClean="0"/>
              <a:t>In the United States, small talk precedes business, even with high “D” customers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dirty="0" smtClean="0"/>
              <a:t>The </a:t>
            </a:r>
            <a:r>
              <a:rPr lang="en-US" dirty="0"/>
              <a:t>customer should do most of the talking</a:t>
            </a:r>
          </a:p>
          <a:p>
            <a:pPr lvl="1">
              <a:spcBef>
                <a:spcPts val="0"/>
              </a:spcBef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If you talk too much, you may well miss the opportunity to know what is on your customer’s mind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40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Rectangle 3727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819400"/>
            <a:ext cx="2286000" cy="1632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5460" name="Shape 37273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Building Rapport</a:t>
            </a:r>
          </a:p>
        </p:txBody>
      </p:sp>
      <p:sp>
        <p:nvSpPr>
          <p:cNvPr id="275459" name="Shape 372737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 lnSpcReduction="10000"/>
          </a:bodyPr>
          <a:lstStyle/>
          <a:p>
            <a:pPr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dirty="0" smtClean="0"/>
              <a:t>It is good for the prospect to feel that </a:t>
            </a:r>
            <a:r>
              <a:rPr lang="en-US" u="sng" dirty="0" smtClean="0"/>
              <a:t>______ </a:t>
            </a:r>
            <a:r>
              <a:rPr lang="en-US" dirty="0" smtClean="0"/>
              <a:t>are </a:t>
            </a:r>
            <a:r>
              <a:rPr lang="en-US" dirty="0" smtClean="0"/>
              <a:t>in control of the conversation</a:t>
            </a:r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Pace</a:t>
            </a:r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Content</a:t>
            </a:r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Length of each topic</a:t>
            </a:r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When to move on</a:t>
            </a:r>
          </a:p>
          <a:p>
            <a:pPr lvl="1" defTabSz="914400" eaLnBrk="1" hangingPunct="1">
              <a:lnSpc>
                <a:spcPct val="110000"/>
              </a:lnSpc>
              <a:spcBef>
                <a:spcPts val="0"/>
              </a:spcBef>
            </a:pPr>
            <a:endParaRPr lang="en-US" dirty="0" smtClean="0"/>
          </a:p>
          <a:p>
            <a:pPr defTabSz="914400" eaLnBrk="1" hangingPunct="1"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But in reality, it is the salesperson who directs the topics and flow of the conversation</a:t>
            </a:r>
          </a:p>
        </p:txBody>
      </p:sp>
    </p:spTree>
    <p:extLst>
      <p:ext uri="{BB962C8B-B14F-4D97-AF65-F5344CB8AC3E}">
        <p14:creationId xmlns:p14="http://schemas.microsoft.com/office/powerpoint/2010/main" val="36768552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Body Language</a:t>
            </a:r>
            <a:endParaRPr lang="en-US" dirty="0"/>
          </a:p>
        </p:txBody>
      </p:sp>
      <p:sp>
        <p:nvSpPr>
          <p:cNvPr id="198659" name="Shape 1359874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People often communicate through means other than words.</a:t>
            </a:r>
          </a:p>
          <a:p>
            <a:pPr lvl="1"/>
            <a:r>
              <a:rPr lang="en-US" dirty="0" smtClean="0"/>
              <a:t>It’s why impressions are so important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70C0"/>
                </a:solidFill>
              </a:rPr>
              <a:t>People are less threatened by others who look and act like them.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Mirroring is the process of matching “kinesics” or body language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It occurs naturally and can be interpreted with training.</a:t>
            </a:r>
          </a:p>
        </p:txBody>
      </p:sp>
    </p:spTree>
    <p:extLst>
      <p:ext uri="{BB962C8B-B14F-4D97-AF65-F5344CB8AC3E}">
        <p14:creationId xmlns:p14="http://schemas.microsoft.com/office/powerpoint/2010/main" val="320385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Openings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08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 some point, the conversation will need to move from rapport building to meaningful business conversations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63000" y="649287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76600"/>
            <a:ext cx="4647262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66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Words to Watch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en-US" b="1" dirty="0" smtClean="0"/>
              <a:t>Opening</a:t>
            </a:r>
          </a:p>
          <a:p>
            <a:r>
              <a:rPr lang="en-US" b="1" dirty="0" smtClean="0"/>
              <a:t>Impressions</a:t>
            </a:r>
          </a:p>
          <a:p>
            <a:r>
              <a:rPr lang="en-US" b="1" dirty="0" smtClean="0"/>
              <a:t>Greeting</a:t>
            </a:r>
          </a:p>
          <a:p>
            <a:r>
              <a:rPr lang="en-US" b="1" dirty="0" smtClean="0"/>
              <a:t>Eye Contact</a:t>
            </a:r>
          </a:p>
          <a:p>
            <a:r>
              <a:rPr lang="en-US" b="1" dirty="0" smtClean="0"/>
              <a:t>Rapport</a:t>
            </a:r>
          </a:p>
          <a:p>
            <a:r>
              <a:rPr lang="en-US" b="1" dirty="0" err="1" smtClean="0"/>
              <a:t>Neurolinguistic</a:t>
            </a:r>
            <a:r>
              <a:rPr lang="en-US" b="1" dirty="0" smtClean="0"/>
              <a:t> Programming</a:t>
            </a:r>
          </a:p>
          <a:p>
            <a:r>
              <a:rPr lang="en-US" b="1" dirty="0" smtClean="0"/>
              <a:t>Kinesics</a:t>
            </a:r>
          </a:p>
          <a:p>
            <a:r>
              <a:rPr lang="en-US" b="1" dirty="0" smtClean="0"/>
              <a:t>Mirroring</a:t>
            </a:r>
          </a:p>
          <a:p>
            <a:r>
              <a:rPr lang="en-US" b="1" dirty="0" smtClean="0"/>
              <a:t>Transitioning</a:t>
            </a:r>
          </a:p>
          <a:p>
            <a:r>
              <a:rPr lang="en-US" b="1" dirty="0" smtClean="0"/>
              <a:t>Standard Approach</a:t>
            </a:r>
          </a:p>
          <a:p>
            <a:r>
              <a:rPr lang="en-US" b="1" dirty="0" smtClean="0"/>
              <a:t>Direct Approach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526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Transitions are created with a bridge between small talk and the business conversation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These could be questions</a:t>
            </a:r>
          </a:p>
          <a:p>
            <a:pPr lvl="1"/>
            <a:r>
              <a:rPr lang="en-US" b="1" dirty="0" smtClean="0">
                <a:solidFill>
                  <a:srgbClr val="CC6600"/>
                </a:solidFill>
              </a:rPr>
              <a:t>Or statements that arouse the customer’s attention</a:t>
            </a:r>
            <a:endParaRPr lang="en-US" b="1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hape 373761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Sales Call Openers</a:t>
            </a:r>
          </a:p>
        </p:txBody>
      </p:sp>
      <p:sp>
        <p:nvSpPr>
          <p:cNvPr id="278531" name="Shape 373762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defTabSz="914400" eaLnBrk="1" hangingPunct="1">
              <a:buFontTx/>
              <a:buNone/>
            </a:pPr>
            <a:r>
              <a:rPr lang="en-US" sz="3000" dirty="0" smtClean="0"/>
              <a:t>The two primary techniques for opening a sales call are the </a:t>
            </a:r>
            <a:r>
              <a:rPr lang="en-US" sz="3000" b="1" u="sng" dirty="0" smtClean="0"/>
              <a:t>__________</a:t>
            </a:r>
            <a:r>
              <a:rPr lang="en-US" sz="3000" b="1" dirty="0" smtClean="0"/>
              <a:t> </a:t>
            </a:r>
            <a:r>
              <a:rPr lang="en-US" sz="3000" dirty="0" smtClean="0"/>
              <a:t>approach and the </a:t>
            </a:r>
            <a:r>
              <a:rPr lang="en-US" sz="3000" b="1" u="sng" dirty="0" smtClean="0"/>
              <a:t>____________</a:t>
            </a:r>
            <a:r>
              <a:rPr lang="en-US" sz="3000" dirty="0" smtClean="0"/>
              <a:t> </a:t>
            </a:r>
            <a:r>
              <a:rPr lang="en-US" sz="3000" dirty="0" smtClean="0"/>
              <a:t>approach</a:t>
            </a:r>
          </a:p>
          <a:p>
            <a:pPr defTabSz="914400" eaLnBrk="1" hangingPunct="1">
              <a:buFontTx/>
              <a:buNone/>
            </a:pPr>
            <a:endParaRPr lang="en-US" sz="3000" dirty="0"/>
          </a:p>
          <a:p>
            <a:pPr defTabSz="914400" eaLnBrk="1" hangingPunct="1">
              <a:buFontTx/>
              <a:buNone/>
            </a:pPr>
            <a:r>
              <a:rPr lang="en-US" sz="3000" b="1" dirty="0" smtClean="0">
                <a:solidFill>
                  <a:srgbClr val="002060"/>
                </a:solidFill>
              </a:rPr>
              <a:t>A standard approach simply raises a question or makes an observation that shifts the topic to business.</a:t>
            </a:r>
          </a:p>
        </p:txBody>
      </p:sp>
    </p:spTree>
    <p:extLst>
      <p:ext uri="{BB962C8B-B14F-4D97-AF65-F5344CB8AC3E}">
        <p14:creationId xmlns:p14="http://schemas.microsoft.com/office/powerpoint/2010/main" val="15861069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hape 37478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Sales Call Openers</a:t>
            </a:r>
          </a:p>
        </p:txBody>
      </p:sp>
      <p:sp>
        <p:nvSpPr>
          <p:cNvPr id="279555" name="Shape 37478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914400" eaLnBrk="1" hangingPunct="1">
              <a:buNone/>
            </a:pPr>
            <a:r>
              <a:rPr lang="en-US" dirty="0" smtClean="0"/>
              <a:t>The Standard Approach</a:t>
            </a:r>
          </a:p>
          <a:p>
            <a:pPr marL="609600" indent="-609600" defTabSz="914400" eaLnBrk="1" hangingPunct="1">
              <a:buFontTx/>
              <a:buNone/>
            </a:pPr>
            <a:endParaRPr lang="en-US" dirty="0" smtClean="0"/>
          </a:p>
          <a:p>
            <a:pPr marL="990600" lvl="1" indent="-533400" defTabSz="914400" eaLnBrk="1" hangingPunct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Leads to general conversation</a:t>
            </a:r>
          </a:p>
          <a:p>
            <a:pPr marL="990600" lvl="1" indent="-533400" defTabSz="914400" eaLnBrk="1" hangingPunct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and areas of business interest</a:t>
            </a:r>
          </a:p>
          <a:p>
            <a:pPr marL="990600" lvl="1" indent="-533400" defTabSz="914400" eaLnBrk="1" hangingPunct="1"/>
            <a:endParaRPr lang="en-US" dirty="0" smtClean="0"/>
          </a:p>
          <a:p>
            <a:pPr marL="609600" indent="-609600" defTabSz="914400" eaLnBrk="1" hangingPunct="1">
              <a:buFontTx/>
              <a:buNone/>
            </a:pPr>
            <a:r>
              <a:rPr lang="en-US" dirty="0" smtClean="0"/>
              <a:t>Looks like you’ve been pretty busy, lately.</a:t>
            </a:r>
          </a:p>
          <a:p>
            <a:pPr marL="609600" indent="-609600" defTabSz="914400" eaLnBrk="1" hangingPunct="1">
              <a:buFontTx/>
              <a:buNone/>
            </a:pPr>
            <a:r>
              <a:rPr lang="en-US" dirty="0" smtClean="0"/>
              <a:t>How’s business been?</a:t>
            </a:r>
          </a:p>
          <a:p>
            <a:pPr marL="609600" indent="-609600" defTabSz="914400" eaLnBrk="1" hangingPunct="1">
              <a:buFontTx/>
              <a:buNone/>
            </a:pPr>
            <a:r>
              <a:rPr lang="en-US" dirty="0" smtClean="0"/>
              <a:t>How are the crops doing?</a:t>
            </a:r>
          </a:p>
        </p:txBody>
      </p:sp>
      <p:pic>
        <p:nvPicPr>
          <p:cNvPr id="279556" name="Rectangle 3747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959" y="228601"/>
            <a:ext cx="2744316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585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 Breakers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Icebreaker may be used to help with the transition</a:t>
            </a:r>
          </a:p>
          <a:p>
            <a:r>
              <a:rPr lang="en-US" dirty="0" smtClean="0"/>
              <a:t>These are best when they can tie to a business objective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Gifts and trinkets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Samples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Headlines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Questions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Referrals and Testimonials</a:t>
            </a:r>
          </a:p>
        </p:txBody>
      </p:sp>
    </p:spTree>
    <p:extLst>
      <p:ext uri="{BB962C8B-B14F-4D97-AF65-F5344CB8AC3E}">
        <p14:creationId xmlns:p14="http://schemas.microsoft.com/office/powerpoint/2010/main" val="398278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Icebreakers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“I wanted to stop by today to drop off some samples.”</a:t>
            </a:r>
          </a:p>
          <a:p>
            <a:r>
              <a:rPr lang="en-US" b="1" dirty="0" smtClean="0">
                <a:solidFill>
                  <a:srgbClr val="CC0000"/>
                </a:solidFill>
              </a:rPr>
              <a:t>We’ve been working on some new contracts to help deal with price volatility.  Have you had any concerns about that recently?”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“Last week I was at Harry Armstrong’s practice and I had asked him who else he though might like to hear about our new </a:t>
            </a:r>
            <a:r>
              <a:rPr lang="en-US" b="1" dirty="0" err="1" smtClean="0">
                <a:solidFill>
                  <a:srgbClr val="00B050"/>
                </a:solidFill>
              </a:rPr>
              <a:t>dewormer</a:t>
            </a:r>
            <a:r>
              <a:rPr lang="en-US" b="1" dirty="0" smtClean="0">
                <a:solidFill>
                  <a:srgbClr val="00B050"/>
                </a:solidFill>
              </a:rPr>
              <a:t>. He gave me your name and said I should introduce myself to you.”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Rectangle 3778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0" y="4191000"/>
            <a:ext cx="38354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2627" name="Shape 37785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Icebreakers</a:t>
            </a:r>
          </a:p>
        </p:txBody>
      </p:sp>
      <p:sp>
        <p:nvSpPr>
          <p:cNvPr id="282628" name="Shape 37785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>
              <a:lnSpc>
                <a:spcPct val="90000"/>
              </a:lnSpc>
              <a:buFontTx/>
              <a:buNone/>
            </a:pPr>
            <a:r>
              <a:rPr lang="en-US" dirty="0" smtClean="0"/>
              <a:t>A small but useful gift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May build good will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May obligate them for a few minute</a:t>
            </a:r>
          </a:p>
          <a:p>
            <a:pPr>
              <a:spcBef>
                <a:spcPct val="0"/>
              </a:spcBef>
            </a:pPr>
            <a:r>
              <a:rPr lang="en-US" dirty="0" smtClean="0"/>
              <a:t>Consider . . .</a:t>
            </a:r>
          </a:p>
          <a:p>
            <a:pPr lvl="1">
              <a:spcBef>
                <a:spcPct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Caps, pencils, key chains, etc.</a:t>
            </a:r>
          </a:p>
          <a:p>
            <a:pPr lvl="1">
              <a:spcBef>
                <a:spcPct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Copies of a relevant magazine article</a:t>
            </a:r>
          </a:p>
          <a:p>
            <a:pPr lvl="1">
              <a:spcBef>
                <a:spcPct val="0"/>
              </a:spcBef>
            </a:pPr>
            <a:r>
              <a:rPr lang="en-US" b="1" dirty="0" smtClean="0">
                <a:solidFill>
                  <a:srgbClr val="0070C0"/>
                </a:solidFill>
              </a:rPr>
              <a:t>Cold drink or coffee</a:t>
            </a:r>
          </a:p>
        </p:txBody>
      </p:sp>
    </p:spTree>
    <p:extLst>
      <p:ext uri="{BB962C8B-B14F-4D97-AF65-F5344CB8AC3E}">
        <p14:creationId xmlns:p14="http://schemas.microsoft.com/office/powerpoint/2010/main" val="1157676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hape 37888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Icebreakers</a:t>
            </a:r>
          </a:p>
        </p:txBody>
      </p:sp>
      <p:sp>
        <p:nvSpPr>
          <p:cNvPr id="283651" name="Shape 37888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defTabSz="914400" eaLnBrk="1" hangingPunct="1">
              <a:buFontTx/>
              <a:buNone/>
            </a:pPr>
            <a:r>
              <a:rPr lang="en-US" b="1" u="sng" dirty="0" smtClean="0"/>
              <a:t>_______________</a:t>
            </a:r>
            <a:r>
              <a:rPr lang="en-US" dirty="0" smtClean="0"/>
              <a:t>them </a:t>
            </a:r>
            <a:r>
              <a:rPr lang="en-US" dirty="0" smtClean="0"/>
              <a:t>on something important</a:t>
            </a:r>
          </a:p>
          <a:p>
            <a:pPr lvl="1" defTabSz="914400"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Powerful . . . If sincere</a:t>
            </a:r>
          </a:p>
          <a:p>
            <a:pPr lvl="1" defTabSz="914400"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Sincerity is the key</a:t>
            </a:r>
          </a:p>
          <a:p>
            <a:pPr lvl="1" defTabSz="914400" eaLnBrk="1" hangingPunct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Must be and sound natural</a:t>
            </a:r>
          </a:p>
          <a:p>
            <a:pPr defTabSz="914400" eaLnBrk="1" hangingPunct="1">
              <a:buFontTx/>
              <a:buNone/>
            </a:pPr>
            <a:r>
              <a:rPr lang="en-US" b="1" u="sng" dirty="0" smtClean="0"/>
              <a:t>_________________</a:t>
            </a:r>
            <a:r>
              <a:rPr lang="en-US" dirty="0" smtClean="0"/>
              <a:t>designed </a:t>
            </a:r>
            <a:r>
              <a:rPr lang="en-US" dirty="0" smtClean="0"/>
              <a:t>to arouse interest and that will lead to further explanation</a:t>
            </a:r>
          </a:p>
          <a:p>
            <a:pPr defTabSz="914400" eaLnBrk="1" hangingPunct="1">
              <a:buFontTx/>
              <a:buNone/>
            </a:pPr>
            <a:r>
              <a:rPr lang="en-US" b="1" u="sng" dirty="0" smtClean="0"/>
              <a:t>___________</a:t>
            </a:r>
            <a:r>
              <a:rPr lang="en-US" dirty="0" smtClean="0"/>
              <a:t> </a:t>
            </a:r>
            <a:r>
              <a:rPr lang="en-US" dirty="0" smtClean="0"/>
              <a:t>- Suggest a mutual friend asked you to stop by, but be sure that is true</a:t>
            </a:r>
          </a:p>
        </p:txBody>
      </p:sp>
    </p:spTree>
    <p:extLst>
      <p:ext uri="{BB962C8B-B14F-4D97-AF65-F5344CB8AC3E}">
        <p14:creationId xmlns:p14="http://schemas.microsoft.com/office/powerpoint/2010/main" val="1293256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hape 37990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defTabSz="914400" eaLnBrk="1" hangingPunct="1"/>
            <a:r>
              <a:rPr lang="en-US" dirty="0" smtClean="0">
                <a:solidFill>
                  <a:schemeClr val="tx1"/>
                </a:solidFill>
              </a:rPr>
              <a:t>Icebreakers</a:t>
            </a:r>
          </a:p>
        </p:txBody>
      </p:sp>
      <p:sp>
        <p:nvSpPr>
          <p:cNvPr id="284675" name="Shape 37990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buFontTx/>
              <a:buNone/>
            </a:pPr>
            <a:r>
              <a:rPr lang="en-US" b="1" u="sng" dirty="0" smtClean="0"/>
              <a:t>____________</a:t>
            </a:r>
            <a:r>
              <a:rPr lang="en-US" b="1" dirty="0" smtClean="0"/>
              <a:t>  </a:t>
            </a:r>
            <a:r>
              <a:rPr lang="en-US" dirty="0" smtClean="0"/>
              <a:t>your product or provide samples that will get their attention</a:t>
            </a:r>
          </a:p>
          <a:p>
            <a:pPr defTabSz="914400" eaLnBrk="1" hangingPunct="1">
              <a:buFontTx/>
              <a:buNone/>
            </a:pPr>
            <a:endParaRPr lang="en-US" dirty="0" smtClean="0"/>
          </a:p>
          <a:p>
            <a:pPr defTabSz="914400" eaLnBrk="1" hangingPunct="1">
              <a:buFontTx/>
              <a:buNone/>
            </a:pPr>
            <a:r>
              <a:rPr lang="en-US" b="1" u="sng" dirty="0" smtClean="0"/>
              <a:t>_______________</a:t>
            </a:r>
            <a:r>
              <a:rPr lang="en-US" dirty="0" smtClean="0"/>
              <a:t>-- </a:t>
            </a:r>
            <a:r>
              <a:rPr lang="en-US" dirty="0" smtClean="0"/>
              <a:t>Take something in a bag or box and just sit it there in front of them and don’t say what it is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663300"/>
                </a:solidFill>
              </a:rPr>
              <a:t>Make sure it has a direct connection</a:t>
            </a:r>
          </a:p>
          <a:p>
            <a:pPr lvl="1" defTabSz="914400" eaLnBrk="1" hangingPunct="1"/>
            <a:r>
              <a:rPr lang="en-US" b="1" dirty="0" smtClean="0">
                <a:solidFill>
                  <a:srgbClr val="663300"/>
                </a:solidFill>
              </a:rPr>
              <a:t>Make </a:t>
            </a:r>
            <a:r>
              <a:rPr lang="en-US" b="1" u="sng" dirty="0" smtClean="0">
                <a:solidFill>
                  <a:srgbClr val="663300"/>
                </a:solidFill>
              </a:rPr>
              <a:t>sure</a:t>
            </a:r>
            <a:r>
              <a:rPr lang="en-US" b="1" dirty="0" smtClean="0">
                <a:solidFill>
                  <a:srgbClr val="663300"/>
                </a:solidFill>
              </a:rPr>
              <a:t> it’s something useful, because it builds up in their minds</a:t>
            </a:r>
          </a:p>
        </p:txBody>
      </p:sp>
    </p:spTree>
    <p:extLst>
      <p:ext uri="{BB962C8B-B14F-4D97-AF65-F5344CB8AC3E}">
        <p14:creationId xmlns:p14="http://schemas.microsoft.com/office/powerpoint/2010/main" val="19365563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Mystery or Surprise Opening</a:t>
            </a:r>
            <a:endParaRPr lang="en-US" dirty="0"/>
          </a:p>
        </p:txBody>
      </p:sp>
      <p:pic>
        <p:nvPicPr>
          <p:cNvPr id="4" name="6a - Jeff Cole - Dow Agro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4125" y="1600200"/>
            <a:ext cx="6637338" cy="4525963"/>
          </a:xfrm>
        </p:spPr>
      </p:pic>
    </p:spTree>
    <p:extLst>
      <p:ext uri="{BB962C8B-B14F-4D97-AF65-F5344CB8AC3E}">
        <p14:creationId xmlns:p14="http://schemas.microsoft.com/office/powerpoint/2010/main" val="358296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hape 375809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Sales Call Openers</a:t>
            </a:r>
          </a:p>
        </p:txBody>
      </p:sp>
      <p:sp>
        <p:nvSpPr>
          <p:cNvPr id="280579" name="Shape 375810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b="1" u="sng" dirty="0" smtClean="0"/>
              <a:t>__________</a:t>
            </a:r>
            <a:r>
              <a:rPr lang="en-US" dirty="0" smtClean="0"/>
              <a:t> </a:t>
            </a:r>
            <a:r>
              <a:rPr lang="en-US" dirty="0" smtClean="0"/>
              <a:t>Approach 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dirty="0" smtClean="0"/>
              <a:t>Tell them exactly why you are there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Very honest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Doesn’t waste time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Doesn’t keep them wondering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b="1" dirty="0" smtClean="0">
                <a:solidFill>
                  <a:srgbClr val="7030A0"/>
                </a:solidFill>
              </a:rPr>
              <a:t>Builds credibility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US" dirty="0" smtClean="0"/>
              <a:t>State your purpose in a way to get attention</a:t>
            </a:r>
          </a:p>
          <a:p>
            <a:pPr lvl="1" defTabSz="914400" eaLnBrk="1" hangingPunct="1">
              <a:spcBef>
                <a:spcPct val="0"/>
              </a:spcBef>
            </a:pPr>
            <a:r>
              <a:rPr lang="en-US" dirty="0" smtClean="0"/>
              <a:t>Do not state your purpose in term of buying or selling but as a benefit to them</a:t>
            </a:r>
          </a:p>
        </p:txBody>
      </p:sp>
    </p:spTree>
    <p:extLst>
      <p:ext uri="{BB962C8B-B14F-4D97-AF65-F5344CB8AC3E}">
        <p14:creationId xmlns:p14="http://schemas.microsoft.com/office/powerpoint/2010/main" val="39215845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The Power of Relationships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1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hape 37683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 algn="l" defTabSz="914400" eaLnBrk="1" hangingPunct="1"/>
            <a:r>
              <a:rPr lang="en-US" dirty="0" smtClean="0">
                <a:solidFill>
                  <a:schemeClr val="tx1"/>
                </a:solidFill>
              </a:rPr>
              <a:t>Sales Call Openers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>
              <a:buClr>
                <a:srgbClr val="FF3300"/>
              </a:buClr>
              <a:buSzPct val="70000"/>
              <a:buNone/>
            </a:pPr>
            <a:r>
              <a:rPr lang="en-US" dirty="0"/>
              <a:t>The biggest drawback of the Direct Approach is that is often misses the opportunity to </a:t>
            </a:r>
            <a:r>
              <a:rPr lang="en-US" b="1" u="sng" dirty="0" smtClean="0"/>
              <a:t>______ </a:t>
            </a:r>
            <a:r>
              <a:rPr lang="en-US" dirty="0" smtClean="0"/>
              <a:t>about </a:t>
            </a:r>
            <a:r>
              <a:rPr lang="en-US" dirty="0"/>
              <a:t>the customer:</a:t>
            </a:r>
          </a:p>
          <a:p>
            <a:pPr>
              <a:buClr>
                <a:srgbClr val="FF3300"/>
              </a:buClr>
              <a:buSzPct val="70000"/>
              <a:buNone/>
            </a:pPr>
            <a:endParaRPr lang="en-US" dirty="0"/>
          </a:p>
          <a:p>
            <a:pPr>
              <a:buClr>
                <a:schemeClr val="tx1"/>
              </a:buClr>
              <a:buFontTx/>
              <a:buChar char="•"/>
            </a:pPr>
            <a:r>
              <a:rPr lang="en-US" b="1" dirty="0">
                <a:solidFill>
                  <a:srgbClr val="CC6600"/>
                </a:solidFill>
              </a:rPr>
              <a:t>“Bob, the reason I stopped by is to tell you about a new product/service we are introducing that I think can put more dollars in your pocket</a:t>
            </a:r>
            <a:r>
              <a:rPr lang="en-US" b="1" dirty="0" smtClean="0">
                <a:solidFill>
                  <a:srgbClr val="CC6600"/>
                </a:solidFill>
              </a:rPr>
              <a:t>.”</a:t>
            </a:r>
          </a:p>
          <a:p>
            <a:pPr>
              <a:buClr>
                <a:schemeClr val="tx1"/>
              </a:buClr>
              <a:buFontTx/>
              <a:buChar char="•"/>
            </a:pPr>
            <a:endParaRPr lang="en-US" dirty="0"/>
          </a:p>
          <a:p>
            <a:pPr marL="0" indent="0">
              <a:buClr>
                <a:schemeClr val="tx1"/>
              </a:buClr>
              <a:buNone/>
            </a:pPr>
            <a:r>
              <a:rPr lang="en-US" dirty="0" smtClean="0"/>
              <a:t>It skips over the “business version” of rapport building in which the salesperson can learn more about what’s going on in the company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7834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Whether calling on new prospects or established customers, the opening sets the tone for the call</a:t>
            </a:r>
          </a:p>
          <a:p>
            <a:r>
              <a:rPr lang="en-US" dirty="0" smtClean="0"/>
              <a:t>Salespeople must present themselves in a way that puts the customer at ease</a:t>
            </a:r>
          </a:p>
          <a:p>
            <a:r>
              <a:rPr lang="en-US" dirty="0" smtClean="0"/>
              <a:t>Most calls begin with some small talk, that looks like basic conversation to outsiders, but helps build trust and rapport</a:t>
            </a:r>
          </a:p>
          <a:p>
            <a:r>
              <a:rPr lang="en-US" dirty="0" smtClean="0"/>
              <a:t>There are many techniques for transitioning to the </a:t>
            </a:r>
            <a:r>
              <a:rPr lang="en-US" smtClean="0"/>
              <a:t>business conversation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76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hape 1353729"/>
          <p:cNvSpPr>
            <a:spLocks noGrp="1" noChangeArrowheads="1"/>
          </p:cNvSpPr>
          <p:nvPr>
            <p:ph type="title"/>
          </p:nvPr>
        </p:nvSpPr>
        <p:spPr/>
        <p:txBody>
          <a:bodyPr lIns="92075" tIns="46038" rIns="92075" bIns="46038"/>
          <a:lstStyle/>
          <a:p>
            <a:pPr marL="0" indent="0" defTabSz="914400" eaLnBrk="1" hangingPunct="1"/>
            <a:r>
              <a:rPr lang="en-US" sz="3200" b="1" dirty="0" smtClean="0">
                <a:solidFill>
                  <a:schemeClr val="tx1"/>
                </a:solidFill>
              </a:rPr>
              <a:t>Business Relationships</a:t>
            </a:r>
          </a:p>
        </p:txBody>
      </p:sp>
      <p:sp>
        <p:nvSpPr>
          <p:cNvPr id="195587" name="Shape 1353730"/>
          <p:cNvSpPr>
            <a:spLocks noGrp="1" noChangeArrowheads="1"/>
          </p:cNvSpPr>
          <p:nvPr>
            <p:ph idx="1"/>
          </p:nvPr>
        </p:nvSpPr>
        <p:spPr/>
        <p:txBody>
          <a:bodyPr lIns="92075" tIns="46038" rIns="92075" bIns="46038">
            <a:normAutofit/>
          </a:bodyPr>
          <a:lstStyle/>
          <a:p>
            <a:pPr marL="6350" indent="7938" defTabSz="914400" eaLnBrk="1" hangingPunct="1">
              <a:buFontTx/>
              <a:buNone/>
            </a:pPr>
            <a:r>
              <a:rPr lang="en-US" dirty="0" smtClean="0"/>
              <a:t>Business relationships are built on legal commitments to perform in certain ways that form the basis of </a:t>
            </a:r>
            <a:r>
              <a:rPr lang="en-US" b="1" u="sng" dirty="0" smtClean="0"/>
              <a:t>_____________</a:t>
            </a:r>
            <a:endParaRPr lang="en-US" b="1" u="sng" dirty="0" smtClean="0"/>
          </a:p>
          <a:p>
            <a:pPr marL="6350" indent="7938" defTabSz="914400" eaLnBrk="1" hangingPunct="1">
              <a:buFontTx/>
              <a:buNone/>
            </a:pPr>
            <a:endParaRPr lang="en-US" dirty="0"/>
          </a:p>
          <a:p>
            <a:pPr marL="6350" indent="7938" defTabSz="914400" eaLnBrk="1" hangingPunct="1">
              <a:buFontTx/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But they are also built around personal commitments, trust, and liking</a:t>
            </a:r>
          </a:p>
          <a:p>
            <a:pPr marL="6350" indent="7938" defTabSz="914400" eaLnBrk="1" hangingPunct="1">
              <a:buFontTx/>
              <a:buNone/>
            </a:pPr>
            <a:endParaRPr lang="en-US" dirty="0"/>
          </a:p>
          <a:p>
            <a:pPr marL="6350" indent="7938" defTabSz="914400" eaLnBrk="1" hangingPunct="1">
              <a:buFontTx/>
              <a:buNone/>
            </a:pPr>
            <a:r>
              <a:rPr lang="en-US" dirty="0" smtClean="0"/>
              <a:t>Buyers will rarely buy from someone they don’t </a:t>
            </a:r>
            <a:r>
              <a:rPr lang="en-US" b="1" u="sng" dirty="0" smtClean="0"/>
              <a:t>_______</a:t>
            </a:r>
            <a:r>
              <a:rPr lang="en-US" dirty="0" smtClean="0"/>
              <a:t>, </a:t>
            </a:r>
            <a:r>
              <a:rPr lang="en-US" dirty="0" smtClean="0"/>
              <a:t>unless they have no other choice</a:t>
            </a:r>
          </a:p>
        </p:txBody>
      </p:sp>
    </p:spTree>
    <p:extLst>
      <p:ext uri="{BB962C8B-B14F-4D97-AF65-F5344CB8AC3E}">
        <p14:creationId xmlns:p14="http://schemas.microsoft.com/office/powerpoint/2010/main" val="1755249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Relationship Stages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Relationships and trust grow over time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But begin with the first </a:t>
            </a:r>
            <a:r>
              <a:rPr lang="en-US" b="1" u="sng" dirty="0" smtClean="0">
                <a:solidFill>
                  <a:srgbClr val="7030A0"/>
                </a:solidFill>
              </a:rPr>
              <a:t>______</a:t>
            </a:r>
            <a:endParaRPr lang="en-US" b="1" u="sng" dirty="0" smtClean="0">
              <a:solidFill>
                <a:srgbClr val="7030A0"/>
              </a:solidFill>
            </a:endParaRPr>
          </a:p>
          <a:p>
            <a:r>
              <a:rPr lang="en-US" dirty="0" smtClean="0"/>
              <a:t>And are critical at the beginning of every call</a:t>
            </a:r>
          </a:p>
          <a:p>
            <a:r>
              <a:rPr lang="en-US" dirty="0" smtClean="0"/>
              <a:t>These “opening” activities include: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Creating a first impression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Greeting the customer</a:t>
            </a:r>
          </a:p>
          <a:p>
            <a:pPr lvl="1"/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Building Rapport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hape 33894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0" indent="0" defTabSz="914400" eaLnBrk="1" hangingPunct="1"/>
            <a:r>
              <a:rPr lang="en-US" sz="3200" dirty="0" smtClean="0">
                <a:solidFill>
                  <a:schemeClr val="tx1"/>
                </a:solidFill>
              </a:rPr>
              <a:t>Building Relationships</a:t>
            </a:r>
          </a:p>
        </p:txBody>
      </p:sp>
      <p:sp>
        <p:nvSpPr>
          <p:cNvPr id="252931" name="Shape 338946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defTabSz="914400" eaLnBrk="1" hangingPunct="1"/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Meet the basic expectation of any </a:t>
            </a:r>
            <a:r>
              <a:rPr lang="en-US" b="1" u="sng" dirty="0" smtClean="0">
                <a:solidFill>
                  <a:schemeClr val="accent5">
                    <a:lumMod val="50000"/>
                  </a:schemeClr>
                </a:solidFill>
              </a:rPr>
              <a:t>______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relationship</a:t>
            </a:r>
          </a:p>
          <a:p>
            <a:pPr lvl="1" defTabSz="914400" eaLnBrk="1" hangingPunct="1"/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Meet the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“</a:t>
            </a:r>
            <a:r>
              <a:rPr lang="en-US" b="1" u="sng" dirty="0" smtClean="0">
                <a:solidFill>
                  <a:schemeClr val="accent4">
                    <a:lumMod val="50000"/>
                  </a:schemeClr>
                </a:solidFill>
              </a:rPr>
              <a:t>____________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” </a:t>
            </a:r>
            <a:r>
              <a:rPr lang="en-US" b="1" dirty="0" smtClean="0">
                <a:solidFill>
                  <a:schemeClr val="accent4">
                    <a:lumMod val="50000"/>
                  </a:schemeClr>
                </a:solidFill>
              </a:rPr>
              <a:t>of the business or person to whom you are selling</a:t>
            </a:r>
          </a:p>
          <a:p>
            <a:pPr lvl="1" defTabSz="914400" eaLnBrk="1" hangingPunct="1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Meet the </a:t>
            </a:r>
            <a:r>
              <a:rPr lang="en-US" b="1" u="sng" dirty="0" smtClean="0">
                <a:solidFill>
                  <a:schemeClr val="accent2">
                    <a:lumMod val="50000"/>
                  </a:schemeClr>
                </a:solidFill>
              </a:rPr>
              <a:t>__________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behavioral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norms of the customer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40" y="4846320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2725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4865370"/>
            <a:ext cx="18859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351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Creating First Impressions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63000" y="6470015"/>
            <a:ext cx="381000" cy="365125"/>
          </a:xfrm>
        </p:spPr>
        <p:txBody>
          <a:bodyPr/>
          <a:lstStyle/>
          <a:p>
            <a:fld id="{A410B474-9186-45C5-9141-A03E5160760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6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Selling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Foundry">
      <a:dk1>
        <a:sysClr val="windowText" lastClr="8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ProSelling</Template>
  <TotalTime>4601</TotalTime>
  <Words>1564</Words>
  <Application>Microsoft Office PowerPoint</Application>
  <PresentationFormat>On-screen Show (4:3)</PresentationFormat>
  <Paragraphs>342</Paragraphs>
  <Slides>52</Slides>
  <Notes>51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4" baseType="lpstr">
      <vt:lpstr>ProSelling</vt:lpstr>
      <vt:lpstr>Document</vt:lpstr>
      <vt:lpstr>PowerPoint Presentation</vt:lpstr>
      <vt:lpstr>Opening the Call</vt:lpstr>
      <vt:lpstr>Overview</vt:lpstr>
      <vt:lpstr>Words to Watch</vt:lpstr>
      <vt:lpstr>The Power of Relationships</vt:lpstr>
      <vt:lpstr>Business Relationships</vt:lpstr>
      <vt:lpstr>Relationship Stages</vt:lpstr>
      <vt:lpstr>Building Relationships</vt:lpstr>
      <vt:lpstr>Creating First Impressions</vt:lpstr>
      <vt:lpstr>First Impressions</vt:lpstr>
      <vt:lpstr>First Impressions</vt:lpstr>
      <vt:lpstr>Creating an Impression</vt:lpstr>
      <vt:lpstr>Creating an Impression</vt:lpstr>
      <vt:lpstr>Creating an Impression</vt:lpstr>
      <vt:lpstr>Creating an Impression</vt:lpstr>
      <vt:lpstr>Creating an Impression</vt:lpstr>
      <vt:lpstr>Creating an Impression </vt:lpstr>
      <vt:lpstr>Creating an Impression</vt:lpstr>
      <vt:lpstr>Creating an Impression</vt:lpstr>
      <vt:lpstr>Greeting</vt:lpstr>
      <vt:lpstr>The Greeting</vt:lpstr>
      <vt:lpstr>The Greeting</vt:lpstr>
      <vt:lpstr>The Greeting</vt:lpstr>
      <vt:lpstr>Business Cards</vt:lpstr>
      <vt:lpstr>The Greeting</vt:lpstr>
      <vt:lpstr>Focus</vt:lpstr>
      <vt:lpstr>Focus</vt:lpstr>
      <vt:lpstr>The Second Greeting</vt:lpstr>
      <vt:lpstr>Building Rapport</vt:lpstr>
      <vt:lpstr>Building Rapport</vt:lpstr>
      <vt:lpstr>Building Rapport</vt:lpstr>
      <vt:lpstr>Building Rapport</vt:lpstr>
      <vt:lpstr>PowerPoint Presentation</vt:lpstr>
      <vt:lpstr>Building Rapport</vt:lpstr>
      <vt:lpstr>Building Rapport</vt:lpstr>
      <vt:lpstr>Building Rapport</vt:lpstr>
      <vt:lpstr>Body Language</vt:lpstr>
      <vt:lpstr>Types of Openings</vt:lpstr>
      <vt:lpstr>Transitioning</vt:lpstr>
      <vt:lpstr>Transitioning</vt:lpstr>
      <vt:lpstr>Sales Call Openers</vt:lpstr>
      <vt:lpstr>Sales Call Openers</vt:lpstr>
      <vt:lpstr>Ice Breakers</vt:lpstr>
      <vt:lpstr>Icebreakers</vt:lpstr>
      <vt:lpstr>Icebreakers</vt:lpstr>
      <vt:lpstr>Icebreakers</vt:lpstr>
      <vt:lpstr>Icebreakers</vt:lpstr>
      <vt:lpstr>Mystery or Surprise Opening</vt:lpstr>
      <vt:lpstr>Sales Call Openers</vt:lpstr>
      <vt:lpstr>Sales Call Openers</vt:lpstr>
      <vt:lpstr>Summary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Professional Selling</dc:title>
  <dc:creator>Downey, Scott</dc:creator>
  <cp:lastModifiedBy>Downey, Scott</cp:lastModifiedBy>
  <cp:revision>95</cp:revision>
  <cp:lastPrinted>2011-07-18T18:24:08Z</cp:lastPrinted>
  <dcterms:created xsi:type="dcterms:W3CDTF">2011-08-03T13:12:13Z</dcterms:created>
  <dcterms:modified xsi:type="dcterms:W3CDTF">2011-12-08T23:26:58Z</dcterms:modified>
</cp:coreProperties>
</file>