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79"/>
  </p:notesMasterIdLst>
  <p:handoutMasterIdLst>
    <p:handoutMasterId r:id="rId80"/>
  </p:handoutMasterIdLst>
  <p:sldIdLst>
    <p:sldId id="339" r:id="rId2"/>
    <p:sldId id="371" r:id="rId3"/>
    <p:sldId id="372" r:id="rId4"/>
    <p:sldId id="374" r:id="rId5"/>
    <p:sldId id="548" r:id="rId6"/>
    <p:sldId id="375" r:id="rId7"/>
    <p:sldId id="377" r:id="rId8"/>
    <p:sldId id="549" r:id="rId9"/>
    <p:sldId id="378" r:id="rId10"/>
    <p:sldId id="442" r:id="rId11"/>
    <p:sldId id="553" r:id="rId12"/>
    <p:sldId id="602" r:id="rId13"/>
    <p:sldId id="550" r:id="rId14"/>
    <p:sldId id="554" r:id="rId15"/>
    <p:sldId id="551" r:id="rId16"/>
    <p:sldId id="552" r:id="rId17"/>
    <p:sldId id="555" r:id="rId18"/>
    <p:sldId id="556" r:id="rId19"/>
    <p:sldId id="557" r:id="rId20"/>
    <p:sldId id="381" r:id="rId21"/>
    <p:sldId id="558" r:id="rId22"/>
    <p:sldId id="475" r:id="rId23"/>
    <p:sldId id="603" r:id="rId24"/>
    <p:sldId id="559" r:id="rId25"/>
    <p:sldId id="393" r:id="rId26"/>
    <p:sldId id="560" r:id="rId27"/>
    <p:sldId id="604" r:id="rId28"/>
    <p:sldId id="561" r:id="rId29"/>
    <p:sldId id="605" r:id="rId30"/>
    <p:sldId id="562" r:id="rId31"/>
    <p:sldId id="563" r:id="rId32"/>
    <p:sldId id="564" r:id="rId33"/>
    <p:sldId id="565" r:id="rId34"/>
    <p:sldId id="566" r:id="rId35"/>
    <p:sldId id="567" r:id="rId36"/>
    <p:sldId id="568" r:id="rId37"/>
    <p:sldId id="569" r:id="rId38"/>
    <p:sldId id="570" r:id="rId39"/>
    <p:sldId id="571" r:id="rId40"/>
    <p:sldId id="572" r:id="rId41"/>
    <p:sldId id="573" r:id="rId42"/>
    <p:sldId id="574" r:id="rId43"/>
    <p:sldId id="575" r:id="rId44"/>
    <p:sldId id="401" r:id="rId45"/>
    <p:sldId id="485" r:id="rId46"/>
    <p:sldId id="576" r:id="rId47"/>
    <p:sldId id="577" r:id="rId48"/>
    <p:sldId id="486" r:id="rId49"/>
    <p:sldId id="487" r:id="rId50"/>
    <p:sldId id="578" r:id="rId51"/>
    <p:sldId id="606" r:id="rId52"/>
    <p:sldId id="580" r:id="rId53"/>
    <p:sldId id="582" r:id="rId54"/>
    <p:sldId id="583" r:id="rId55"/>
    <p:sldId id="584" r:id="rId56"/>
    <p:sldId id="585" r:id="rId57"/>
    <p:sldId id="586" r:id="rId58"/>
    <p:sldId id="587" r:id="rId59"/>
    <p:sldId id="588" r:id="rId60"/>
    <p:sldId id="607" r:id="rId61"/>
    <p:sldId id="589" r:id="rId62"/>
    <p:sldId id="593" r:id="rId63"/>
    <p:sldId id="594" r:id="rId64"/>
    <p:sldId id="608" r:id="rId65"/>
    <p:sldId id="595" r:id="rId66"/>
    <p:sldId id="598" r:id="rId67"/>
    <p:sldId id="597" r:id="rId68"/>
    <p:sldId id="596" r:id="rId69"/>
    <p:sldId id="599" r:id="rId70"/>
    <p:sldId id="600" r:id="rId71"/>
    <p:sldId id="601" r:id="rId72"/>
    <p:sldId id="488" r:id="rId73"/>
    <p:sldId id="590" r:id="rId74"/>
    <p:sldId id="591" r:id="rId75"/>
    <p:sldId id="592" r:id="rId76"/>
    <p:sldId id="439" r:id="rId77"/>
    <p:sldId id="440" r:id="rId78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009900"/>
    <a:srgbClr val="663300"/>
    <a:srgbClr val="6600CC"/>
    <a:srgbClr val="CC6600"/>
    <a:srgbClr val="006600"/>
    <a:srgbClr val="CC0099"/>
    <a:srgbClr val="339933"/>
    <a:srgbClr val="FF66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389" autoAdjust="0"/>
    <p:restoredTop sz="80639" autoAdjust="0"/>
  </p:normalViewPr>
  <p:slideViewPr>
    <p:cSldViewPr>
      <p:cViewPr>
        <p:scale>
          <a:sx n="42" d="100"/>
          <a:sy n="42" d="100"/>
        </p:scale>
        <p:origin x="-1620" y="-9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2" d="100"/>
        <a:sy n="82" d="100"/>
      </p:scale>
      <p:origin x="0" y="0"/>
    </p:cViewPr>
  </p:sorterViewPr>
  <p:notesViewPr>
    <p:cSldViewPr>
      <p:cViewPr varScale="1">
        <p:scale>
          <a:sx n="46" d="100"/>
          <a:sy n="46" d="100"/>
        </p:scale>
        <p:origin x="-1914" y="-9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r>
              <a:rPr lang="en-US" dirty="0" smtClean="0"/>
              <a:t>All Rights Reserved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r>
              <a:rPr lang="en-US" smtClean="0"/>
              <a:t>ProSelling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 dirty="0" smtClean="0"/>
              <a:t>Copyright 2011.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617BD45-4329-4DA7-B741-53BD17B3D2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564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r>
              <a:rPr lang="en-US" dirty="0" smtClean="0"/>
              <a:t>All Rights Reserved.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r>
              <a:rPr lang="en-US" dirty="0" err="1" smtClean="0"/>
              <a:t>ProSelling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 dirty="0" smtClean="0"/>
              <a:t>Copyright 2011.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4614E39-D61D-4C94-B03D-B6891193C5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7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94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150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415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178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007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886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268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440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88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907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16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802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339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9184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485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686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932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757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250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250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734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93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200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224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3599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830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532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849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516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4455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2954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82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3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3671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734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932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377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2870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734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9323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9103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1211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72062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91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36712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7726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83790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62721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51255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81138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37653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7347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61423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1622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307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6443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7347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3070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7347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61423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660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3525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3780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43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E4310E-5D14-424E-9577-2719C2456527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684034" name="Shape 4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C688188-F69A-455D-91FD-338DFC41E788}" type="slidenum">
              <a:rPr lang="en-US" sz="1300"/>
              <a:pPr algn="r" eaLnBrk="1" hangingPunct="1"/>
              <a:t>7</a:t>
            </a:fld>
            <a:endParaRPr lang="en-US" sz="1300"/>
          </a:p>
        </p:txBody>
      </p:sp>
      <p:sp>
        <p:nvSpPr>
          <p:cNvPr id="684035" name="Rectangle 1354753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684036" name="Rectangle 1354754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E4310E-5D14-424E-9577-2719C2456527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684034" name="Shape 4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C688188-F69A-455D-91FD-338DFC41E788}" type="slidenum">
              <a:rPr lang="en-US" sz="1300"/>
              <a:pPr algn="r" eaLnBrk="1" hangingPunct="1"/>
              <a:t>8</a:t>
            </a:fld>
            <a:endParaRPr lang="en-US" sz="1300"/>
          </a:p>
        </p:txBody>
      </p:sp>
      <p:sp>
        <p:nvSpPr>
          <p:cNvPr id="684035" name="Rectangle 1354753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684036" name="Rectangle 1354754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49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- Section 4">
    <p:bg>
      <p:bgPr>
        <a:solidFill>
          <a:srgbClr val="FFD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84950"/>
            <a:ext cx="3048000" cy="273050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 smtClean="0"/>
              <a:t>Copyright 2011 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348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 rtlCol="0"/>
          <a:lstStyle/>
          <a:p>
            <a:pPr lvl="0"/>
            <a:endParaRPr lang="en-US" noProof="0" smtClean="0"/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93A61D-D9CD-4A33-AE77-A6E6EAB6AAD0}" type="datetime1">
              <a:rPr lang="en-US" smtClean="0"/>
              <a:t>12/09/11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Chapter 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98543-D94E-46EF-93D3-34E9809F06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932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4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FB40E-ED42-4537-BC1E-4D0F1F19DA45}" type="datetimeFigureOut">
              <a:rPr lang="en-US"/>
              <a:pPr>
                <a:defRPr/>
              </a:pPr>
              <a:t>12/09/11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58D72-AAF0-4375-8C7F-F9B00AE403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605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8B400E-AC26-4D52-ADEC-7057ACD8439D}" type="datetime1">
              <a:rPr lang="en-US" smtClean="0"/>
              <a:t>12/09/11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Chapter 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C0EA9-5559-4F68-8FD3-F623528CA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90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0B38A9-6806-4617-AC21-0A29FD646678}" type="datetime1">
              <a:rPr lang="en-US" smtClean="0"/>
              <a:t>12/09/11</a:t>
            </a:fld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Chapter 6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7137F-9D3D-41EA-86ED-2392E19AE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27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 rtlCol="0"/>
          <a:lstStyle/>
          <a:p>
            <a:pPr lvl="0"/>
            <a:endParaRPr lang="en-US" noProof="0" smtClean="0"/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8D2337-3EF7-411E-91D6-16AFA8023B7C}" type="datetime1">
              <a:rPr lang="en-US" smtClean="0"/>
              <a:t>12/09/11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Chapter 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4F28C-C7F3-45FB-990A-6B1BCED6C8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75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- Section 2"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84950"/>
            <a:ext cx="3048000" cy="273050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 smtClean="0"/>
              <a:t>Copyright 2011 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467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- Section 1">
    <p:bg>
      <p:bgPr>
        <a:solidFill>
          <a:srgbClr val="FEED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84950"/>
            <a:ext cx="3048000" cy="273050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 smtClean="0"/>
              <a:t>Copyright 2011 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309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- Section 3">
    <p:bg>
      <p:bgPr>
        <a:solidFill>
          <a:srgbClr val="D9FB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84950"/>
            <a:ext cx="3048000" cy="273050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 smtClean="0"/>
              <a:t>Copyright 2011 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650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Titl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6779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95" y="6705600"/>
            <a:ext cx="2278505" cy="136161"/>
          </a:xfrm>
        </p:spPr>
        <p:txBody>
          <a:bodyPr/>
          <a:lstStyle>
            <a:lvl1pPr algn="l">
              <a:defRPr sz="800"/>
            </a:lvl1pPr>
          </a:lstStyle>
          <a:p>
            <a:r>
              <a:rPr lang="en-US" dirty="0" smtClean="0"/>
              <a:t>Copyright 2011.  All Rights Reserved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>
              <a:buFont typeface="Arial" pitchFamily="34" charset="0"/>
              <a:buChar char="•"/>
              <a:defRPr sz="2800"/>
            </a:lvl1pPr>
            <a:lvl2pPr marL="914400" indent="-457200" algn="l">
              <a:buClr>
                <a:srgbClr val="FF0000"/>
              </a:buClr>
              <a:buFont typeface="Arial" pitchFamily="34" charset="0"/>
              <a:buChar char="•"/>
              <a:defRPr sz="2800"/>
            </a:lvl2pPr>
            <a:lvl3pPr algn="l">
              <a:buClr>
                <a:schemeClr val="tx2">
                  <a:lumMod val="75000"/>
                </a:schemeClr>
              </a:buClr>
              <a:buSzPct val="75000"/>
              <a:buFont typeface="Courier New" pitchFamily="49" charset="0"/>
              <a:buChar char="o"/>
              <a:defRPr sz="2800"/>
            </a:lvl3pPr>
            <a:lvl4pPr marL="1828800" indent="-457200" algn="l">
              <a:buClr>
                <a:schemeClr val="accent4">
                  <a:lumMod val="75000"/>
                </a:schemeClr>
              </a:buClr>
              <a:buFont typeface="Arial" pitchFamily="34" charset="0"/>
              <a:buChar char="•"/>
              <a:defRPr sz="2800"/>
            </a:lvl4pPr>
            <a:lvl5pPr marL="2286000" indent="-457200" algn="l"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  <a:defRPr sz="2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7315200" y="6477000"/>
            <a:ext cx="18288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   Chapter 7   </a:t>
            </a:r>
            <a:fld id="{D2D5A2E1-FC72-4D79-A74A-A37DA54671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88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hasis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95" y="6705600"/>
            <a:ext cx="2278505" cy="136161"/>
          </a:xfrm>
        </p:spPr>
        <p:txBody>
          <a:bodyPr/>
          <a:lstStyle>
            <a:lvl1pPr algn="l">
              <a:defRPr sz="800"/>
            </a:lvl1pPr>
          </a:lstStyle>
          <a:p>
            <a:r>
              <a:rPr lang="en-US" smtClean="0"/>
              <a:t>Copyright 2011.  All Rights Reserved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>
              <a:buFont typeface="Arial" pitchFamily="34" charset="0"/>
              <a:buChar char="•"/>
              <a:defRPr sz="2800"/>
            </a:lvl1pPr>
            <a:lvl2pPr marL="914400" indent="-457200" algn="l">
              <a:buClr>
                <a:srgbClr val="FF0000"/>
              </a:buClr>
              <a:buFont typeface="Arial" pitchFamily="34" charset="0"/>
              <a:buChar char="•"/>
              <a:defRPr sz="2800"/>
            </a:lvl2pPr>
            <a:lvl3pPr algn="l">
              <a:buClr>
                <a:schemeClr val="tx2">
                  <a:lumMod val="75000"/>
                </a:schemeClr>
              </a:buClr>
              <a:buSzPct val="75000"/>
              <a:buFont typeface="Courier New" pitchFamily="49" charset="0"/>
              <a:buChar char="o"/>
              <a:defRPr sz="2800"/>
            </a:lvl3pPr>
            <a:lvl4pPr marL="1828800" indent="-457200" algn="l">
              <a:buClr>
                <a:schemeClr val="accent4">
                  <a:lumMod val="75000"/>
                </a:schemeClr>
              </a:buClr>
              <a:buFont typeface="Arial" pitchFamily="34" charset="0"/>
              <a:buChar char="•"/>
              <a:defRPr sz="2800"/>
            </a:lvl4pPr>
            <a:lvl5pPr marL="2286000" indent="-457200" algn="l"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  <a:defRPr sz="2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97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325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2011  All Rights Reserved</a:t>
            </a:r>
            <a:endParaRPr lang="en-US"/>
          </a:p>
        </p:txBody>
      </p:sp>
      <p:sp>
        <p:nvSpPr>
          <p:cNvPr id="5" name="Rectangle 532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2011.  All Rights Reserved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FBCC5-EEC7-42A1-8A8D-FDB219925F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3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2011  All Rights Reserved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2011.  All Rights Reserved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66464-7AAF-4C50-AC2B-7796C2711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74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32550"/>
            <a:ext cx="30480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Copyright 2011  All Rights Reserved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Copyright 2011.  All Rights Reserved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E3003-4F3B-4850-804B-0152B5C7CD4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038600"/>
            <a:ext cx="8229600" cy="2087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-26483"/>
            <a:ext cx="9174480" cy="6869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713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6" r:id="rId2"/>
    <p:sldLayoutId id="2147483693" r:id="rId3"/>
    <p:sldLayoutId id="2147483695" r:id="rId4"/>
    <p:sldLayoutId id="2147483688" r:id="rId5"/>
    <p:sldLayoutId id="2147483689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ctr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ctr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ctr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ctr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g"/><Relationship Id="rId1" Type="http://schemas.microsoft.com/office/2007/relationships/media" Target="../media/media5.mpg"/><Relationship Id="rId4" Type="http://schemas.openxmlformats.org/officeDocument/2006/relationships/image" Target="../media/image2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2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3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3276600" cy="4144963"/>
          </a:xfrm>
        </p:spPr>
        <p:txBody>
          <a:bodyPr/>
          <a:lstStyle/>
          <a:p>
            <a:r>
              <a:rPr lang="en-US" b="1" dirty="0" smtClean="0"/>
              <a:t>The Sales Process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266464-7AAF-4C50-AC2B-7796C27116D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2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Discovery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77200" cy="4953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 salesperson is more like a </a:t>
            </a:r>
          </a:p>
          <a:p>
            <a:pPr marL="0" indent="0">
              <a:buNone/>
            </a:pPr>
            <a:r>
              <a:rPr lang="en-US" dirty="0" smtClean="0"/>
              <a:t>physician than a pharmacist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Each person has their own beliefs, goals, and needs</a:t>
            </a:r>
          </a:p>
          <a:p>
            <a:r>
              <a:rPr lang="en-US" dirty="0" smtClean="0"/>
              <a:t>Businesses also have beliefs, goals, and needs</a:t>
            </a:r>
          </a:p>
          <a:p>
            <a:pPr marL="0" indent="0" algn="ctr">
              <a:buNone/>
            </a:pPr>
            <a:r>
              <a:rPr lang="en-US" b="1" dirty="0" smtClean="0"/>
              <a:t>A good salesperson spends time discovering these</a:t>
            </a:r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85925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888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1"/>
            <a:ext cx="5105400" cy="5562600"/>
          </a:xfrm>
        </p:spPr>
        <p:txBody>
          <a:bodyPr>
            <a:noAutofit/>
          </a:bodyPr>
          <a:lstStyle/>
          <a:p>
            <a:r>
              <a:rPr lang="en-US" dirty="0" smtClean="0"/>
              <a:t>To </a:t>
            </a:r>
            <a:r>
              <a:rPr lang="en-US" dirty="0" smtClean="0"/>
              <a:t>_________</a:t>
            </a:r>
            <a:r>
              <a:rPr lang="en-US" dirty="0" smtClean="0"/>
              <a:t>a </a:t>
            </a:r>
            <a:r>
              <a:rPr lang="en-US" dirty="0" smtClean="0"/>
              <a:t>customer, a salesperson must learn how beliefs, goals, and needs relate</a:t>
            </a:r>
          </a:p>
          <a:p>
            <a:endParaRPr lang="en-US" dirty="0" smtClean="0"/>
          </a:p>
          <a:p>
            <a:r>
              <a:rPr lang="en-US" dirty="0" smtClean="0"/>
              <a:t>Beliefs, goals, and needs form a chain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Strongly held beliefs will dictate goals</a:t>
            </a:r>
          </a:p>
          <a:p>
            <a:r>
              <a:rPr lang="en-US" b="1" dirty="0" smtClean="0">
                <a:solidFill>
                  <a:srgbClr val="009900"/>
                </a:solidFill>
              </a:rPr>
              <a:t>Goals will lead to needs for specific solutions or products</a:t>
            </a:r>
            <a:endParaRPr lang="en-US" b="1" dirty="0">
              <a:solidFill>
                <a:srgbClr val="009900"/>
              </a:solidFill>
            </a:endParaRPr>
          </a:p>
        </p:txBody>
      </p:sp>
      <p:sp>
        <p:nvSpPr>
          <p:cNvPr id="4" name="Isosceles Triangle 3"/>
          <p:cNvSpPr/>
          <p:nvPr/>
        </p:nvSpPr>
        <p:spPr>
          <a:xfrm rot="10800000">
            <a:off x="5562600" y="1066800"/>
            <a:ext cx="3124200" cy="1600200"/>
          </a:xfrm>
          <a:prstGeom prst="triangle">
            <a:avLst/>
          </a:prstGeom>
          <a:solidFill>
            <a:srgbClr val="66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 rot="10800000">
            <a:off x="5562600" y="2743200"/>
            <a:ext cx="3124200" cy="1600200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 rot="10800000">
            <a:off x="5562600" y="4419599"/>
            <a:ext cx="3124200" cy="1600200"/>
          </a:xfrm>
          <a:prstGeom prst="triangle">
            <a:avLst/>
          </a:prstGeom>
          <a:solidFill>
            <a:srgbClr val="33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400800" y="1244025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Beliefs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0800" y="28194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Goals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24600" y="4596825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Needs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98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Listen for the Beliefs, Goals, and Needs</a:t>
            </a:r>
            <a:endParaRPr lang="en-US" dirty="0"/>
          </a:p>
        </p:txBody>
      </p:sp>
      <p:pic>
        <p:nvPicPr>
          <p:cNvPr id="10" name="7a - Ted and Tom Schwarz - Illinois - Goals from Beliefs Shape Needs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9001" y="1752601"/>
            <a:ext cx="5532438" cy="4525963"/>
          </a:xfrm>
        </p:spPr>
      </p:pic>
      <p:sp>
        <p:nvSpPr>
          <p:cNvPr id="4" name="Isosceles Triangle 3"/>
          <p:cNvSpPr/>
          <p:nvPr/>
        </p:nvSpPr>
        <p:spPr>
          <a:xfrm rot="10800000">
            <a:off x="152401" y="1752601"/>
            <a:ext cx="3124200" cy="1600200"/>
          </a:xfrm>
          <a:prstGeom prst="triangle">
            <a:avLst/>
          </a:prstGeom>
          <a:solidFill>
            <a:srgbClr val="66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 rot="10800000">
            <a:off x="152401" y="3429001"/>
            <a:ext cx="3124200" cy="1600200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 rot="10800000">
            <a:off x="152401" y="5105400"/>
            <a:ext cx="3124200" cy="1600200"/>
          </a:xfrm>
          <a:prstGeom prst="triangle">
            <a:avLst/>
          </a:prstGeom>
          <a:solidFill>
            <a:srgbClr val="33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90601" y="1929826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Beliefs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1" y="3505201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Goals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1" y="5282626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Needs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19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Beliefs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Beliefs are guiding principles that dictate how people make choices.</a:t>
            </a:r>
          </a:p>
          <a:p>
            <a:pPr lvl="1"/>
            <a:r>
              <a:rPr lang="en-US" b="1" dirty="0" smtClean="0">
                <a:solidFill>
                  <a:srgbClr val="663300"/>
                </a:solidFill>
              </a:rPr>
              <a:t>Family is important</a:t>
            </a:r>
          </a:p>
          <a:p>
            <a:pPr lvl="1"/>
            <a:r>
              <a:rPr lang="en-US" b="1" dirty="0" smtClean="0">
                <a:solidFill>
                  <a:srgbClr val="663300"/>
                </a:solidFill>
              </a:rPr>
              <a:t>Spirituality provides a foundation</a:t>
            </a:r>
          </a:p>
          <a:p>
            <a:pPr lvl="1"/>
            <a:r>
              <a:rPr lang="en-US" b="1" dirty="0" smtClean="0">
                <a:solidFill>
                  <a:srgbClr val="663300"/>
                </a:solidFill>
              </a:rPr>
              <a:t>Being a big company defines my success</a:t>
            </a:r>
          </a:p>
          <a:p>
            <a:pPr lvl="1"/>
            <a:r>
              <a:rPr lang="en-US" b="1" dirty="0" smtClean="0">
                <a:solidFill>
                  <a:srgbClr val="663300"/>
                </a:solidFill>
              </a:rPr>
              <a:t>Win at all costs</a:t>
            </a:r>
          </a:p>
          <a:p>
            <a:r>
              <a:rPr lang="en-US" dirty="0" smtClean="0"/>
              <a:t>Beliefs are often tied to “</a:t>
            </a:r>
            <a:r>
              <a:rPr lang="en-US" dirty="0" err="1" smtClean="0"/>
              <a:t>should’s</a:t>
            </a:r>
            <a:r>
              <a:rPr lang="en-US" dirty="0" smtClean="0"/>
              <a:t>” or “should not’s”</a:t>
            </a:r>
          </a:p>
          <a:p>
            <a:pPr lvl="1"/>
            <a:r>
              <a:rPr lang="en-US" b="1" dirty="0" smtClean="0">
                <a:solidFill>
                  <a:srgbClr val="663300"/>
                </a:solidFill>
              </a:rPr>
              <a:t>“People should not work on Sundays.”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86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People are often hesitant to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/>
              <a:t> </a:t>
            </a:r>
            <a:r>
              <a:rPr lang="en-US" dirty="0" smtClean="0"/>
              <a:t>    discuss their beliefs</a:t>
            </a:r>
          </a:p>
          <a:p>
            <a:pPr lvl="1"/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They are seen as private</a:t>
            </a:r>
          </a:p>
          <a:p>
            <a:pPr lvl="1"/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Sometimes they are not </a:t>
            </a:r>
          </a:p>
          <a:p>
            <a:pPr marL="457200" lvl="1" indent="0">
              <a:buNone/>
            </a:pP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    thought about explicitly</a:t>
            </a:r>
          </a:p>
          <a:p>
            <a:r>
              <a:rPr lang="en-US" dirty="0" smtClean="0"/>
              <a:t>Beliefs can be positive or negative and can even be in </a:t>
            </a:r>
            <a:r>
              <a:rPr lang="en-US" b="1" u="sng" dirty="0" smtClean="0"/>
              <a:t>______________</a:t>
            </a:r>
            <a:endParaRPr lang="en-US" b="1" u="sng" dirty="0" smtClean="0"/>
          </a:p>
          <a:p>
            <a:r>
              <a:rPr lang="en-US" dirty="0" smtClean="0"/>
              <a:t>A salesperson must act in a manner that does not conflict with the customer’s beliefs or risk losing them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1752600"/>
            <a:ext cx="1981200" cy="1780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Beliefs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22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Goals are something a person wants to achieve</a:t>
            </a:r>
          </a:p>
          <a:p>
            <a:r>
              <a:rPr lang="en-US" dirty="0" smtClean="0"/>
              <a:t>Like beliefs, these may be spoken or unspoken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 smtClean="0"/>
              <a:t>A salesperson who helps a customer accomplish a goal is more likely to be seen as a partner than those who merely satisfy </a:t>
            </a:r>
            <a:endParaRPr lang="en-US" b="1" dirty="0" smtClean="0"/>
          </a:p>
          <a:p>
            <a:pPr marL="0" indent="0" algn="ctr">
              <a:buNone/>
            </a:pPr>
            <a:r>
              <a:rPr lang="en-US" b="1" u="sng" dirty="0" smtClean="0">
                <a:solidFill>
                  <a:schemeClr val="bg2">
                    <a:lumMod val="25000"/>
                  </a:schemeClr>
                </a:solidFill>
              </a:rPr>
              <a:t>__________________</a:t>
            </a:r>
            <a:endParaRPr lang="en-US" b="1" u="sng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98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Needs are the specific factors that the customer believes are necessary in order to accomplish a goal</a:t>
            </a:r>
          </a:p>
          <a:p>
            <a:r>
              <a:rPr lang="en-US" dirty="0" smtClean="0"/>
              <a:t>They are often tied to performance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6600CC"/>
                </a:solidFill>
              </a:rPr>
              <a:t>Remember:  A need is seen as a solution to filling a gap between how things are and how the customer would like them to be</a:t>
            </a:r>
          </a:p>
        </p:txBody>
      </p:sp>
    </p:spTree>
    <p:extLst>
      <p:ext uri="{BB962C8B-B14F-4D97-AF65-F5344CB8AC3E}">
        <p14:creationId xmlns:p14="http://schemas.microsoft.com/office/powerpoint/2010/main" val="271487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Beliefs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Business beliefs may be explicit or implicit</a:t>
            </a:r>
          </a:p>
          <a:p>
            <a:endParaRPr lang="en-US" dirty="0" smtClean="0"/>
          </a:p>
          <a:p>
            <a:r>
              <a:rPr lang="en-US" b="1" u="sng" dirty="0" smtClean="0"/>
              <a:t>___________</a:t>
            </a:r>
            <a:r>
              <a:rPr lang="en-US" dirty="0" smtClean="0"/>
              <a:t> </a:t>
            </a:r>
            <a:r>
              <a:rPr lang="en-US" dirty="0" smtClean="0"/>
              <a:t>beliefs may be stated as core values, missions, or visions of the company</a:t>
            </a:r>
          </a:p>
          <a:p>
            <a:pPr lvl="1"/>
            <a:r>
              <a:rPr lang="en-US" dirty="0" smtClean="0"/>
              <a:t>In large companies these are likely to be written down formally</a:t>
            </a:r>
          </a:p>
          <a:p>
            <a:endParaRPr lang="en-US" dirty="0"/>
          </a:p>
          <a:p>
            <a:r>
              <a:rPr lang="en-US" b="1" u="sng" dirty="0" smtClean="0"/>
              <a:t>___________ </a:t>
            </a:r>
            <a:r>
              <a:rPr lang="en-US" dirty="0" smtClean="0"/>
              <a:t>beliefs are evident in the company’s culture, or unwritten rules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41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These are specific accomplishments for the business</a:t>
            </a:r>
          </a:p>
          <a:p>
            <a:pPr lvl="1"/>
            <a:r>
              <a:rPr lang="en-US" b="1" dirty="0" smtClean="0">
                <a:solidFill>
                  <a:srgbClr val="CC6600"/>
                </a:solidFill>
              </a:rPr>
              <a:t>Where a personal goal might be to get a promotion, a business goal might be to launch a new product or break into a new market</a:t>
            </a:r>
          </a:p>
          <a:p>
            <a:endParaRPr lang="en-US" dirty="0"/>
          </a:p>
          <a:p>
            <a:r>
              <a:rPr lang="en-US" dirty="0" smtClean="0"/>
              <a:t>A level of trust must be established in order for a business to share their goals with a salesperson, who is sometimes seen as an adversary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19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Business needs fall into three categories and are the solutions the company believes will help it accomplish its goals</a:t>
            </a:r>
          </a:p>
          <a:p>
            <a:pPr lvl="1"/>
            <a:r>
              <a:rPr lang="en-US" b="1" u="sng" dirty="0" smtClean="0"/>
              <a:t>____________</a:t>
            </a:r>
            <a:r>
              <a:rPr lang="en-US" dirty="0" smtClean="0"/>
              <a:t>– </a:t>
            </a:r>
            <a:r>
              <a:rPr lang="en-US" dirty="0" smtClean="0"/>
              <a:t>Like capital, cash, people, or knowledge</a:t>
            </a:r>
          </a:p>
          <a:p>
            <a:pPr lvl="1"/>
            <a:r>
              <a:rPr lang="en-US" b="1" u="sng" dirty="0" smtClean="0"/>
              <a:t>____________</a:t>
            </a:r>
            <a:r>
              <a:rPr lang="en-US" dirty="0" smtClean="0"/>
              <a:t> </a:t>
            </a:r>
            <a:r>
              <a:rPr lang="en-US" dirty="0" smtClean="0"/>
              <a:t>– processes, inputs, manufacturing</a:t>
            </a:r>
          </a:p>
          <a:p>
            <a:pPr lvl="1"/>
            <a:r>
              <a:rPr lang="en-US" b="1" u="sng" dirty="0" smtClean="0"/>
              <a:t>___________</a:t>
            </a:r>
            <a:r>
              <a:rPr lang="en-US" dirty="0" smtClean="0"/>
              <a:t> </a:t>
            </a:r>
            <a:r>
              <a:rPr lang="en-US" dirty="0" smtClean="0"/>
              <a:t>– cash and profit generating activities with customers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27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r>
              <a:rPr lang="en-US" dirty="0" smtClean="0"/>
              <a:t>Probing – Identifying </a:t>
            </a:r>
            <a:br>
              <a:rPr lang="en-US" dirty="0" smtClean="0"/>
            </a:br>
            <a:r>
              <a:rPr lang="en-US" dirty="0" smtClean="0"/>
              <a:t>Beliefs, Goals, and Needs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8503922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41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What a Salesperson Needs to Know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0015"/>
            <a:ext cx="381000" cy="365125"/>
          </a:xfrm>
        </p:spPr>
        <p:txBody>
          <a:bodyPr/>
          <a:lstStyle/>
          <a:p>
            <a:fld id="{A410B474-9186-45C5-9141-A03E5160760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Knowing the Customer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the professional salesperson, knowing the customer means understanding discovered beliefs, goals and needs</a:t>
            </a:r>
          </a:p>
          <a:p>
            <a:r>
              <a:rPr lang="en-US" b="1" dirty="0" smtClean="0">
                <a:solidFill>
                  <a:srgbClr val="CC6600"/>
                </a:solidFill>
              </a:rPr>
              <a:t>This means asking some specific questions that relate to how those interact</a:t>
            </a:r>
          </a:p>
          <a:p>
            <a:r>
              <a:rPr lang="en-US" dirty="0" smtClean="0"/>
              <a:t>Following are some of the areas that most impact the company’s direction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95300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685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Shape 33075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 defTabSz="914400" eaLnBrk="1" hangingPunct="1"/>
            <a:r>
              <a:rPr lang="en-US" dirty="0" smtClean="0">
                <a:solidFill>
                  <a:schemeClr val="tx1"/>
                </a:solidFill>
              </a:rPr>
              <a:t>Knowing the Customer</a:t>
            </a:r>
          </a:p>
        </p:txBody>
      </p:sp>
      <p:sp>
        <p:nvSpPr>
          <p:cNvPr id="260099" name="Shape 330754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How the buying decision is made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Short term business goals of the customer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With metrics like:</a:t>
            </a:r>
          </a:p>
          <a:p>
            <a:pPr lvl="3">
              <a:spcBef>
                <a:spcPct val="0"/>
              </a:spcBef>
            </a:pPr>
            <a:r>
              <a:rPr lang="en-US" b="1" dirty="0" smtClean="0">
                <a:solidFill>
                  <a:srgbClr val="006600"/>
                </a:solidFill>
              </a:rPr>
              <a:t>Cash Flow</a:t>
            </a:r>
          </a:p>
          <a:p>
            <a:pPr lvl="3">
              <a:spcBef>
                <a:spcPct val="0"/>
              </a:spcBef>
            </a:pPr>
            <a:r>
              <a:rPr lang="en-US" b="1" dirty="0" smtClean="0">
                <a:solidFill>
                  <a:srgbClr val="006600"/>
                </a:solidFill>
              </a:rPr>
              <a:t>Profit</a:t>
            </a:r>
          </a:p>
          <a:p>
            <a:pPr lvl="3">
              <a:spcBef>
                <a:spcPct val="0"/>
              </a:spcBef>
            </a:pPr>
            <a:r>
              <a:rPr lang="en-US" b="1" dirty="0" smtClean="0">
                <a:solidFill>
                  <a:srgbClr val="006600"/>
                </a:solidFill>
              </a:rPr>
              <a:t>ROI</a:t>
            </a:r>
          </a:p>
          <a:p>
            <a:pPr lvl="3">
              <a:spcBef>
                <a:spcPct val="0"/>
              </a:spcBef>
            </a:pPr>
            <a:r>
              <a:rPr lang="en-US" b="1" dirty="0" smtClean="0">
                <a:solidFill>
                  <a:srgbClr val="006600"/>
                </a:solidFill>
              </a:rPr>
              <a:t>Market share</a:t>
            </a:r>
          </a:p>
          <a:p>
            <a:pPr lvl="3">
              <a:spcBef>
                <a:spcPct val="0"/>
              </a:spcBef>
            </a:pPr>
            <a:r>
              <a:rPr lang="en-US" b="1" dirty="0" smtClean="0">
                <a:solidFill>
                  <a:srgbClr val="006600"/>
                </a:solidFill>
              </a:rPr>
              <a:t>Operating metrics</a:t>
            </a:r>
          </a:p>
        </p:txBody>
      </p:sp>
    </p:spTree>
    <p:extLst>
      <p:ext uri="{BB962C8B-B14F-4D97-AF65-F5344CB8AC3E}">
        <p14:creationId xmlns:p14="http://schemas.microsoft.com/office/powerpoint/2010/main" val="827732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Ask Them!</a:t>
            </a:r>
            <a:endParaRPr lang="en-US" dirty="0"/>
          </a:p>
        </p:txBody>
      </p:sp>
      <p:pic>
        <p:nvPicPr>
          <p:cNvPr id="4" name="7b - Ask what brings value to your customer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206232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Knowing the Customer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Business production practices</a:t>
            </a:r>
          </a:p>
          <a:p>
            <a:r>
              <a:rPr lang="en-US" dirty="0" smtClean="0"/>
              <a:t>How suppliers are evaluated</a:t>
            </a:r>
          </a:p>
          <a:p>
            <a:pPr lvl="1"/>
            <a:r>
              <a:rPr lang="en-US" b="1" dirty="0" smtClean="0">
                <a:solidFill>
                  <a:srgbClr val="0070C0"/>
                </a:solidFill>
              </a:rPr>
              <a:t>Success is a function of quality and expectations</a:t>
            </a:r>
          </a:p>
          <a:p>
            <a:r>
              <a:rPr lang="en-US" dirty="0" smtClean="0"/>
              <a:t>Current loyalties and </a:t>
            </a:r>
            <a:r>
              <a:rPr lang="en-US" dirty="0" smtClean="0"/>
              <a:t>perceptions about results they’re receiving from existing </a:t>
            </a:r>
            <a:r>
              <a:rPr lang="en-US" b="1" u="sng" dirty="0" smtClean="0"/>
              <a:t>__________</a:t>
            </a:r>
            <a:endParaRPr lang="en-US" b="1" u="sng" dirty="0" smtClean="0"/>
          </a:p>
          <a:p>
            <a:r>
              <a:rPr lang="en-US" dirty="0" smtClean="0"/>
              <a:t>Unmet needs and expectations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30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0015"/>
            <a:ext cx="381000" cy="365125"/>
          </a:xfrm>
        </p:spPr>
        <p:txBody>
          <a:bodyPr/>
          <a:lstStyle/>
          <a:p>
            <a:fld id="{A410B474-9186-45C5-9141-A03E51607601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79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Probing</a:t>
            </a:r>
            <a:endParaRPr lang="en-US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4767">
            <a:off x="3462338" y="2379002"/>
            <a:ext cx="4576762" cy="457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Probing is asking customers questions in order to discover needs that can be served with the seller’s</a:t>
            </a:r>
          </a:p>
          <a:p>
            <a:pPr lvl="1"/>
            <a:r>
              <a:rPr lang="en-US" dirty="0" smtClean="0"/>
              <a:t>Products</a:t>
            </a:r>
          </a:p>
          <a:p>
            <a:pPr lvl="1"/>
            <a:r>
              <a:rPr lang="en-US" dirty="0" smtClean="0"/>
              <a:t>Services</a:t>
            </a:r>
          </a:p>
          <a:p>
            <a:pPr lvl="1"/>
            <a:r>
              <a:rPr lang="en-US" dirty="0" smtClean="0"/>
              <a:t>Information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63000" y="6492875"/>
            <a:ext cx="381000" cy="365125"/>
          </a:xfrm>
        </p:spPr>
        <p:txBody>
          <a:bodyPr/>
          <a:lstStyle/>
          <a:p>
            <a:fld id="{A410B474-9186-45C5-9141-A03E51607601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600434" y="5029200"/>
            <a:ext cx="29505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Probing must be done VERY carefully!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75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 Careful How You “Probe”</a:t>
            </a:r>
            <a:endParaRPr lang="en-US" dirty="0"/>
          </a:p>
        </p:txBody>
      </p:sp>
      <p:pic>
        <p:nvPicPr>
          <p:cNvPr id="4" name="7c - Asking Questions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</p:spTree>
    <p:extLst>
      <p:ext uri="{BB962C8B-B14F-4D97-AF65-F5344CB8AC3E}">
        <p14:creationId xmlns:p14="http://schemas.microsoft.com/office/powerpoint/2010/main" val="145231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Asking questions may sound easy, but not all questioning is equally effective</a:t>
            </a:r>
          </a:p>
          <a:p>
            <a:r>
              <a:rPr lang="en-US" dirty="0" smtClean="0"/>
              <a:t>The types of questions asked and when they are asked depends on the buyers </a:t>
            </a:r>
            <a:r>
              <a:rPr lang="en-US" b="1" u="sng" dirty="0" smtClean="0"/>
              <a:t>_____________________</a:t>
            </a:r>
            <a:endParaRPr lang="en-US" b="1" u="sng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362200" y="4572000"/>
            <a:ext cx="4572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 I S C</a:t>
            </a:r>
            <a:endParaRPr lang="en-US" sz="9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956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Depends on Customer’s Style</a:t>
            </a:r>
            <a:endParaRPr lang="en-US" dirty="0"/>
          </a:p>
        </p:txBody>
      </p:sp>
      <p:pic>
        <p:nvPicPr>
          <p:cNvPr id="4" name="7d - John Dulin - Bayer - Challenge- Customer not talking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138798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Building Relationships</a:t>
            </a:r>
          </a:p>
          <a:p>
            <a:pPr lvl="0"/>
            <a:r>
              <a:rPr lang="en-US" dirty="0" smtClean="0"/>
              <a:t>Discovering Beliefs, Goals, and Needs</a:t>
            </a:r>
          </a:p>
          <a:p>
            <a:pPr lvl="0"/>
            <a:r>
              <a:rPr lang="en-US" dirty="0" smtClean="0"/>
              <a:t>What a Salesperson Needs to Know</a:t>
            </a:r>
          </a:p>
          <a:p>
            <a:pPr lvl="0"/>
            <a:r>
              <a:rPr lang="en-US" dirty="0" smtClean="0"/>
              <a:t>Probing</a:t>
            </a:r>
          </a:p>
          <a:p>
            <a:pPr lvl="0"/>
            <a:r>
              <a:rPr lang="en-US" dirty="0" smtClean="0"/>
              <a:t>Types of Questions</a:t>
            </a:r>
          </a:p>
          <a:p>
            <a:pPr lvl="0"/>
            <a:r>
              <a:rPr lang="en-US" dirty="0" smtClean="0"/>
              <a:t>Building a Question Flow</a:t>
            </a:r>
          </a:p>
          <a:p>
            <a:pPr lvl="0"/>
            <a:r>
              <a:rPr lang="en-US" dirty="0" smtClean="0"/>
              <a:t>Listening</a:t>
            </a:r>
          </a:p>
          <a:p>
            <a:pPr lvl="0"/>
            <a:r>
              <a:rPr lang="en-US" dirty="0" smtClean="0"/>
              <a:t>Discovery Analysis</a:t>
            </a:r>
          </a:p>
          <a:p>
            <a:pPr lvl="0"/>
            <a:r>
              <a:rPr lang="en-US" dirty="0" smtClean="0"/>
              <a:t>The Roles of Influencers</a:t>
            </a:r>
          </a:p>
          <a:p>
            <a:pPr lvl="0"/>
            <a:r>
              <a:rPr lang="en-US" dirty="0" smtClean="0"/>
              <a:t>Transitioning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58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61617"/>
            <a:ext cx="2687056" cy="3781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Discovery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95800"/>
            <a:ext cx="8229600" cy="2166938"/>
          </a:xfrm>
        </p:spPr>
        <p:txBody>
          <a:bodyPr>
            <a:normAutofit/>
          </a:bodyPr>
          <a:lstStyle/>
          <a:p>
            <a:r>
              <a:rPr lang="en-US" dirty="0" smtClean="0"/>
              <a:t>Questions are asked from the beginning to the end of the sales cycle</a:t>
            </a:r>
          </a:p>
          <a:p>
            <a:r>
              <a:rPr lang="en-US" dirty="0" smtClean="0"/>
              <a:t>The salesperson is </a:t>
            </a:r>
            <a:r>
              <a:rPr lang="en-US" b="1" u="sng" dirty="0" smtClean="0"/>
              <a:t>____________</a:t>
            </a:r>
            <a:r>
              <a:rPr lang="en-US" dirty="0" smtClean="0"/>
              <a:t> </a:t>
            </a:r>
            <a:r>
              <a:rPr lang="en-US" dirty="0" smtClean="0"/>
              <a:t>trying to learn more about the customer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7359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Professionals treat probing in an organized, </a:t>
            </a:r>
            <a:r>
              <a:rPr lang="en-US" b="1" u="sng" dirty="0" smtClean="0"/>
              <a:t>__________ </a:t>
            </a:r>
            <a:r>
              <a:rPr lang="en-US" dirty="0" smtClean="0"/>
              <a:t>way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r>
              <a:rPr lang="en-US" dirty="0" smtClean="0"/>
              <a:t>Spend time on discovery where it offers the greatest advantage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6712" y="3065145"/>
            <a:ext cx="550068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lvl="1" indent="-446088">
              <a:buClr>
                <a:srgbClr val="CC0000"/>
              </a:buClr>
              <a:buFont typeface="Arial" pitchFamily="34" charset="0"/>
              <a:buChar char="•"/>
            </a:pPr>
            <a:r>
              <a:rPr lang="en-US" sz="2800" dirty="0"/>
              <a:t>Make a plan for what information is most needed</a:t>
            </a:r>
          </a:p>
          <a:p>
            <a:pPr marL="971550" lvl="1" indent="-446088">
              <a:buClr>
                <a:srgbClr val="CC0000"/>
              </a:buClr>
              <a:buFont typeface="Arial" pitchFamily="34" charset="0"/>
              <a:buChar char="•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Take notes  on the answers (with the customer’s permission)</a:t>
            </a:r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020" y="2438400"/>
            <a:ext cx="3193267" cy="2557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927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Questions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97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four basic types of questions:</a:t>
            </a:r>
          </a:p>
          <a:p>
            <a:endParaRPr lang="en-US" dirty="0"/>
          </a:p>
          <a:p>
            <a:endParaRPr lang="en-US" dirty="0" smtClean="0"/>
          </a:p>
          <a:p>
            <a:pPr lvl="1"/>
            <a:r>
              <a:rPr lang="en-US" dirty="0" smtClean="0"/>
              <a:t>Open-ended</a:t>
            </a:r>
          </a:p>
          <a:p>
            <a:pPr lvl="1"/>
            <a:r>
              <a:rPr lang="en-US" dirty="0" smtClean="0"/>
              <a:t>Closed-ended</a:t>
            </a:r>
          </a:p>
          <a:p>
            <a:pPr lvl="1"/>
            <a:r>
              <a:rPr lang="en-US" dirty="0" smtClean="0"/>
              <a:t>Confirming</a:t>
            </a:r>
          </a:p>
          <a:p>
            <a:pPr lvl="1"/>
            <a:r>
              <a:rPr lang="en-US" dirty="0" smtClean="0"/>
              <a:t>Clarifying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63000" y="6492875"/>
            <a:ext cx="381000" cy="365125"/>
          </a:xfrm>
        </p:spPr>
        <p:txBody>
          <a:bodyPr/>
          <a:lstStyle/>
          <a:p>
            <a:fld id="{A410B474-9186-45C5-9141-A03E51607601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380" y="2743200"/>
            <a:ext cx="4027170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850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Shape 419841"/>
          <p:cNvSpPr>
            <a:spLocks noGrp="1" noChangeArrowheads="1"/>
          </p:cNvSpPr>
          <p:nvPr>
            <p:ph type="title"/>
          </p:nvPr>
        </p:nvSpPr>
        <p:spPr/>
        <p:txBody>
          <a:bodyPr lIns="92075" tIns="46037" rIns="92075" bIns="46037">
            <a:normAutofit/>
          </a:bodyPr>
          <a:lstStyle/>
          <a:p>
            <a:pPr marL="0" indent="0" algn="l" defTabSz="914400" eaLnBrk="1" hangingPunct="1"/>
            <a:r>
              <a:rPr lang="en-US" dirty="0" smtClean="0">
                <a:solidFill>
                  <a:schemeClr val="tx1"/>
                </a:solidFill>
              </a:rPr>
              <a:t>Open Ended Questions</a:t>
            </a:r>
          </a:p>
        </p:txBody>
      </p:sp>
      <p:sp>
        <p:nvSpPr>
          <p:cNvPr id="318467" name="Shape 419842"/>
          <p:cNvSpPr>
            <a:spLocks noGrp="1" noChangeArrowheads="1"/>
          </p:cNvSpPr>
          <p:nvPr>
            <p:ph idx="1"/>
          </p:nvPr>
        </p:nvSpPr>
        <p:spPr/>
        <p:txBody>
          <a:bodyPr lIns="92075" tIns="46037" rIns="92075" bIns="46037"/>
          <a:lstStyle/>
          <a:p>
            <a:pPr marL="0" indent="0" defTabSz="914400" eaLnBrk="1" hangingPunct="1">
              <a:spcAft>
                <a:spcPct val="50000"/>
              </a:spcAft>
              <a:buNone/>
            </a:pPr>
            <a:r>
              <a:rPr lang="en-US" dirty="0" smtClean="0"/>
              <a:t>It’s </a:t>
            </a:r>
            <a:r>
              <a:rPr lang="en-US" dirty="0" smtClean="0"/>
              <a:t>only when a person listens that they can truly </a:t>
            </a:r>
            <a:r>
              <a:rPr lang="en-US" b="1" u="sng" dirty="0" smtClean="0"/>
              <a:t>___________</a:t>
            </a:r>
            <a:endParaRPr lang="en-US" b="1" u="sng" dirty="0" smtClean="0"/>
          </a:p>
          <a:p>
            <a:pPr defTabSz="914400" eaLnBrk="1" hangingPunct="1">
              <a:spcAft>
                <a:spcPct val="50000"/>
              </a:spcAft>
            </a:pPr>
            <a:r>
              <a:rPr lang="en-US" b="1" dirty="0" smtClean="0">
                <a:solidFill>
                  <a:srgbClr val="7030A0"/>
                </a:solidFill>
              </a:rPr>
              <a:t>Open questions don’t have a yes or no answer</a:t>
            </a:r>
          </a:p>
          <a:p>
            <a:pPr defTabSz="914400" eaLnBrk="1" hangingPunct="1">
              <a:spcBef>
                <a:spcPct val="0"/>
              </a:spcBef>
            </a:pPr>
            <a:r>
              <a:rPr lang="en-US" b="1" dirty="0" smtClean="0">
                <a:solidFill>
                  <a:srgbClr val="7030A0"/>
                </a:solidFill>
              </a:rPr>
              <a:t>They ask the customer to give </a:t>
            </a:r>
          </a:p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b="1" dirty="0" smtClean="0">
                <a:solidFill>
                  <a:srgbClr val="7030A0"/>
                </a:solidFill>
              </a:rPr>
              <a:t>    a “slice” of the world as he or </a:t>
            </a:r>
          </a:p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b="1" dirty="0" smtClean="0">
                <a:solidFill>
                  <a:srgbClr val="7030A0"/>
                </a:solidFill>
              </a:rPr>
              <a:t>    she sees it</a:t>
            </a:r>
          </a:p>
        </p:txBody>
      </p:sp>
      <p:pic>
        <p:nvPicPr>
          <p:cNvPr id="318469" name="Rectangle 4198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276600"/>
            <a:ext cx="2495550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9654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Open Ended </a:t>
            </a:r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19490" name="Shape 420865"/>
          <p:cNvSpPr>
            <a:spLocks noGrp="1" noChangeArrowheads="1"/>
          </p:cNvSpPr>
          <p:nvPr>
            <p:ph idx="1"/>
          </p:nvPr>
        </p:nvSpPr>
        <p:spPr/>
        <p:txBody>
          <a:bodyPr lIns="92075" tIns="46037" rIns="92075" bIns="46037"/>
          <a:lstStyle/>
          <a:p>
            <a:pPr defTabSz="914400" eaLnBrk="1" hangingPunct="1">
              <a:lnSpc>
                <a:spcPct val="130000"/>
              </a:lnSpc>
              <a:buFontTx/>
              <a:buNone/>
            </a:pPr>
            <a:r>
              <a:rPr lang="en-US" dirty="0" smtClean="0"/>
              <a:t>…start with the following phrases </a:t>
            </a:r>
          </a:p>
          <a:p>
            <a:pPr defTabSz="914400" eaLnBrk="1" hangingPunct="1">
              <a:lnSpc>
                <a:spcPct val="130000"/>
              </a:lnSpc>
            </a:pPr>
            <a:r>
              <a:rPr lang="en-US" b="1" u="sng" dirty="0" smtClean="0">
                <a:solidFill>
                  <a:srgbClr val="C00000"/>
                </a:solidFill>
              </a:rPr>
              <a:t>_______________</a:t>
            </a:r>
            <a:endParaRPr lang="en-US" b="1" u="sng" dirty="0" smtClean="0">
              <a:solidFill>
                <a:srgbClr val="C00000"/>
              </a:solidFill>
            </a:endParaRPr>
          </a:p>
          <a:p>
            <a:pPr defTabSz="914400" eaLnBrk="1" hangingPunct="1">
              <a:lnSpc>
                <a:spcPct val="130000"/>
              </a:lnSpc>
            </a:pPr>
            <a:r>
              <a:rPr lang="en-US" b="1" dirty="0" smtClean="0">
                <a:solidFill>
                  <a:schemeClr val="accent6">
                    <a:lumMod val="25000"/>
                  </a:schemeClr>
                </a:solidFill>
              </a:rPr>
              <a:t>What has been your experience with…</a:t>
            </a:r>
          </a:p>
          <a:p>
            <a:pPr defTabSz="914400" eaLnBrk="1" hangingPunct="1">
              <a:lnSpc>
                <a:spcPct val="130000"/>
              </a:lnSpc>
            </a:pPr>
            <a:r>
              <a:rPr lang="en-US" b="1" dirty="0" smtClean="0">
                <a:solidFill>
                  <a:schemeClr val="accent6">
                    <a:lumMod val="25000"/>
                  </a:schemeClr>
                </a:solidFill>
              </a:rPr>
              <a:t>What do you think about…</a:t>
            </a:r>
          </a:p>
          <a:p>
            <a:pPr defTabSz="914400" eaLnBrk="1" hangingPunct="1">
              <a:lnSpc>
                <a:spcPct val="130000"/>
              </a:lnSpc>
            </a:pPr>
            <a:r>
              <a:rPr lang="en-US" b="1" dirty="0" smtClean="0">
                <a:solidFill>
                  <a:schemeClr val="accent6">
                    <a:lumMod val="25000"/>
                  </a:schemeClr>
                </a:solidFill>
              </a:rPr>
              <a:t>How do you…</a:t>
            </a:r>
          </a:p>
          <a:p>
            <a:pPr defTabSz="914400" eaLnBrk="1" hangingPunct="1">
              <a:lnSpc>
                <a:spcPct val="130000"/>
              </a:lnSpc>
            </a:pPr>
            <a:r>
              <a:rPr lang="en-US" b="1" dirty="0" smtClean="0">
                <a:solidFill>
                  <a:schemeClr val="accent6">
                    <a:lumMod val="25000"/>
                  </a:schemeClr>
                </a:solidFill>
              </a:rPr>
              <a:t>Why do you…</a:t>
            </a:r>
          </a:p>
        </p:txBody>
      </p:sp>
      <p:pic>
        <p:nvPicPr>
          <p:cNvPr id="319492" name="Rectangle 4208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232275"/>
            <a:ext cx="2997200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33447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Shape 421889"/>
          <p:cNvSpPr>
            <a:spLocks noGrp="1" noChangeArrowheads="1"/>
          </p:cNvSpPr>
          <p:nvPr>
            <p:ph type="title"/>
          </p:nvPr>
        </p:nvSpPr>
        <p:spPr/>
        <p:txBody>
          <a:bodyPr lIns="92075" tIns="46037" rIns="92075" bIns="46037"/>
          <a:lstStyle/>
          <a:p>
            <a:pPr marL="0" indent="0" algn="l" defTabSz="914400" eaLnBrk="1" hangingPunct="1"/>
            <a:r>
              <a:rPr lang="en-US" sz="3200" smtClean="0">
                <a:solidFill>
                  <a:schemeClr val="tx1"/>
                </a:solidFill>
              </a:rPr>
              <a:t>Open Ended Questions</a:t>
            </a:r>
          </a:p>
        </p:txBody>
      </p:sp>
      <p:sp>
        <p:nvSpPr>
          <p:cNvPr id="320515" name="Shape 421890"/>
          <p:cNvSpPr>
            <a:spLocks noGrp="1" noChangeArrowheads="1"/>
          </p:cNvSpPr>
          <p:nvPr>
            <p:ph idx="1"/>
          </p:nvPr>
        </p:nvSpPr>
        <p:spPr/>
        <p:txBody>
          <a:bodyPr lIns="92075" tIns="46037" rIns="92075" bIns="46037"/>
          <a:lstStyle/>
          <a:p>
            <a:pPr defTabSz="914400" eaLnBrk="1" hangingPunct="1">
              <a:spcBef>
                <a:spcPct val="0"/>
              </a:spcBef>
            </a:pPr>
            <a:r>
              <a:rPr lang="en-US" b="1" dirty="0" smtClean="0">
                <a:solidFill>
                  <a:srgbClr val="002060"/>
                </a:solidFill>
              </a:rPr>
              <a:t>Can be used to begin a call</a:t>
            </a:r>
          </a:p>
          <a:p>
            <a:pPr lvl="1" defTabSz="914400" eaLnBrk="1" hangingPunct="1">
              <a:spcBef>
                <a:spcPct val="0"/>
              </a:spcBef>
            </a:pPr>
            <a:r>
              <a:rPr lang="en-US" b="1" dirty="0" smtClean="0">
                <a:solidFill>
                  <a:srgbClr val="002060"/>
                </a:solidFill>
              </a:rPr>
              <a:t>They get the customer talking</a:t>
            </a:r>
          </a:p>
          <a:p>
            <a:pPr defTabSz="914400" eaLnBrk="1" hangingPunct="1">
              <a:spcBef>
                <a:spcPct val="0"/>
              </a:spcBef>
            </a:pPr>
            <a:r>
              <a:rPr lang="en-US" b="1" dirty="0" smtClean="0">
                <a:solidFill>
                  <a:srgbClr val="006600"/>
                </a:solidFill>
              </a:rPr>
              <a:t>Can be a way of building </a:t>
            </a:r>
            <a:r>
              <a:rPr lang="en-US" b="1" u="sng" dirty="0" smtClean="0">
                <a:solidFill>
                  <a:srgbClr val="006600"/>
                </a:solidFill>
              </a:rPr>
              <a:t>____________</a:t>
            </a:r>
            <a:endParaRPr lang="en-US" b="1" u="sng" dirty="0" smtClean="0">
              <a:solidFill>
                <a:srgbClr val="006600"/>
              </a:solidFill>
            </a:endParaRPr>
          </a:p>
          <a:p>
            <a:pPr defTabSz="914400" eaLnBrk="1" hangingPunct="1">
              <a:spcBef>
                <a:spcPct val="0"/>
              </a:spcBef>
            </a:pPr>
            <a:r>
              <a:rPr lang="en-US" b="1" dirty="0" smtClean="0">
                <a:solidFill>
                  <a:srgbClr val="002060"/>
                </a:solidFill>
              </a:rPr>
              <a:t>Help salespeople learn more about the business or the customer</a:t>
            </a:r>
          </a:p>
          <a:p>
            <a:pPr defTabSz="914400" eaLnBrk="1" hangingPunct="1">
              <a:spcBef>
                <a:spcPct val="0"/>
              </a:spcBef>
            </a:pPr>
            <a:r>
              <a:rPr lang="en-US" b="1" dirty="0" smtClean="0">
                <a:solidFill>
                  <a:srgbClr val="006600"/>
                </a:solidFill>
              </a:rPr>
              <a:t>Near the beginning of the call these      questions help channel the rest of the call to those topics that are most important to the customer</a:t>
            </a:r>
          </a:p>
          <a:p>
            <a:pPr defTabSz="914400" eaLnBrk="1" hangingPunct="1">
              <a:lnSpc>
                <a:spcPct val="80000"/>
              </a:lnSpc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370513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Shape 422913"/>
          <p:cNvSpPr>
            <a:spLocks noGrp="1" noChangeArrowheads="1"/>
          </p:cNvSpPr>
          <p:nvPr>
            <p:ph type="title"/>
          </p:nvPr>
        </p:nvSpPr>
        <p:spPr/>
        <p:txBody>
          <a:bodyPr lIns="92075" tIns="46037" rIns="92075" bIns="46037"/>
          <a:lstStyle/>
          <a:p>
            <a:pPr marL="0" indent="0" algn="l" defTabSz="914400" eaLnBrk="1" hangingPunct="1"/>
            <a:r>
              <a:rPr lang="en-US" sz="3200" smtClean="0">
                <a:solidFill>
                  <a:schemeClr val="tx1"/>
                </a:solidFill>
              </a:rPr>
              <a:t>Open Ended Questions</a:t>
            </a:r>
          </a:p>
        </p:txBody>
      </p:sp>
      <p:sp>
        <p:nvSpPr>
          <p:cNvPr id="17412" name="Shape 422914"/>
          <p:cNvSpPr>
            <a:spLocks noGrp="1" noChangeArrowheads="1"/>
          </p:cNvSpPr>
          <p:nvPr>
            <p:ph idx="1"/>
          </p:nvPr>
        </p:nvSpPr>
        <p:spPr/>
        <p:txBody>
          <a:bodyPr lIns="92075" tIns="46037" rIns="92075" bIns="46037"/>
          <a:lstStyle/>
          <a:p>
            <a:pPr defTabSz="914400" eaLnBrk="1" hangingPunct="1">
              <a:lnSpc>
                <a:spcPct val="105000"/>
              </a:lnSpc>
              <a:spcBef>
                <a:spcPct val="0"/>
              </a:spcBef>
            </a:pPr>
            <a:r>
              <a:rPr lang="en-US" dirty="0" smtClean="0"/>
              <a:t>Open ended questions are invaluable when the salesperson meets customer resistance:</a:t>
            </a:r>
          </a:p>
          <a:p>
            <a:pPr lvl="2" defTabSz="914400" eaLnBrk="1" hangingPunct="1">
              <a:lnSpc>
                <a:spcPct val="105000"/>
              </a:lnSpc>
              <a:spcBef>
                <a:spcPct val="0"/>
              </a:spcBef>
              <a:buFontTx/>
              <a:buNone/>
            </a:pPr>
            <a:r>
              <a:rPr lang="en-US" b="1" i="1" dirty="0" smtClean="0">
                <a:solidFill>
                  <a:srgbClr val="0070C0"/>
                </a:solidFill>
              </a:rPr>
              <a:t>“Why do you think this process wouldn’t work for you?”</a:t>
            </a:r>
            <a:endParaRPr lang="en-US" b="1" dirty="0" smtClean="0">
              <a:solidFill>
                <a:srgbClr val="0070C0"/>
              </a:solidFill>
            </a:endParaRPr>
          </a:p>
          <a:p>
            <a:pPr defTabSz="914400" eaLnBrk="1" hangingPunct="1">
              <a:lnSpc>
                <a:spcPct val="105000"/>
              </a:lnSpc>
              <a:spcBef>
                <a:spcPct val="0"/>
              </a:spcBef>
            </a:pPr>
            <a:r>
              <a:rPr lang="en-US" dirty="0" smtClean="0"/>
              <a:t>Open ended questions help the salesperson uncover expectations and measure customer satisfaction</a:t>
            </a:r>
          </a:p>
        </p:txBody>
      </p:sp>
    </p:spTree>
    <p:extLst>
      <p:ext uri="{BB962C8B-B14F-4D97-AF65-F5344CB8AC3E}">
        <p14:creationId xmlns:p14="http://schemas.microsoft.com/office/powerpoint/2010/main" val="40580484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Shape 423937"/>
          <p:cNvSpPr>
            <a:spLocks noGrp="1" noChangeArrowheads="1"/>
          </p:cNvSpPr>
          <p:nvPr>
            <p:ph type="title"/>
          </p:nvPr>
        </p:nvSpPr>
        <p:spPr/>
        <p:txBody>
          <a:bodyPr lIns="92075" tIns="46037" rIns="92075" bIns="46037">
            <a:normAutofit/>
          </a:bodyPr>
          <a:lstStyle/>
          <a:p>
            <a:pPr marL="0" indent="0" algn="l" defTabSz="914400" eaLnBrk="1" hangingPunct="1"/>
            <a:r>
              <a:rPr lang="en-US" dirty="0" smtClean="0">
                <a:solidFill>
                  <a:schemeClr val="tx1"/>
                </a:solidFill>
              </a:rPr>
              <a:t>Closed-Ended Questions</a:t>
            </a:r>
          </a:p>
        </p:txBody>
      </p:sp>
      <p:sp>
        <p:nvSpPr>
          <p:cNvPr id="321539" name="Shape 423938"/>
          <p:cNvSpPr>
            <a:spLocks noGrp="1" noChangeArrowheads="1"/>
          </p:cNvSpPr>
          <p:nvPr>
            <p:ph idx="1"/>
          </p:nvPr>
        </p:nvSpPr>
        <p:spPr/>
        <p:txBody>
          <a:bodyPr lIns="92075" tIns="46037" rIns="92075" bIns="46037">
            <a:normAutofit/>
          </a:bodyPr>
          <a:lstStyle/>
          <a:p>
            <a:pPr marL="4763" indent="-4763" defTabSz="914400"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Are useful for gathering </a:t>
            </a:r>
            <a:r>
              <a:rPr lang="en-US" b="1" u="sng" dirty="0" smtClean="0"/>
              <a:t>_________</a:t>
            </a:r>
            <a:r>
              <a:rPr lang="en-US" dirty="0" smtClean="0"/>
              <a:t> </a:t>
            </a:r>
            <a:r>
              <a:rPr lang="en-US" dirty="0" smtClean="0"/>
              <a:t>information, e.g., facts, figures, trade-offs, specific problems or issues:</a:t>
            </a:r>
          </a:p>
          <a:p>
            <a:pPr lvl="1" defTabSz="914400" eaLnBrk="1" hangingPunct="1">
              <a:lnSpc>
                <a:spcPct val="120000"/>
              </a:lnSpc>
            </a:pPr>
            <a:r>
              <a:rPr lang="en-US" dirty="0" smtClean="0"/>
              <a:t>What results did you get?</a:t>
            </a:r>
          </a:p>
          <a:p>
            <a:pPr lvl="1" defTabSz="914400" eaLnBrk="1" hangingPunct="1">
              <a:lnSpc>
                <a:spcPct val="120000"/>
              </a:lnSpc>
            </a:pPr>
            <a:r>
              <a:rPr lang="en-US" dirty="0" smtClean="0"/>
              <a:t>What products did you use?</a:t>
            </a:r>
          </a:p>
          <a:p>
            <a:pPr lvl="1" defTabSz="914400" eaLnBrk="1" hangingPunct="1">
              <a:lnSpc>
                <a:spcPct val="120000"/>
              </a:lnSpc>
            </a:pPr>
            <a:r>
              <a:rPr lang="en-US" dirty="0" smtClean="0"/>
              <a:t>Where have you been purchasing?</a:t>
            </a:r>
          </a:p>
          <a:p>
            <a:pPr lvl="1" defTabSz="914400" eaLnBrk="1" hangingPunct="1">
              <a:lnSpc>
                <a:spcPct val="120000"/>
              </a:lnSpc>
            </a:pPr>
            <a:r>
              <a:rPr lang="en-US" dirty="0" smtClean="0"/>
              <a:t>Who has been helping you there?</a:t>
            </a:r>
          </a:p>
        </p:txBody>
      </p:sp>
    </p:spTree>
    <p:extLst>
      <p:ext uri="{BB962C8B-B14F-4D97-AF65-F5344CB8AC3E}">
        <p14:creationId xmlns:p14="http://schemas.microsoft.com/office/powerpoint/2010/main" val="9738096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Shape 424961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pPr marL="0" indent="0" defTabSz="914400" eaLnBrk="1" hangingPunct="1"/>
            <a:r>
              <a:rPr lang="en-US" dirty="0" smtClean="0">
                <a:solidFill>
                  <a:schemeClr val="tx1"/>
                </a:solidFill>
              </a:rPr>
              <a:t>3 Cautions with Closed-Ended Questions</a:t>
            </a:r>
          </a:p>
        </p:txBody>
      </p:sp>
      <p:sp>
        <p:nvSpPr>
          <p:cNvPr id="322563" name="Shape 42496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33400" indent="-533400" defTabSz="914400" eaLnBrk="1" hangingPunct="1">
              <a:lnSpc>
                <a:spcPct val="95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dirty="0" smtClean="0"/>
              <a:t>Closed questions near the beginning of a call can steer you “off course”</a:t>
            </a:r>
          </a:p>
          <a:p>
            <a:pPr marL="533400" indent="-533400" defTabSz="914400" eaLnBrk="1" hangingPunct="1">
              <a:lnSpc>
                <a:spcPct val="95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b="1" dirty="0" smtClean="0">
                <a:solidFill>
                  <a:srgbClr val="7030A0"/>
                </a:solidFill>
              </a:rPr>
              <a:t>When salespeople are new (or nervous), they may sometimes ask a closed question and then answer it themselves, before the customer has a chance to think it through and answer</a:t>
            </a:r>
          </a:p>
          <a:p>
            <a:pPr marL="533400" indent="-533400" defTabSz="914400" eaLnBrk="1" hangingPunct="1">
              <a:lnSpc>
                <a:spcPct val="95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dirty="0" smtClean="0"/>
              <a:t>Some salespeople fire off closed questions as if they were holding an </a:t>
            </a:r>
            <a:r>
              <a:rPr lang="en-US" b="1" u="sng" dirty="0" smtClean="0"/>
              <a:t>_____________</a:t>
            </a:r>
            <a:endParaRPr lang="en-US" b="1" u="sng" dirty="0" smtClean="0"/>
          </a:p>
        </p:txBody>
      </p:sp>
    </p:spTree>
    <p:extLst>
      <p:ext uri="{BB962C8B-B14F-4D97-AF65-F5344CB8AC3E}">
        <p14:creationId xmlns:p14="http://schemas.microsoft.com/office/powerpoint/2010/main" val="11654977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Words to Watch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Beliefs</a:t>
            </a:r>
          </a:p>
          <a:p>
            <a:r>
              <a:rPr lang="en-US" dirty="0" smtClean="0"/>
              <a:t>Goals</a:t>
            </a:r>
          </a:p>
          <a:p>
            <a:r>
              <a:rPr lang="en-US" dirty="0" smtClean="0"/>
              <a:t>Core Values</a:t>
            </a:r>
          </a:p>
          <a:p>
            <a:r>
              <a:rPr lang="en-US" dirty="0" smtClean="0"/>
              <a:t>Culture</a:t>
            </a:r>
          </a:p>
          <a:p>
            <a:r>
              <a:rPr lang="en-US" dirty="0" smtClean="0"/>
              <a:t>Business Needs</a:t>
            </a:r>
          </a:p>
          <a:p>
            <a:r>
              <a:rPr lang="en-US" dirty="0" smtClean="0"/>
              <a:t>Discovery</a:t>
            </a:r>
          </a:p>
          <a:p>
            <a:r>
              <a:rPr lang="en-US" dirty="0" smtClean="0"/>
              <a:t>Cash Flow</a:t>
            </a:r>
          </a:p>
          <a:p>
            <a:r>
              <a:rPr lang="en-US" dirty="0" smtClean="0"/>
              <a:t>Profit</a:t>
            </a:r>
          </a:p>
          <a:p>
            <a:r>
              <a:rPr lang="en-US" dirty="0" smtClean="0"/>
              <a:t>ROI</a:t>
            </a:r>
          </a:p>
          <a:p>
            <a:r>
              <a:rPr lang="en-US" dirty="0" smtClean="0"/>
              <a:t>Customer Satisfaction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52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Shape 425985"/>
          <p:cNvSpPr>
            <a:spLocks noGrp="1" noChangeArrowheads="1"/>
          </p:cNvSpPr>
          <p:nvPr>
            <p:ph type="title"/>
          </p:nvPr>
        </p:nvSpPr>
        <p:spPr/>
        <p:txBody>
          <a:bodyPr lIns="92075" tIns="46037" rIns="92075" bIns="46037">
            <a:normAutofit/>
          </a:bodyPr>
          <a:lstStyle/>
          <a:p>
            <a:pPr marL="0" indent="0" algn="l" defTabSz="914400" eaLnBrk="1" hangingPunct="1"/>
            <a:r>
              <a:rPr lang="en-US" dirty="0" smtClean="0">
                <a:solidFill>
                  <a:schemeClr val="tx1"/>
                </a:solidFill>
              </a:rPr>
              <a:t>Closed Questions</a:t>
            </a:r>
          </a:p>
        </p:txBody>
      </p:sp>
      <p:sp>
        <p:nvSpPr>
          <p:cNvPr id="323587" name="Shape 425986"/>
          <p:cNvSpPr>
            <a:spLocks noGrp="1" noChangeArrowheads="1"/>
          </p:cNvSpPr>
          <p:nvPr>
            <p:ph idx="1"/>
          </p:nvPr>
        </p:nvSpPr>
        <p:spPr/>
        <p:txBody>
          <a:bodyPr lIns="92075" tIns="46037" rIns="92075" bIns="46037"/>
          <a:lstStyle/>
          <a:p>
            <a:pPr defTabSz="914400" eaLnBrk="1" hangingPunct="1"/>
            <a:r>
              <a:rPr lang="en-US" dirty="0" smtClean="0"/>
              <a:t>Customers may give information </a:t>
            </a:r>
            <a:r>
              <a:rPr lang="en-US" b="1" u="sng" dirty="0" smtClean="0"/>
              <a:t>_______ </a:t>
            </a:r>
            <a:r>
              <a:rPr lang="en-US" dirty="0" smtClean="0"/>
              <a:t>willingly</a:t>
            </a:r>
            <a:r>
              <a:rPr lang="en-US" dirty="0" smtClean="0"/>
              <a:t>, but they don’t appreciate being asked the same questions several times.</a:t>
            </a:r>
          </a:p>
          <a:p>
            <a:pPr defTabSz="914400" eaLnBrk="1" hangingPunct="1"/>
            <a:r>
              <a:rPr lang="en-US" dirty="0" smtClean="0"/>
              <a:t>Salespeople find that customers don’t mind the salesperson taking notes, especially if they are asked </a:t>
            </a:r>
            <a:r>
              <a:rPr lang="en-US" b="1" u="sng" dirty="0" smtClean="0"/>
              <a:t>_____________</a:t>
            </a:r>
            <a:r>
              <a:rPr lang="en-US" dirty="0" smtClean="0"/>
              <a:t>.</a:t>
            </a:r>
            <a:endParaRPr lang="en-US" dirty="0" smtClean="0"/>
          </a:p>
        </p:txBody>
      </p:sp>
      <p:pic>
        <p:nvPicPr>
          <p:cNvPr id="323589" name="Rectangle 4259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029200"/>
            <a:ext cx="23415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19051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Shape 427009"/>
          <p:cNvSpPr>
            <a:spLocks noGrp="1" noChangeArrowheads="1"/>
          </p:cNvSpPr>
          <p:nvPr>
            <p:ph type="title"/>
          </p:nvPr>
        </p:nvSpPr>
        <p:spPr/>
        <p:txBody>
          <a:bodyPr lIns="92075" tIns="46037" rIns="92075" bIns="46037">
            <a:normAutofit/>
          </a:bodyPr>
          <a:lstStyle/>
          <a:p>
            <a:pPr marL="0" indent="0" algn="l" defTabSz="914400" eaLnBrk="1" hangingPunct="1"/>
            <a:r>
              <a:rPr lang="en-US" dirty="0" smtClean="0">
                <a:solidFill>
                  <a:schemeClr val="tx1"/>
                </a:solidFill>
              </a:rPr>
              <a:t>Clarifying Questions</a:t>
            </a:r>
          </a:p>
        </p:txBody>
      </p:sp>
      <p:sp>
        <p:nvSpPr>
          <p:cNvPr id="18436" name="Shape 427010"/>
          <p:cNvSpPr>
            <a:spLocks noGrp="1" noChangeArrowheads="1"/>
          </p:cNvSpPr>
          <p:nvPr>
            <p:ph idx="1"/>
          </p:nvPr>
        </p:nvSpPr>
        <p:spPr/>
        <p:txBody>
          <a:bodyPr lIns="92075" tIns="46037" rIns="92075" bIns="46037">
            <a:noAutofit/>
          </a:bodyPr>
          <a:lstStyle/>
          <a:p>
            <a:pPr marL="0" indent="0" defTabSz="914400" eaLnBrk="1" hangingPunct="1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 smtClean="0"/>
              <a:t>Effective clarifying questions represent two skill sets:</a:t>
            </a:r>
          </a:p>
          <a:p>
            <a:pPr marL="990600" lvl="1" indent="-533400">
              <a:lnSpc>
                <a:spcPct val="1100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CC6600"/>
                </a:solidFill>
              </a:rPr>
              <a:t>The ability to ask a good question</a:t>
            </a:r>
          </a:p>
          <a:p>
            <a:pPr marL="990600" lvl="1" indent="-533400">
              <a:lnSpc>
                <a:spcPct val="1100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CC6600"/>
                </a:solidFill>
              </a:rPr>
              <a:t>The ability to listen</a:t>
            </a:r>
          </a:p>
          <a:p>
            <a:pPr marL="0" indent="0" defTabSz="914400" eaLnBrk="1" hangingPunct="1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 smtClean="0"/>
              <a:t>Clarifying questions </a:t>
            </a:r>
            <a:r>
              <a:rPr lang="en-US" dirty="0" smtClean="0"/>
              <a:t>“</a:t>
            </a:r>
            <a:r>
              <a:rPr lang="en-US" b="1" u="sng" dirty="0" smtClean="0"/>
              <a:t>___________</a:t>
            </a:r>
            <a:r>
              <a:rPr lang="en-US" dirty="0" smtClean="0"/>
              <a:t>” </a:t>
            </a:r>
            <a:r>
              <a:rPr lang="en-US" dirty="0" smtClean="0"/>
              <a:t>what the salesperson has heard and ask the customer to clarify or explain a little more</a:t>
            </a:r>
          </a:p>
          <a:p>
            <a:pPr marL="990600" lvl="1" indent="-533400">
              <a:lnSpc>
                <a:spcPct val="1100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006600"/>
                </a:solidFill>
              </a:rPr>
              <a:t>“So does that mean you’re trying to move more product through your warehouse?”         </a:t>
            </a:r>
          </a:p>
        </p:txBody>
      </p:sp>
    </p:spTree>
    <p:extLst>
      <p:ext uri="{BB962C8B-B14F-4D97-AF65-F5344CB8AC3E}">
        <p14:creationId xmlns:p14="http://schemas.microsoft.com/office/powerpoint/2010/main" val="34093580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Shape 428033"/>
          <p:cNvSpPr>
            <a:spLocks noGrp="1" noChangeArrowheads="1"/>
          </p:cNvSpPr>
          <p:nvPr>
            <p:ph type="title"/>
          </p:nvPr>
        </p:nvSpPr>
        <p:spPr/>
        <p:txBody>
          <a:bodyPr lIns="92075" tIns="46037" rIns="92075" bIns="46037">
            <a:normAutofit/>
          </a:bodyPr>
          <a:lstStyle/>
          <a:p>
            <a:pPr marL="0" indent="0" algn="l" defTabSz="914400" eaLnBrk="1" hangingPunct="1"/>
            <a:r>
              <a:rPr lang="en-US" dirty="0" smtClean="0">
                <a:solidFill>
                  <a:schemeClr val="tx1"/>
                </a:solidFill>
              </a:rPr>
              <a:t>3 Functions of Clarifying Questions</a:t>
            </a:r>
          </a:p>
        </p:txBody>
      </p:sp>
      <p:sp>
        <p:nvSpPr>
          <p:cNvPr id="324611" name="Shape 428034"/>
          <p:cNvSpPr>
            <a:spLocks noGrp="1" noChangeArrowheads="1"/>
          </p:cNvSpPr>
          <p:nvPr>
            <p:ph idx="1"/>
          </p:nvPr>
        </p:nvSpPr>
        <p:spPr/>
        <p:txBody>
          <a:bodyPr lIns="92075" tIns="46037" rIns="92075" bIns="46037"/>
          <a:lstStyle/>
          <a:p>
            <a:pPr marL="533400" indent="-533400" defTabSz="914400" eaLnBrk="1" hangingPunct="1"/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Show the customer that the salesperson has been listening</a:t>
            </a:r>
          </a:p>
          <a:p>
            <a:pPr marL="533400" indent="-533400" defTabSz="914400" eaLnBrk="1" hangingPunct="1"/>
            <a:r>
              <a:rPr lang="en-US" b="1" dirty="0" smtClean="0">
                <a:solidFill>
                  <a:srgbClr val="0070C0"/>
                </a:solidFill>
              </a:rPr>
              <a:t>Help the salesperson check the </a:t>
            </a:r>
            <a:r>
              <a:rPr lang="en-US" b="1" i="1" dirty="0" smtClean="0">
                <a:solidFill>
                  <a:srgbClr val="0070C0"/>
                </a:solidFill>
              </a:rPr>
              <a:t>implications</a:t>
            </a:r>
            <a:r>
              <a:rPr lang="en-US" b="1" dirty="0" smtClean="0">
                <a:solidFill>
                  <a:srgbClr val="0070C0"/>
                </a:solidFill>
              </a:rPr>
              <a:t> of what he/she has heard</a:t>
            </a:r>
          </a:p>
          <a:p>
            <a:pPr marL="533400" indent="-533400" defTabSz="914400" eaLnBrk="1" hangingPunct="1"/>
            <a:r>
              <a:rPr lang="en-US" b="1" dirty="0" smtClean="0">
                <a:solidFill>
                  <a:srgbClr val="00B0F0"/>
                </a:solidFill>
              </a:rPr>
              <a:t>Encourage customers to give additional, important </a:t>
            </a:r>
            <a:r>
              <a:rPr lang="en-US" b="1" u="sng" dirty="0" smtClean="0">
                <a:solidFill>
                  <a:srgbClr val="00B0F0"/>
                </a:solidFill>
              </a:rPr>
              <a:t>_________</a:t>
            </a:r>
            <a:r>
              <a:rPr lang="en-US" b="1" dirty="0" smtClean="0">
                <a:solidFill>
                  <a:srgbClr val="00B0F0"/>
                </a:solidFill>
              </a:rPr>
              <a:t> </a:t>
            </a:r>
            <a:r>
              <a:rPr lang="en-US" b="1" dirty="0" smtClean="0">
                <a:solidFill>
                  <a:srgbClr val="00B0F0"/>
                </a:solidFill>
              </a:rPr>
              <a:t>as they correct misunderstandings or explain what they’ve said</a:t>
            </a:r>
          </a:p>
        </p:txBody>
      </p:sp>
    </p:spTree>
    <p:extLst>
      <p:ext uri="{BB962C8B-B14F-4D97-AF65-F5344CB8AC3E}">
        <p14:creationId xmlns:p14="http://schemas.microsoft.com/office/powerpoint/2010/main" val="36177042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Shape 429057"/>
          <p:cNvSpPr>
            <a:spLocks noGrp="1" noChangeArrowheads="1"/>
          </p:cNvSpPr>
          <p:nvPr>
            <p:ph type="title"/>
          </p:nvPr>
        </p:nvSpPr>
        <p:spPr/>
        <p:txBody>
          <a:bodyPr lIns="92075" tIns="46037" rIns="92075" bIns="46037">
            <a:normAutofit/>
          </a:bodyPr>
          <a:lstStyle/>
          <a:p>
            <a:pPr marL="0" indent="0" algn="l" defTabSz="914400" eaLnBrk="1" hangingPunct="1"/>
            <a:r>
              <a:rPr lang="en-US" dirty="0" smtClean="0">
                <a:solidFill>
                  <a:schemeClr val="tx1"/>
                </a:solidFill>
              </a:rPr>
              <a:t>Confirming Questions</a:t>
            </a:r>
          </a:p>
        </p:txBody>
      </p:sp>
      <p:sp>
        <p:nvSpPr>
          <p:cNvPr id="325635" name="Shape 429058"/>
          <p:cNvSpPr>
            <a:spLocks noGrp="1" noChangeArrowheads="1"/>
          </p:cNvSpPr>
          <p:nvPr>
            <p:ph idx="1"/>
          </p:nvPr>
        </p:nvSpPr>
        <p:spPr/>
        <p:txBody>
          <a:bodyPr lIns="92075" tIns="46037" rIns="92075" bIns="46037">
            <a:normAutofit/>
          </a:bodyPr>
          <a:lstStyle/>
          <a:p>
            <a:pPr defTabSz="914400" eaLnBrk="1" hangingPunct="1"/>
            <a:r>
              <a:rPr lang="en-US" dirty="0" smtClean="0"/>
              <a:t>“</a:t>
            </a:r>
            <a:r>
              <a:rPr lang="en-US" dirty="0"/>
              <a:t>C</a:t>
            </a:r>
            <a:r>
              <a:rPr lang="en-US" dirty="0" smtClean="0"/>
              <a:t>heck for </a:t>
            </a:r>
            <a:r>
              <a:rPr lang="en-US" b="1" u="sng" dirty="0" smtClean="0"/>
              <a:t>_______________</a:t>
            </a:r>
            <a:endParaRPr lang="en-US" dirty="0" smtClean="0"/>
          </a:p>
          <a:p>
            <a:pPr defTabSz="914400" eaLnBrk="1" hangingPunct="1"/>
            <a:r>
              <a:rPr lang="en-US" dirty="0" smtClean="0"/>
              <a:t>Simply help the salesperson confirm facts, perceptions and understanding</a:t>
            </a:r>
          </a:p>
          <a:p>
            <a:pPr lvl="1" defTabSz="914400" eaLnBrk="1" hangingPunct="1"/>
            <a:r>
              <a:rPr lang="en-US" b="1" dirty="0" smtClean="0">
                <a:solidFill>
                  <a:srgbClr val="009900"/>
                </a:solidFill>
              </a:rPr>
              <a:t>Have I got that right?</a:t>
            </a:r>
          </a:p>
          <a:p>
            <a:pPr lvl="1" defTabSz="914400" eaLnBrk="1" hangingPunct="1"/>
            <a:r>
              <a:rPr lang="en-US" b="1" dirty="0" smtClean="0">
                <a:solidFill>
                  <a:srgbClr val="009900"/>
                </a:solidFill>
              </a:rPr>
              <a:t>That was 30,000 finished cattle a year?</a:t>
            </a:r>
          </a:p>
          <a:p>
            <a:pPr lvl="1" defTabSz="914400" eaLnBrk="1" hangingPunct="1"/>
            <a:r>
              <a:rPr lang="en-US" b="1" dirty="0" smtClean="0">
                <a:solidFill>
                  <a:srgbClr val="009900"/>
                </a:solidFill>
              </a:rPr>
              <a:t>Most of your tech support comes from your reps then?</a:t>
            </a:r>
          </a:p>
        </p:txBody>
      </p:sp>
    </p:spTree>
    <p:extLst>
      <p:ext uri="{BB962C8B-B14F-4D97-AF65-F5344CB8AC3E}">
        <p14:creationId xmlns:p14="http://schemas.microsoft.com/office/powerpoint/2010/main" val="41160525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a Question Flow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8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SPIN Selling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A question flow is an organized way to put a series of questions together.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One popular approach comes from Neil Rackham’s classic book, “</a:t>
            </a:r>
            <a:r>
              <a:rPr lang="en-US" b="1" i="1" dirty="0" smtClean="0"/>
              <a:t>SPIN Selling”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b="1" u="sng" dirty="0" smtClean="0"/>
              <a:t>S</a:t>
            </a:r>
            <a:r>
              <a:rPr lang="en-US" dirty="0" smtClean="0"/>
              <a:t>ituation</a:t>
            </a:r>
          </a:p>
          <a:p>
            <a:pPr lvl="1"/>
            <a:r>
              <a:rPr lang="en-US" b="1" u="sng" dirty="0" smtClean="0"/>
              <a:t>P</a:t>
            </a:r>
            <a:r>
              <a:rPr lang="en-US" dirty="0" smtClean="0"/>
              <a:t>roblem</a:t>
            </a:r>
          </a:p>
          <a:p>
            <a:pPr lvl="1"/>
            <a:r>
              <a:rPr lang="en-US" b="1" u="sng" dirty="0" smtClean="0"/>
              <a:t>I</a:t>
            </a:r>
            <a:r>
              <a:rPr lang="en-US" dirty="0" smtClean="0"/>
              <a:t>mplication</a:t>
            </a:r>
          </a:p>
          <a:p>
            <a:pPr lvl="1"/>
            <a:r>
              <a:rPr lang="en-US" b="1" u="sng" dirty="0" smtClean="0"/>
              <a:t>N</a:t>
            </a:r>
            <a:r>
              <a:rPr lang="en-US" dirty="0" smtClean="0"/>
              <a:t>eed Payoff</a:t>
            </a:r>
            <a:endParaRPr lang="en-US" b="1" u="sn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63000" y="6492875"/>
            <a:ext cx="381000" cy="365125"/>
          </a:xfrm>
        </p:spPr>
        <p:txBody>
          <a:bodyPr/>
          <a:lstStyle/>
          <a:p>
            <a:fld id="{A410B474-9186-45C5-9141-A03E51607601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733800"/>
            <a:ext cx="1981200" cy="295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66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5029200"/>
          </a:xfrm>
        </p:spPr>
        <p:txBody>
          <a:bodyPr/>
          <a:lstStyle/>
          <a:p>
            <a:endParaRPr lang="en-US" sz="20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0" y="1676400"/>
            <a:ext cx="9144000" cy="5181600"/>
            <a:chOff x="457200" y="914400"/>
            <a:chExt cx="7315200" cy="5943600"/>
          </a:xfrm>
        </p:grpSpPr>
        <p:sp>
          <p:nvSpPr>
            <p:cNvPr id="4" name="Rectangle 3"/>
            <p:cNvSpPr/>
            <p:nvPr/>
          </p:nvSpPr>
          <p:spPr>
            <a:xfrm>
              <a:off x="457200" y="5029200"/>
              <a:ext cx="1828800" cy="1828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What kind of milk production have you been getting?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286000" y="3657600"/>
              <a:ext cx="1828800" cy="3200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How much was your alfalfa protein off?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114800" y="2286000"/>
              <a:ext cx="1828800" cy="4572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What do you estimate the impact was on your milk production?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943600" y="914400"/>
              <a:ext cx="1828800" cy="5943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If we could increase protein content by 3% would that get us to your production goal?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 rot="10800000">
            <a:off x="0" y="0"/>
            <a:ext cx="9144000" cy="5410199"/>
            <a:chOff x="609600" y="1066800"/>
            <a:chExt cx="7315200" cy="5943600"/>
          </a:xfrm>
          <a:solidFill>
            <a:srgbClr val="FF6600"/>
          </a:solidFill>
        </p:grpSpPr>
        <p:sp>
          <p:nvSpPr>
            <p:cNvPr id="8" name="Rectangle 7"/>
            <p:cNvSpPr/>
            <p:nvPr/>
          </p:nvSpPr>
          <p:spPr>
            <a:xfrm>
              <a:off x="609600" y="5181600"/>
              <a:ext cx="1828800" cy="1828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438400" y="3810000"/>
              <a:ext cx="1828800" cy="3200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267200" y="2438400"/>
              <a:ext cx="1828800" cy="457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096000" y="1066800"/>
              <a:ext cx="1828800" cy="5943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-76200" y="4812268"/>
            <a:ext cx="2476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Situation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24101" y="3593068"/>
            <a:ext cx="2476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Problem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33900" y="2362200"/>
            <a:ext cx="2476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Implication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43700" y="1143000"/>
            <a:ext cx="2476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Need Payoff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9201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Whether you use SPIN Selling, or some other technique, it is a good idea to link multiple questions together</a:t>
            </a:r>
          </a:p>
          <a:p>
            <a:r>
              <a:rPr lang="en-US" dirty="0" smtClean="0"/>
              <a:t>Discovery is a </a:t>
            </a:r>
            <a:r>
              <a:rPr lang="en-US" b="1" u="sng" dirty="0" smtClean="0"/>
              <a:t>___________________</a:t>
            </a:r>
            <a:endParaRPr lang="en-US" b="1" u="sng" dirty="0" smtClean="0"/>
          </a:p>
          <a:p>
            <a:r>
              <a:rPr lang="en-US" dirty="0" smtClean="0"/>
              <a:t>Planning for the flow of that conversation will allow the salesperson to be more efficient and effective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68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Listening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Listening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90800" y="1600200"/>
            <a:ext cx="6095999" cy="4525963"/>
          </a:xfrm>
        </p:spPr>
        <p:txBody>
          <a:bodyPr/>
          <a:lstStyle/>
          <a:p>
            <a:r>
              <a:rPr lang="en-US" dirty="0" smtClean="0"/>
              <a:t>Listening while you talk is difficult</a:t>
            </a:r>
          </a:p>
          <a:p>
            <a:endParaRPr lang="en-US" dirty="0" smtClean="0"/>
          </a:p>
          <a:p>
            <a:r>
              <a:rPr lang="en-US" dirty="0" smtClean="0"/>
              <a:t>Thinking about what you want to say while focused on your customer is also difficult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63000" y="6492875"/>
            <a:ext cx="381000" cy="365125"/>
          </a:xfrm>
        </p:spPr>
        <p:txBody>
          <a:bodyPr/>
          <a:lstStyle/>
          <a:p>
            <a:fld id="{A410B474-9186-45C5-9141-A03E51607601}" type="slidenum">
              <a:rPr lang="en-US" smtClean="0"/>
              <a:pPr/>
              <a:t>49</a:t>
            </a:fld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1143000" y="2667000"/>
            <a:ext cx="0" cy="3048000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endCxn id="12" idx="0"/>
          </p:cNvCxnSpPr>
          <p:nvPr/>
        </p:nvCxnSpPr>
        <p:spPr>
          <a:xfrm>
            <a:off x="1143000" y="5715000"/>
            <a:ext cx="4000500" cy="0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133600" y="6019800"/>
            <a:ext cx="1981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781049" y="4000500"/>
            <a:ext cx="25527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Retention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895600" y="5715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24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800600" y="5715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48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3400" y="2667000"/>
            <a:ext cx="685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09599" y="4126468"/>
            <a:ext cx="685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</a:t>
            </a:r>
            <a:endParaRPr lang="en-US" dirty="0"/>
          </a:p>
        </p:txBody>
      </p:sp>
      <p:sp>
        <p:nvSpPr>
          <p:cNvPr id="15" name="Arc 14"/>
          <p:cNvSpPr/>
          <p:nvPr/>
        </p:nvSpPr>
        <p:spPr>
          <a:xfrm rot="10800000">
            <a:off x="1142999" y="3276600"/>
            <a:ext cx="7620000" cy="1905000"/>
          </a:xfrm>
          <a:prstGeom prst="arc">
            <a:avLst>
              <a:gd name="adj1" fmla="val 15928979"/>
              <a:gd name="adj2" fmla="val 1"/>
            </a:avLst>
          </a:prstGeom>
          <a:ln w="635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6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Words to Watch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0" y="1295400"/>
            <a:ext cx="41148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tx2">
                  <a:lumMod val="75000"/>
                </a:schemeClr>
              </a:buClr>
              <a:buSzPct val="75000"/>
              <a:buFont typeface="Courier New" pitchFamily="49" charset="0"/>
              <a:buChar char="o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indent="-457200" algn="l" defTabSz="914400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indent="-45720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Probing</a:t>
            </a:r>
          </a:p>
          <a:p>
            <a:r>
              <a:rPr lang="en-US" dirty="0" smtClean="0"/>
              <a:t>Open-Ended Questions</a:t>
            </a:r>
          </a:p>
          <a:p>
            <a:r>
              <a:rPr lang="en-US" dirty="0" smtClean="0"/>
              <a:t>Closed-Ended Questions</a:t>
            </a:r>
          </a:p>
          <a:p>
            <a:r>
              <a:rPr lang="en-US" dirty="0" smtClean="0"/>
              <a:t>Clarifying Questions</a:t>
            </a:r>
          </a:p>
          <a:p>
            <a:r>
              <a:rPr lang="en-US" dirty="0" smtClean="0"/>
              <a:t>Confirming Questions</a:t>
            </a:r>
          </a:p>
          <a:p>
            <a:r>
              <a:rPr lang="en-US" dirty="0" smtClean="0"/>
              <a:t>SPIN Selling</a:t>
            </a:r>
          </a:p>
          <a:p>
            <a:r>
              <a:rPr lang="en-US" dirty="0" smtClean="0"/>
              <a:t>Sub-</a:t>
            </a:r>
            <a:r>
              <a:rPr lang="en-US" dirty="0" err="1" smtClean="0"/>
              <a:t>Verbals</a:t>
            </a:r>
            <a:endParaRPr lang="en-US" dirty="0" smtClean="0"/>
          </a:p>
          <a:p>
            <a:r>
              <a:rPr lang="en-US" dirty="0" smtClean="0"/>
              <a:t>Cues</a:t>
            </a:r>
          </a:p>
          <a:p>
            <a:r>
              <a:rPr lang="en-US" dirty="0" smtClean="0"/>
              <a:t>Analysis</a:t>
            </a:r>
          </a:p>
          <a:p>
            <a:r>
              <a:rPr lang="en-US" dirty="0" smtClean="0"/>
              <a:t>Influencers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76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Listening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4800" y="1600200"/>
            <a:ext cx="4312000" cy="4525963"/>
          </a:xfrm>
        </p:spPr>
        <p:txBody>
          <a:bodyPr/>
          <a:lstStyle/>
          <a:p>
            <a:r>
              <a:rPr lang="en-US" b="1" dirty="0" smtClean="0">
                <a:solidFill>
                  <a:srgbClr val="00B0F0"/>
                </a:solidFill>
              </a:rPr>
              <a:t>It’s boring to hear the same customer issues over and over</a:t>
            </a:r>
          </a:p>
          <a:p>
            <a:r>
              <a:rPr lang="en-US" b="1" dirty="0" smtClean="0">
                <a:solidFill>
                  <a:srgbClr val="CC0099"/>
                </a:solidFill>
              </a:rPr>
              <a:t>People generally care more about themselves than others</a:t>
            </a:r>
          </a:p>
          <a:p>
            <a:r>
              <a:rPr lang="en-US" b="1" dirty="0" smtClean="0">
                <a:solidFill>
                  <a:srgbClr val="00B0F0"/>
                </a:solidFill>
              </a:rPr>
              <a:t>There are often distractions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4" name="Rectangle 4352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98675"/>
            <a:ext cx="3917600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57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Sometimes It’s Hard to Listen</a:t>
            </a:r>
            <a:endParaRPr lang="en-US" dirty="0"/>
          </a:p>
        </p:txBody>
      </p:sp>
      <p:pic>
        <p:nvPicPr>
          <p:cNvPr id="4" name="7e - It's Hard to Listen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4125" y="1600200"/>
            <a:ext cx="6637338" cy="4525963"/>
          </a:xfrm>
        </p:spPr>
      </p:pic>
    </p:spTree>
    <p:extLst>
      <p:ext uri="{BB962C8B-B14F-4D97-AF65-F5344CB8AC3E}">
        <p14:creationId xmlns:p14="http://schemas.microsoft.com/office/powerpoint/2010/main" val="156961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Listening</a:t>
            </a:r>
            <a:endParaRPr lang="en-US" dirty="0"/>
          </a:p>
        </p:txBody>
      </p:sp>
      <p:sp>
        <p:nvSpPr>
          <p:cNvPr id="329730" name="Shape 434177"/>
          <p:cNvSpPr>
            <a:spLocks noGrp="1" noChangeArrowheads="1"/>
          </p:cNvSpPr>
          <p:nvPr>
            <p:ph idx="1"/>
          </p:nvPr>
        </p:nvSpPr>
        <p:spPr/>
        <p:txBody>
          <a:bodyPr lIns="92075" tIns="46037" rIns="92075" bIns="46037"/>
          <a:lstStyle/>
          <a:p>
            <a:pPr defTabSz="914400" eaLnBrk="1" hangingPunct="1">
              <a:spcBef>
                <a:spcPct val="0"/>
              </a:spcBef>
            </a:pPr>
            <a:r>
              <a:rPr lang="en-US" dirty="0" smtClean="0"/>
              <a:t>Listening is the most critical </a:t>
            </a:r>
            <a:r>
              <a:rPr lang="en-US" b="1" u="sng" dirty="0" smtClean="0"/>
              <a:t>__________</a:t>
            </a:r>
            <a:r>
              <a:rPr lang="en-US" dirty="0" smtClean="0"/>
              <a:t> </a:t>
            </a:r>
            <a:r>
              <a:rPr lang="en-US" dirty="0" smtClean="0"/>
              <a:t>skill</a:t>
            </a:r>
          </a:p>
          <a:p>
            <a:pPr lvl="2" defTabSz="914400" eaLnBrk="1" hangingPunct="1">
              <a:spcBef>
                <a:spcPct val="0"/>
              </a:spcBef>
              <a:buFont typeface="Arial" charset="0"/>
              <a:buChar char="–"/>
            </a:pPr>
            <a:endParaRPr lang="en-US" sz="3200" dirty="0" smtClean="0"/>
          </a:p>
          <a:p>
            <a:pPr marL="3154363" defTabSz="914400" eaLnBrk="1" hangingPunct="1">
              <a:spcBef>
                <a:spcPct val="0"/>
              </a:spcBef>
            </a:pPr>
            <a:r>
              <a:rPr lang="en-US" dirty="0" smtClean="0"/>
              <a:t>People seldom will tell you </a:t>
            </a:r>
          </a:p>
          <a:p>
            <a:pPr marL="3154363" defTabSz="914400" eaLnBrk="1" hangingPunct="1">
              <a:spcBef>
                <a:spcPct val="0"/>
              </a:spcBef>
              <a:buNone/>
            </a:pPr>
            <a:r>
              <a:rPr lang="en-US" dirty="0"/>
              <a:t> </a:t>
            </a:r>
            <a:r>
              <a:rPr lang="en-US" dirty="0" smtClean="0"/>
              <a:t>    that you are a poor listener</a:t>
            </a:r>
          </a:p>
          <a:p>
            <a:pPr marL="3268662" lvl="1" indent="0">
              <a:spcBef>
                <a:spcPct val="0"/>
              </a:spcBef>
              <a:buNone/>
            </a:pPr>
            <a:endParaRPr lang="en-US" dirty="0" smtClean="0"/>
          </a:p>
          <a:p>
            <a:pPr marL="2695575" lvl="1" indent="0" algn="ctr">
              <a:spcBef>
                <a:spcPct val="0"/>
              </a:spcBef>
              <a:buNone/>
            </a:pPr>
            <a:r>
              <a:rPr lang="en-US" b="1" dirty="0" smtClean="0">
                <a:solidFill>
                  <a:srgbClr val="002060"/>
                </a:solidFill>
              </a:rPr>
              <a:t>They just find somebody </a:t>
            </a:r>
          </a:p>
          <a:p>
            <a:pPr marL="2695575" lvl="3" indent="0" algn="ctr">
              <a:spcBef>
                <a:spcPct val="0"/>
              </a:spcBef>
              <a:buFontTx/>
              <a:buNone/>
            </a:pPr>
            <a:r>
              <a:rPr lang="en-US" b="1" dirty="0" smtClean="0">
                <a:solidFill>
                  <a:srgbClr val="002060"/>
                </a:solidFill>
              </a:rPr>
              <a:t>who </a:t>
            </a:r>
            <a:r>
              <a:rPr lang="en-US" b="1" u="sng" dirty="0" smtClean="0">
                <a:solidFill>
                  <a:srgbClr val="002060"/>
                </a:solidFill>
              </a:rPr>
              <a:t>will</a:t>
            </a:r>
            <a:r>
              <a:rPr lang="en-US" b="1" dirty="0" smtClean="0">
                <a:solidFill>
                  <a:srgbClr val="002060"/>
                </a:solidFill>
              </a:rPr>
              <a:t> listen</a:t>
            </a:r>
          </a:p>
        </p:txBody>
      </p:sp>
      <p:pic>
        <p:nvPicPr>
          <p:cNvPr id="329732" name="Rectangle 4341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09800"/>
            <a:ext cx="2438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8572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Shape 436225"/>
          <p:cNvSpPr>
            <a:spLocks noGrp="1" noChangeArrowheads="1"/>
          </p:cNvSpPr>
          <p:nvPr>
            <p:ph type="title"/>
          </p:nvPr>
        </p:nvSpPr>
        <p:spPr/>
        <p:txBody>
          <a:bodyPr lIns="92075" tIns="46037" rIns="92075" bIns="46037">
            <a:normAutofit/>
          </a:bodyPr>
          <a:lstStyle/>
          <a:p>
            <a:pPr marL="0" indent="0" algn="l" defTabSz="914400" eaLnBrk="1" hangingPunct="1"/>
            <a:r>
              <a:rPr lang="en-US" b="0" dirty="0" smtClean="0">
                <a:solidFill>
                  <a:schemeClr val="tx1"/>
                </a:solidFill>
              </a:rPr>
              <a:t>Active Listening</a:t>
            </a:r>
          </a:p>
        </p:txBody>
      </p:sp>
      <p:sp>
        <p:nvSpPr>
          <p:cNvPr id="331779" name="Shape 436226"/>
          <p:cNvSpPr>
            <a:spLocks noGrp="1" noChangeArrowheads="1"/>
          </p:cNvSpPr>
          <p:nvPr>
            <p:ph idx="1"/>
          </p:nvPr>
        </p:nvSpPr>
        <p:spPr/>
        <p:txBody>
          <a:bodyPr lIns="92075" tIns="46037" rIns="92075" bIns="46037">
            <a:normAutofit/>
          </a:bodyPr>
          <a:lstStyle/>
          <a:p>
            <a:pPr marL="533400" indent="-533400" defTabSz="914400" eaLnBrk="1" hangingPunct="1">
              <a:spcBef>
                <a:spcPts val="0"/>
              </a:spcBef>
            </a:pPr>
            <a:r>
              <a:rPr lang="en-US" dirty="0" smtClean="0"/>
              <a:t>Listen to everything the customer says</a:t>
            </a:r>
          </a:p>
          <a:p>
            <a:pPr marL="533400" indent="-533400" defTabSz="914400" eaLnBrk="1" hangingPunct="1">
              <a:spcBef>
                <a:spcPts val="0"/>
              </a:spcBef>
            </a:pPr>
            <a:r>
              <a:rPr lang="en-US" dirty="0" smtClean="0"/>
              <a:t>Listen for the way the customer says it</a:t>
            </a:r>
          </a:p>
          <a:p>
            <a:pPr marL="533400" indent="-533400" defTabSz="914400" eaLnBrk="1" hangingPunct="1">
              <a:spcBef>
                <a:spcPts val="0"/>
              </a:spcBef>
            </a:pPr>
            <a:r>
              <a:rPr lang="en-US" dirty="0" smtClean="0"/>
              <a:t>Carefully observe all non-verbal communication</a:t>
            </a:r>
          </a:p>
          <a:p>
            <a:pPr marL="533400" indent="-533400" defTabSz="914400" eaLnBrk="1" hangingPunct="1">
              <a:spcBef>
                <a:spcPts val="0"/>
              </a:spcBef>
            </a:pPr>
            <a:r>
              <a:rPr lang="en-US" dirty="0" smtClean="0"/>
              <a:t>You must listen for three types of information:</a:t>
            </a:r>
          </a:p>
          <a:p>
            <a:pPr marL="990600" lvl="1" indent="-533400" defTabSz="914400" eaLnBrk="1" hangingPunct="1">
              <a:spcBef>
                <a:spcPts val="0"/>
              </a:spcBef>
            </a:pPr>
            <a:r>
              <a:rPr lang="en-US" dirty="0" smtClean="0"/>
              <a:t>Facts</a:t>
            </a:r>
          </a:p>
          <a:p>
            <a:pPr marL="990600" lvl="1" indent="-533400" defTabSz="914400" eaLnBrk="1" hangingPunct="1">
              <a:spcBef>
                <a:spcPts val="0"/>
              </a:spcBef>
            </a:pPr>
            <a:r>
              <a:rPr lang="en-US" b="1" u="sng" dirty="0" smtClean="0"/>
              <a:t>__________</a:t>
            </a:r>
            <a:endParaRPr lang="en-US" b="1" u="sng" dirty="0" smtClean="0"/>
          </a:p>
          <a:p>
            <a:pPr marL="990600" lvl="1" indent="-533400" defTabSz="914400" eaLnBrk="1" hangingPunct="1">
              <a:spcBef>
                <a:spcPts val="0"/>
              </a:spcBef>
            </a:pPr>
            <a:r>
              <a:rPr lang="en-US" dirty="0" smtClean="0"/>
              <a:t>Non-verbal cues</a:t>
            </a:r>
          </a:p>
        </p:txBody>
      </p:sp>
      <p:pic>
        <p:nvPicPr>
          <p:cNvPr id="331780" name="Rectangle 4362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191000"/>
            <a:ext cx="31242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421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Shape 437249"/>
          <p:cNvSpPr>
            <a:spLocks noGrp="1" noChangeArrowheads="1"/>
          </p:cNvSpPr>
          <p:nvPr>
            <p:ph type="title"/>
          </p:nvPr>
        </p:nvSpPr>
        <p:spPr/>
        <p:txBody>
          <a:bodyPr lIns="92075" tIns="46037" rIns="92075" bIns="46037">
            <a:normAutofit/>
          </a:bodyPr>
          <a:lstStyle/>
          <a:p>
            <a:pPr marL="0" indent="0" algn="l" defTabSz="914400" eaLnBrk="1" hangingPunct="1"/>
            <a:r>
              <a:rPr lang="en-US" b="0" dirty="0" smtClean="0">
                <a:solidFill>
                  <a:schemeClr val="tx1"/>
                </a:solidFill>
              </a:rPr>
              <a:t>Listen for Facts . . .</a:t>
            </a:r>
          </a:p>
        </p:txBody>
      </p:sp>
      <p:sp>
        <p:nvSpPr>
          <p:cNvPr id="332803" name="Shape 437250"/>
          <p:cNvSpPr>
            <a:spLocks noGrp="1" noChangeArrowheads="1"/>
          </p:cNvSpPr>
          <p:nvPr>
            <p:ph idx="1"/>
          </p:nvPr>
        </p:nvSpPr>
        <p:spPr/>
        <p:txBody>
          <a:bodyPr lIns="92075" tIns="46037" rIns="92075" bIns="46037">
            <a:normAutofit/>
          </a:bodyPr>
          <a:lstStyle/>
          <a:p>
            <a:pPr defTabSz="914400" eaLnBrk="1" hangingPunct="1">
              <a:spcBef>
                <a:spcPts val="0"/>
              </a:spcBef>
            </a:pPr>
            <a:r>
              <a:rPr lang="en-US" dirty="0" smtClean="0"/>
              <a:t>Use </a:t>
            </a:r>
            <a:r>
              <a:rPr lang="en-US" b="1" u="sng" dirty="0" smtClean="0"/>
              <a:t>_________________</a:t>
            </a:r>
            <a:r>
              <a:rPr lang="en-US" dirty="0" smtClean="0"/>
              <a:t>to </a:t>
            </a:r>
            <a:r>
              <a:rPr lang="en-US" dirty="0" smtClean="0"/>
              <a:t>help make sure you understand the implications  of what the customer is saying</a:t>
            </a:r>
          </a:p>
          <a:p>
            <a:pPr defTabSz="914400" eaLnBrk="1" hangingPunct="1">
              <a:spcBef>
                <a:spcPts val="0"/>
              </a:spcBef>
            </a:pPr>
            <a:r>
              <a:rPr lang="en-US" dirty="0" smtClean="0"/>
              <a:t>“Sub-verbally” support the customer and encourage them to keep talking  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 Use . . . “Oh?” “Yes,” “I see,” a raised eye-brow or a nod of the head</a:t>
            </a:r>
          </a:p>
          <a:p>
            <a:pPr defTabSz="914400" eaLnBrk="1" hangingPunct="1">
              <a:spcBef>
                <a:spcPts val="0"/>
              </a:spcBef>
            </a:pPr>
            <a:r>
              <a:rPr lang="en-US" dirty="0" smtClean="0"/>
              <a:t>Use </a:t>
            </a:r>
            <a:r>
              <a:rPr lang="en-US" b="1" u="sng" dirty="0" smtClean="0"/>
              <a:t>___________________</a:t>
            </a:r>
            <a:r>
              <a:rPr lang="en-US" dirty="0" smtClean="0"/>
              <a:t>or </a:t>
            </a:r>
            <a:r>
              <a:rPr lang="en-US" b="1" u="sng" dirty="0" smtClean="0"/>
              <a:t>_________</a:t>
            </a:r>
            <a:r>
              <a:rPr lang="en-US" dirty="0" smtClean="0"/>
              <a:t>what </a:t>
            </a:r>
            <a:r>
              <a:rPr lang="en-US" dirty="0" smtClean="0"/>
              <a:t>you just heard</a:t>
            </a:r>
          </a:p>
        </p:txBody>
      </p:sp>
    </p:spTree>
    <p:extLst>
      <p:ext uri="{BB962C8B-B14F-4D97-AF65-F5344CB8AC3E}">
        <p14:creationId xmlns:p14="http://schemas.microsoft.com/office/powerpoint/2010/main" val="38822705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7" name="Shape 438275"/>
          <p:cNvSpPr>
            <a:spLocks noGrp="1" noChangeArrowheads="1"/>
          </p:cNvSpPr>
          <p:nvPr>
            <p:ph type="title"/>
          </p:nvPr>
        </p:nvSpPr>
        <p:spPr/>
        <p:txBody>
          <a:bodyPr lIns="92075" tIns="46037" rIns="92075" bIns="46037">
            <a:normAutofit/>
          </a:bodyPr>
          <a:lstStyle/>
          <a:p>
            <a:pPr marL="0" indent="0" algn="l" defTabSz="914400" eaLnBrk="1" hangingPunct="1"/>
            <a:r>
              <a:rPr lang="en-US" b="0" dirty="0" smtClean="0">
                <a:solidFill>
                  <a:schemeClr val="tx1"/>
                </a:solidFill>
              </a:rPr>
              <a:t>Listen for Facts . . .</a:t>
            </a:r>
          </a:p>
        </p:txBody>
      </p:sp>
      <p:sp>
        <p:nvSpPr>
          <p:cNvPr id="333826" name="Shape 43827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654800" cy="5029200"/>
          </a:xfrm>
        </p:spPr>
        <p:txBody>
          <a:bodyPr lIns="92075" tIns="46037" rIns="92075" bIns="46037">
            <a:normAutofit/>
          </a:bodyPr>
          <a:lstStyle/>
          <a:p>
            <a:pPr defTabSz="914400" eaLnBrk="1" hangingPunct="1">
              <a:lnSpc>
                <a:spcPct val="90000"/>
              </a:lnSpc>
              <a:spcAft>
                <a:spcPct val="50000"/>
              </a:spcAft>
            </a:pPr>
            <a:r>
              <a:rPr lang="en-US" b="1" dirty="0" smtClean="0"/>
              <a:t>Take </a:t>
            </a:r>
            <a:r>
              <a:rPr lang="en-US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_______</a:t>
            </a:r>
            <a:r>
              <a:rPr lang="en-US" b="1" dirty="0" smtClean="0"/>
              <a:t>, </a:t>
            </a:r>
            <a:r>
              <a:rPr lang="en-US" b="1" dirty="0" smtClean="0"/>
              <a:t>draw diagrams or fields, or draw organizational diagrams</a:t>
            </a:r>
          </a:p>
          <a:p>
            <a:pPr defTabSz="914400" eaLnBrk="1" hangingPunct="1">
              <a:lnSpc>
                <a:spcPct val="90000"/>
              </a:lnSpc>
              <a:spcAft>
                <a:spcPct val="50000"/>
              </a:spcAft>
            </a:pPr>
            <a:r>
              <a:rPr lang="en-US" b="1" dirty="0" smtClean="0">
                <a:solidFill>
                  <a:srgbClr val="FF0000"/>
                </a:solidFill>
              </a:rPr>
              <a:t>Never answer your own questions</a:t>
            </a:r>
          </a:p>
          <a:p>
            <a:pPr defTabSz="914400" eaLnBrk="1" hangingPunct="1">
              <a:lnSpc>
                <a:spcPct val="90000"/>
              </a:lnSpc>
              <a:spcAft>
                <a:spcPct val="50000"/>
              </a:spcAft>
            </a:pPr>
            <a:r>
              <a:rPr lang="en-US" b="1" dirty="0" smtClean="0">
                <a:solidFill>
                  <a:srgbClr val="FF0000"/>
                </a:solidFill>
              </a:rPr>
              <a:t>Never interrupt the customer or stop listening   before the customer has finished answering</a:t>
            </a:r>
          </a:p>
          <a:p>
            <a:pPr defTabSz="914400" eaLnBrk="1" hangingPunct="1">
              <a:lnSpc>
                <a:spcPct val="90000"/>
              </a:lnSpc>
              <a:spcAft>
                <a:spcPct val="50000"/>
              </a:spcAft>
            </a:pP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Try not to get “side-tracked” by interruptions  such as the phone, beepers, other employees</a:t>
            </a:r>
          </a:p>
        </p:txBody>
      </p:sp>
      <p:pic>
        <p:nvPicPr>
          <p:cNvPr id="333828" name="Rectangle 4382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2667000"/>
            <a:ext cx="203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59214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Shape 439298"/>
          <p:cNvSpPr>
            <a:spLocks noGrp="1" noChangeArrowheads="1"/>
          </p:cNvSpPr>
          <p:nvPr>
            <p:ph type="title"/>
          </p:nvPr>
        </p:nvSpPr>
        <p:spPr/>
        <p:txBody>
          <a:bodyPr lIns="92075" tIns="46037" rIns="92075" bIns="46037">
            <a:normAutofit/>
          </a:bodyPr>
          <a:lstStyle/>
          <a:p>
            <a:pPr marL="0" indent="0" algn="l" defTabSz="914400" eaLnBrk="1" hangingPunct="1"/>
            <a:r>
              <a:rPr lang="en-US" b="0" dirty="0" smtClean="0">
                <a:solidFill>
                  <a:schemeClr val="tx1"/>
                </a:solidFill>
              </a:rPr>
              <a:t>Listen for Feelings . . 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•"/>
            </a:pPr>
            <a:r>
              <a:rPr lang="en-US" sz="3000" dirty="0"/>
              <a:t>Feelings may be more important then facts when a customer is making a major purchase</a:t>
            </a:r>
          </a:p>
          <a:p>
            <a:endParaRPr lang="en-US" sz="3200" dirty="0"/>
          </a:p>
          <a:p>
            <a:pPr marL="0" indent="0">
              <a:spcAft>
                <a:spcPct val="40000"/>
              </a:spcAft>
              <a:buClr>
                <a:schemeClr val="tx1"/>
              </a:buClr>
              <a:buSzPct val="70000"/>
              <a:buNone/>
            </a:pPr>
            <a:r>
              <a:rPr lang="en-US" sz="3000" dirty="0" smtClean="0"/>
              <a:t>Listen to: </a:t>
            </a:r>
          </a:p>
          <a:p>
            <a:pPr marL="685800" lvl="1">
              <a:spcAft>
                <a:spcPct val="40000"/>
              </a:spcAft>
              <a:buClr>
                <a:srgbClr val="C00000"/>
              </a:buClr>
              <a:buSzPct val="100000"/>
            </a:pP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</a:rPr>
              <a:t>H</a:t>
            </a:r>
            <a:r>
              <a:rPr lang="en-US" sz="3000" b="1" dirty="0" smtClean="0">
                <a:solidFill>
                  <a:schemeClr val="accent6">
                    <a:lumMod val="50000"/>
                  </a:schemeClr>
                </a:solidFill>
              </a:rPr>
              <a:t>ow 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</a:rPr>
              <a:t>fast the customer is talking</a:t>
            </a:r>
          </a:p>
          <a:p>
            <a:pPr marL="685800" lvl="2" indent="-457200">
              <a:spcAft>
                <a:spcPct val="40000"/>
              </a:spcAft>
              <a:buClr>
                <a:srgbClr val="C00000"/>
              </a:buClr>
              <a:buSzPct val="100000"/>
              <a:buFont typeface="Arial" pitchFamily="34" charset="0"/>
              <a:buChar char="•"/>
            </a:pP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</a:rPr>
              <a:t>Excitement about a problem or opportunity</a:t>
            </a:r>
          </a:p>
          <a:p>
            <a:pPr marL="685800" lvl="2" indent="-457200">
              <a:spcAft>
                <a:spcPct val="40000"/>
              </a:spcAft>
              <a:buClr>
                <a:srgbClr val="C00000"/>
              </a:buClr>
              <a:buSzPct val="100000"/>
              <a:buFont typeface="Arial" pitchFamily="34" charset="0"/>
              <a:buChar char="•"/>
            </a:pP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</a:rPr>
              <a:t>Nervousness about an issue</a:t>
            </a:r>
          </a:p>
          <a:p>
            <a:pPr marL="685800" lvl="2" indent="-457200">
              <a:spcAft>
                <a:spcPct val="40000"/>
              </a:spcAft>
              <a:buClr>
                <a:srgbClr val="C00000"/>
              </a:buClr>
              <a:buSzPct val="100000"/>
              <a:buFont typeface="Arial" pitchFamily="34" charset="0"/>
              <a:buChar char="•"/>
            </a:pP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</a:rPr>
              <a:t>Eagerness to move toward a result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  <p:pic>
        <p:nvPicPr>
          <p:cNvPr id="334852" name="Rectangle 439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963" y="2438400"/>
            <a:ext cx="2078037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27665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5" name="Shape 440323"/>
          <p:cNvSpPr>
            <a:spLocks noGrp="1" noChangeArrowheads="1"/>
          </p:cNvSpPr>
          <p:nvPr>
            <p:ph type="title"/>
          </p:nvPr>
        </p:nvSpPr>
        <p:spPr/>
        <p:txBody>
          <a:bodyPr lIns="92075" tIns="46037" rIns="92075" bIns="46037">
            <a:normAutofit/>
          </a:bodyPr>
          <a:lstStyle/>
          <a:p>
            <a:pPr marL="0" indent="0" algn="l" defTabSz="914400" eaLnBrk="1" hangingPunct="1"/>
            <a:r>
              <a:rPr lang="en-US" b="0" dirty="0" smtClean="0">
                <a:solidFill>
                  <a:schemeClr val="tx1"/>
                </a:solidFill>
              </a:rPr>
              <a:t>Listen for Cues…</a:t>
            </a:r>
          </a:p>
        </p:txBody>
      </p:sp>
      <p:sp>
        <p:nvSpPr>
          <p:cNvPr id="335874" name="Shape 440321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 lIns="92075" tIns="46037" rIns="92075" bIns="46037">
            <a:normAutofit fontScale="77500" lnSpcReduction="20000"/>
          </a:bodyPr>
          <a:lstStyle/>
          <a:p>
            <a:pPr marL="4763" indent="-4763" defTabSz="914400" eaLnBrk="1" hangingPunct="1">
              <a:buFontTx/>
              <a:buNone/>
            </a:pPr>
            <a:r>
              <a:rPr lang="en-US" sz="3600" dirty="0" smtClean="0"/>
              <a:t>In general customers share information when …</a:t>
            </a:r>
          </a:p>
          <a:p>
            <a:pPr marL="4295775" lvl="1" defTabSz="914400" eaLnBrk="1" hangingPunct="1"/>
            <a:r>
              <a:rPr lang="en-US" sz="3600" dirty="0" smtClean="0"/>
              <a:t>They are comfortable with the salesperson</a:t>
            </a:r>
          </a:p>
          <a:p>
            <a:pPr marL="4295775" lvl="1" defTabSz="914400" eaLnBrk="1" hangingPunct="1"/>
            <a:r>
              <a:rPr lang="en-US" sz="3600" b="1" dirty="0" smtClean="0">
                <a:solidFill>
                  <a:srgbClr val="CC6600"/>
                </a:solidFill>
              </a:rPr>
              <a:t>They believe the salesperson might be able to help them </a:t>
            </a:r>
          </a:p>
          <a:p>
            <a:pPr marL="4295775" lvl="1" defTabSz="914400" eaLnBrk="1" hangingPunct="1"/>
            <a:r>
              <a:rPr lang="en-US" sz="3600" dirty="0" smtClean="0"/>
              <a:t>They have a complaint</a:t>
            </a:r>
          </a:p>
          <a:p>
            <a:pPr marL="4295775" lvl="1" defTabSz="914400" eaLnBrk="1" hangingPunct="1"/>
            <a:r>
              <a:rPr lang="en-US" sz="3600" b="1" dirty="0" smtClean="0">
                <a:solidFill>
                  <a:srgbClr val="CC6600"/>
                </a:solidFill>
              </a:rPr>
              <a:t>They want to communicate their expectations</a:t>
            </a:r>
            <a:endParaRPr lang="en-US" sz="3100" b="1" dirty="0" smtClean="0">
              <a:solidFill>
                <a:srgbClr val="CC6600"/>
              </a:solidFill>
            </a:endParaRPr>
          </a:p>
        </p:txBody>
      </p:sp>
      <p:pic>
        <p:nvPicPr>
          <p:cNvPr id="335876" name="Rectangle 4403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67000"/>
            <a:ext cx="3657600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51999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Shape 441345"/>
          <p:cNvSpPr>
            <a:spLocks noGrp="1" noChangeArrowheads="1"/>
          </p:cNvSpPr>
          <p:nvPr>
            <p:ph type="title"/>
          </p:nvPr>
        </p:nvSpPr>
        <p:spPr/>
        <p:txBody>
          <a:bodyPr lIns="92075" tIns="46037" rIns="92075" bIns="46037">
            <a:normAutofit/>
          </a:bodyPr>
          <a:lstStyle/>
          <a:p>
            <a:pPr marL="0" indent="0" algn="l" defTabSz="914400" eaLnBrk="1" hangingPunct="1"/>
            <a:r>
              <a:rPr lang="en-US" b="0" dirty="0" smtClean="0"/>
              <a:t>Watch for Cues…</a:t>
            </a:r>
            <a:endParaRPr lang="en-US" b="0" dirty="0" smtClean="0">
              <a:solidFill>
                <a:schemeClr val="tx1"/>
              </a:solidFill>
            </a:endParaRPr>
          </a:p>
        </p:txBody>
      </p:sp>
      <p:sp>
        <p:nvSpPr>
          <p:cNvPr id="336899" name="Shape 441346"/>
          <p:cNvSpPr>
            <a:spLocks noGrp="1" noChangeArrowheads="1"/>
          </p:cNvSpPr>
          <p:nvPr>
            <p:ph idx="1"/>
          </p:nvPr>
        </p:nvSpPr>
        <p:spPr/>
        <p:txBody>
          <a:bodyPr lIns="92075" tIns="46037" rIns="92075" bIns="46037">
            <a:normAutofit/>
          </a:bodyPr>
          <a:lstStyle/>
          <a:p>
            <a:pPr defTabSz="914400" eaLnBrk="1" hangingPunct="1"/>
            <a:r>
              <a:rPr lang="en-US" dirty="0" smtClean="0"/>
              <a:t>Sociologists tell us that much of our communication occurs through non-verbal messages</a:t>
            </a:r>
          </a:p>
          <a:p>
            <a:pPr marL="1371600" lvl="2" indent="-457200" defTabSz="914400" eaLnBrk="1" hangingPunct="1">
              <a:buClr>
                <a:srgbClr val="FF0000"/>
              </a:buClr>
              <a:buSzPct val="100000"/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55% Nonverbal communication</a:t>
            </a:r>
          </a:p>
          <a:p>
            <a:pPr marL="1371600" lvl="2" indent="-457200" defTabSz="914400" eaLnBrk="1" hangingPunct="1">
              <a:buClr>
                <a:srgbClr val="FF0000"/>
              </a:buClr>
              <a:buSzPct val="100000"/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38% Tone of voice</a:t>
            </a:r>
          </a:p>
          <a:p>
            <a:pPr marL="1371600" lvl="2" indent="-457200" defTabSz="914400" eaLnBrk="1" hangingPunct="1">
              <a:buClr>
                <a:srgbClr val="FF0000"/>
              </a:buClr>
              <a:buSzPct val="100000"/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 7% Through the words themselves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4800600"/>
            <a:ext cx="2533650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12263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Shape 442369"/>
          <p:cNvSpPr>
            <a:spLocks noGrp="1" noChangeArrowheads="1"/>
          </p:cNvSpPr>
          <p:nvPr>
            <p:ph type="title"/>
          </p:nvPr>
        </p:nvSpPr>
        <p:spPr/>
        <p:txBody>
          <a:bodyPr lIns="92075" tIns="46037" rIns="92075" bIns="46037">
            <a:normAutofit/>
          </a:bodyPr>
          <a:lstStyle/>
          <a:p>
            <a:pPr marL="0" indent="0" algn="l" defTabSz="914400" eaLnBrk="1" hangingPunct="1"/>
            <a:r>
              <a:rPr lang="en-US" b="0" dirty="0" smtClean="0">
                <a:solidFill>
                  <a:schemeClr val="tx1"/>
                </a:solidFill>
              </a:rPr>
              <a:t>Watch for Cues…</a:t>
            </a:r>
          </a:p>
        </p:txBody>
      </p:sp>
      <p:sp>
        <p:nvSpPr>
          <p:cNvPr id="337923" name="Shape 442370"/>
          <p:cNvSpPr>
            <a:spLocks noGrp="1" noChangeArrowheads="1"/>
          </p:cNvSpPr>
          <p:nvPr>
            <p:ph idx="1"/>
          </p:nvPr>
        </p:nvSpPr>
        <p:spPr/>
        <p:txBody>
          <a:bodyPr lIns="92075" tIns="46037" rIns="92075" bIns="46037"/>
          <a:lstStyle/>
          <a:p>
            <a:pPr defTabSz="914400" eaLnBrk="1" hangingPunct="1">
              <a:buFontTx/>
              <a:buNone/>
            </a:pPr>
            <a:r>
              <a:rPr lang="en-US" dirty="0" smtClean="0"/>
              <a:t>Non-verbal communication includes . . .</a:t>
            </a:r>
          </a:p>
          <a:p>
            <a:pPr marL="1371600" lvl="2" indent="-457200" defTabSz="914400" eaLnBrk="1" hangingPunct="1">
              <a:buClr>
                <a:srgbClr val="FF0000"/>
              </a:buClr>
              <a:buSzPct val="100000"/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</a:rPr>
              <a:t>Actions </a:t>
            </a:r>
          </a:p>
          <a:p>
            <a:pPr marL="1371600" lvl="2" indent="-457200" defTabSz="914400" eaLnBrk="1" hangingPunct="1">
              <a:buClr>
                <a:srgbClr val="FF0000"/>
              </a:buClr>
              <a:buSzPct val="100000"/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</a:rPr>
              <a:t>Gestures</a:t>
            </a:r>
          </a:p>
          <a:p>
            <a:pPr marL="1371600" lvl="2" indent="-457200" defTabSz="914400" eaLnBrk="1" hangingPunct="1">
              <a:buClr>
                <a:srgbClr val="FF0000"/>
              </a:buClr>
              <a:buSzPct val="100000"/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</a:rPr>
              <a:t>Body posture </a:t>
            </a:r>
          </a:p>
          <a:p>
            <a:pPr marL="1371600" lvl="2" indent="-457200" defTabSz="914400" eaLnBrk="1" hangingPunct="1">
              <a:buClr>
                <a:srgbClr val="FF0000"/>
              </a:buClr>
              <a:buSzPct val="100000"/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</a:rPr>
              <a:t>Facial expressions</a:t>
            </a:r>
          </a:p>
          <a:p>
            <a:pPr lvl="2" defTabSz="914400"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SzPct val="70000"/>
              <a:buFont typeface="Monotype Sorts" pitchFamily="2" charset="2"/>
              <a:buNone/>
            </a:pPr>
            <a:endParaRPr lang="en-US" sz="2800" dirty="0" smtClean="0"/>
          </a:p>
        </p:txBody>
      </p:sp>
      <p:pic>
        <p:nvPicPr>
          <p:cNvPr id="337924" name="Rectangle 4423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89413"/>
            <a:ext cx="2806700" cy="210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5081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Building Relationships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0015"/>
            <a:ext cx="381000" cy="365125"/>
          </a:xfrm>
        </p:spPr>
        <p:txBody>
          <a:bodyPr/>
          <a:lstStyle/>
          <a:p>
            <a:fld id="{A410B474-9186-45C5-9141-A03E5160760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91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Watch for Cues</a:t>
            </a:r>
            <a:endParaRPr lang="en-US" dirty="0"/>
          </a:p>
        </p:txBody>
      </p:sp>
      <p:pic>
        <p:nvPicPr>
          <p:cNvPr id="4" name="7f - Cammie Johnson - Boehringer Ingelheim - Body Languag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348481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Shape 44851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 algn="l" defTabSz="914400" eaLnBrk="1" hangingPunct="1"/>
            <a:r>
              <a:rPr lang="en-US" b="0" dirty="0" smtClean="0">
                <a:solidFill>
                  <a:schemeClr val="tx1"/>
                </a:solidFill>
              </a:rPr>
              <a:t>Keep Track</a:t>
            </a:r>
          </a:p>
        </p:txBody>
      </p:sp>
      <p:sp>
        <p:nvSpPr>
          <p:cNvPr id="338947" name="Shape 448514"/>
          <p:cNvSpPr>
            <a:spLocks noGrp="1" noChangeArrowheads="1"/>
          </p:cNvSpPr>
          <p:nvPr>
            <p:ph idx="1"/>
          </p:nvPr>
        </p:nvSpPr>
        <p:spPr>
          <a:xfrm>
            <a:off x="457200" y="2209800"/>
            <a:ext cx="8229600" cy="4343400"/>
          </a:xfrm>
        </p:spPr>
        <p:txBody>
          <a:bodyPr>
            <a:noAutofit/>
          </a:bodyPr>
          <a:lstStyle/>
          <a:p>
            <a:pPr defTabSz="914400" eaLnBrk="1" hangingPunct="1">
              <a:lnSpc>
                <a:spcPct val="90000"/>
              </a:lnSpc>
            </a:pPr>
            <a:r>
              <a:rPr lang="en-US" dirty="0" smtClean="0"/>
              <a:t>Ask to take notes</a:t>
            </a:r>
          </a:p>
          <a:p>
            <a:pPr lvl="1">
              <a:lnSpc>
                <a:spcPct val="90000"/>
              </a:lnSpc>
            </a:pPr>
            <a:r>
              <a:rPr lang="en-US" b="1" dirty="0" smtClean="0">
                <a:solidFill>
                  <a:srgbClr val="7030A0"/>
                </a:solidFill>
              </a:rPr>
              <a:t>It keeps you engaged</a:t>
            </a:r>
          </a:p>
          <a:p>
            <a:pPr lvl="1">
              <a:lnSpc>
                <a:spcPct val="90000"/>
              </a:lnSpc>
            </a:pPr>
            <a:r>
              <a:rPr lang="en-US" b="1" dirty="0" smtClean="0">
                <a:solidFill>
                  <a:srgbClr val="7030A0"/>
                </a:solidFill>
              </a:rPr>
              <a:t>It helps you remember</a:t>
            </a:r>
          </a:p>
          <a:p>
            <a:pPr lvl="1">
              <a:lnSpc>
                <a:spcPct val="90000"/>
              </a:lnSpc>
            </a:pPr>
            <a:r>
              <a:rPr lang="en-US" b="1" dirty="0" smtClean="0">
                <a:solidFill>
                  <a:srgbClr val="7030A0"/>
                </a:solidFill>
              </a:rPr>
              <a:t>It lets the customer know that what they are saying is important</a:t>
            </a:r>
          </a:p>
          <a:p>
            <a:pPr lvl="1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endParaRPr lang="en-US" dirty="0"/>
          </a:p>
          <a:p>
            <a:pPr marL="0" indent="0" algn="ctr" defTabSz="914400" eaLnBrk="1" hangingPunct="1">
              <a:lnSpc>
                <a:spcPct val="90000"/>
              </a:lnSpc>
              <a:buNone/>
            </a:pPr>
            <a:r>
              <a:rPr lang="en-US" b="1" dirty="0" smtClean="0">
                <a:solidFill>
                  <a:schemeClr val="accent6">
                    <a:lumMod val="25000"/>
                  </a:schemeClr>
                </a:solidFill>
              </a:rPr>
              <a:t>Customers don’t like to repeat things they think you should remember</a:t>
            </a:r>
          </a:p>
          <a:p>
            <a:pPr defTabSz="914400" eaLnBrk="1" hangingPunct="1">
              <a:lnSpc>
                <a:spcPct val="90000"/>
              </a:lnSpc>
            </a:pPr>
            <a:endParaRPr lang="en-US" dirty="0" smtClean="0"/>
          </a:p>
        </p:txBody>
      </p:sp>
      <p:pic>
        <p:nvPicPr>
          <p:cNvPr id="338948" name="Rectangle 4485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"/>
            <a:ext cx="2682875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42125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Shape 449537"/>
          <p:cNvSpPr>
            <a:spLocks noGrp="1" noChangeArrowheads="1"/>
          </p:cNvSpPr>
          <p:nvPr>
            <p:ph type="title"/>
          </p:nvPr>
        </p:nvSpPr>
        <p:spPr/>
        <p:txBody>
          <a:bodyPr lIns="92075" tIns="46037" rIns="92075" bIns="46037">
            <a:normAutofit/>
          </a:bodyPr>
          <a:lstStyle/>
          <a:p>
            <a:pPr marL="0" indent="0" defTabSz="914400" eaLnBrk="1" hangingPunct="1"/>
            <a:r>
              <a:rPr lang="en-US" b="0" dirty="0" smtClean="0">
                <a:solidFill>
                  <a:schemeClr val="tx1"/>
                </a:solidFill>
              </a:rPr>
              <a:t>Analysis</a:t>
            </a:r>
          </a:p>
        </p:txBody>
      </p:sp>
      <p:sp>
        <p:nvSpPr>
          <p:cNvPr id="339971" name="Shape 449538"/>
          <p:cNvSpPr>
            <a:spLocks noGrp="1" noChangeArrowheads="1"/>
          </p:cNvSpPr>
          <p:nvPr>
            <p:ph idx="1"/>
          </p:nvPr>
        </p:nvSpPr>
        <p:spPr/>
        <p:txBody>
          <a:bodyPr lIns="92075" tIns="46037" rIns="92075" bIns="46037">
            <a:noAutofit/>
          </a:bodyPr>
          <a:lstStyle/>
          <a:p>
            <a:pPr defTabSz="914400" eaLnBrk="1" hangingPunct="1">
              <a:lnSpc>
                <a:spcPct val="90000"/>
              </a:lnSpc>
            </a:pPr>
            <a:r>
              <a:rPr lang="en-US" dirty="0" smtClean="0"/>
              <a:t>There is a great deal of information gathered through discovery</a:t>
            </a:r>
          </a:p>
          <a:p>
            <a:pPr defTabSz="914400" eaLnBrk="1" hangingPunct="1">
              <a:lnSpc>
                <a:spcPct val="90000"/>
              </a:lnSpc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In the past, discovered needs could easily be solved with good products in a simple transaction</a:t>
            </a:r>
          </a:p>
          <a:p>
            <a:pPr defTabSz="914400" eaLnBrk="1" hangingPunct="1">
              <a:lnSpc>
                <a:spcPct val="90000"/>
              </a:lnSpc>
            </a:pPr>
            <a:r>
              <a:rPr lang="en-US" dirty="0" smtClean="0"/>
              <a:t>Today, professional salespeople spend time </a:t>
            </a:r>
            <a:r>
              <a:rPr lang="en-US" b="1" u="sng" dirty="0" smtClean="0"/>
              <a:t>_______________ </a:t>
            </a:r>
            <a:endParaRPr lang="en-US" b="1" u="sng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About what they’ve learned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About what they have yet to learn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About the implications of what they have learned</a:t>
            </a:r>
          </a:p>
        </p:txBody>
      </p:sp>
    </p:spTree>
    <p:extLst>
      <p:ext uri="{BB962C8B-B14F-4D97-AF65-F5344CB8AC3E}">
        <p14:creationId xmlns:p14="http://schemas.microsoft.com/office/powerpoint/2010/main" val="12837762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Analyze What You Learn</a:t>
            </a:r>
            <a:endParaRPr lang="en-US" dirty="0"/>
          </a:p>
        </p:txBody>
      </p:sp>
      <p:pic>
        <p:nvPicPr>
          <p:cNvPr id="4" name="7g - Follow up questions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426763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An organized way of thinking about this information means considering</a:t>
            </a:r>
          </a:p>
          <a:p>
            <a:pPr lvl="1"/>
            <a:r>
              <a:rPr lang="en-US" dirty="0" smtClean="0"/>
              <a:t>Drivers</a:t>
            </a:r>
          </a:p>
          <a:p>
            <a:pPr lvl="1"/>
            <a:r>
              <a:rPr lang="en-US" dirty="0" smtClean="0"/>
              <a:t>Influencers</a:t>
            </a:r>
          </a:p>
          <a:p>
            <a:pPr lvl="1"/>
            <a:r>
              <a:rPr lang="en-US" dirty="0" smtClean="0"/>
              <a:t>And Decisions</a:t>
            </a:r>
          </a:p>
          <a:p>
            <a:r>
              <a:rPr lang="en-US" dirty="0" smtClean="0"/>
              <a:t>In each area of the operation</a:t>
            </a:r>
          </a:p>
          <a:p>
            <a:pPr lvl="1"/>
            <a:r>
              <a:rPr lang="en-US" dirty="0" smtClean="0"/>
              <a:t>Resources</a:t>
            </a:r>
          </a:p>
          <a:p>
            <a:pPr lvl="1"/>
            <a:r>
              <a:rPr lang="en-US" dirty="0" smtClean="0"/>
              <a:t>Operations</a:t>
            </a:r>
          </a:p>
          <a:p>
            <a:pPr lvl="1"/>
            <a:r>
              <a:rPr lang="en-US" u="sng" dirty="0" smtClean="0"/>
              <a:t>____________</a:t>
            </a:r>
            <a:endParaRPr lang="en-US" u="sng" dirty="0" smtClean="0"/>
          </a:p>
          <a:p>
            <a:pPr lvl="1"/>
            <a:r>
              <a:rPr lang="en-US" dirty="0" smtClean="0"/>
              <a:t>People are a resource that deserves special attention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401291"/>
            <a:ext cx="1828800" cy="1323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757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Influencers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 smtClean="0"/>
              <a:t>By considering what has been learned in an </a:t>
            </a:r>
            <a:r>
              <a:rPr lang="en-US" b="1" u="sng" dirty="0" smtClean="0"/>
              <a:t>___________</a:t>
            </a:r>
            <a:r>
              <a:rPr lang="en-US" dirty="0" smtClean="0"/>
              <a:t>way</a:t>
            </a:r>
            <a:r>
              <a:rPr lang="en-US" dirty="0" smtClean="0"/>
              <a:t>, it can help the salesperson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See what areas are missing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Note those areas that the customer responded to with strong emotion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Prepare the informational value that will be useful to decision makers and influencers</a:t>
            </a:r>
          </a:p>
          <a:p>
            <a:pPr lvl="1">
              <a:spcBef>
                <a:spcPts val="0"/>
              </a:spcBef>
            </a:pP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39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Influencers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23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Influencers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marL="68263" lvl="1" indent="0" algn="ctr">
              <a:spcBef>
                <a:spcPts val="0"/>
              </a:spcBef>
              <a:buNone/>
            </a:pP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Influencers – advisors, family members, or those who control resources can have tremendous power over which company gets the sale!</a:t>
            </a:r>
            <a:endParaRPr lang="en-US" b="1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661" y="3810000"/>
            <a:ext cx="1666875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475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Influencers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05400" cy="4525963"/>
          </a:xfrm>
        </p:spPr>
        <p:txBody>
          <a:bodyPr/>
          <a:lstStyle/>
          <a:p>
            <a:r>
              <a:rPr lang="en-US" dirty="0" smtClean="0"/>
              <a:t>Each influencer has their own</a:t>
            </a:r>
          </a:p>
          <a:p>
            <a:pPr lvl="1"/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Beliefs</a:t>
            </a:r>
          </a:p>
          <a:p>
            <a:pPr lvl="1"/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Goals</a:t>
            </a:r>
          </a:p>
          <a:p>
            <a:pPr lvl="1"/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Needs</a:t>
            </a:r>
          </a:p>
          <a:p>
            <a:r>
              <a:rPr lang="en-US" dirty="0" smtClean="0"/>
              <a:t>And these may not be the same as the people they influence</a:t>
            </a:r>
            <a:endParaRPr lang="en-US" dirty="0"/>
          </a:p>
        </p:txBody>
      </p:sp>
      <p:pic>
        <p:nvPicPr>
          <p:cNvPr id="1026" name="Picture 2" descr="C:\Users\downeyws\Documents\Archive\2011\Writing - Professional Selling\Beliefs Goals Nee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57400"/>
            <a:ext cx="3140075" cy="383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630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hape 1353729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defTabSz="914400" eaLnBrk="1" hangingPunct="1"/>
            <a:r>
              <a:rPr lang="en-US" sz="3200" b="1" dirty="0" smtClean="0">
                <a:solidFill>
                  <a:schemeClr val="tx1"/>
                </a:solidFill>
              </a:rPr>
              <a:t>Building Relationships</a:t>
            </a:r>
          </a:p>
        </p:txBody>
      </p:sp>
      <p:sp>
        <p:nvSpPr>
          <p:cNvPr id="195587" name="Shape 1353730"/>
          <p:cNvSpPr>
            <a:spLocks noGrp="1" noChangeArrowheads="1"/>
          </p:cNvSpPr>
          <p:nvPr>
            <p:ph idx="1"/>
          </p:nvPr>
        </p:nvSpPr>
        <p:spPr>
          <a:xfrm>
            <a:off x="457200" y="4184522"/>
            <a:ext cx="8229600" cy="2368677"/>
          </a:xfrm>
        </p:spPr>
        <p:txBody>
          <a:bodyPr lIns="92075" tIns="46038" rIns="92075" bIns="46038">
            <a:normAutofit/>
          </a:bodyPr>
          <a:lstStyle/>
          <a:p>
            <a:pPr marL="463550"/>
            <a:r>
              <a:rPr lang="en-US" dirty="0" smtClean="0"/>
              <a:t>By itself, a product does not provide enough value to obtain a sale today</a:t>
            </a:r>
          </a:p>
          <a:p>
            <a:pPr marL="463550"/>
            <a:r>
              <a:rPr lang="en-US" dirty="0" smtClean="0"/>
              <a:t>Yet, most training salespeople receive is about products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219200"/>
            <a:ext cx="3276600" cy="296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52490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An agronomist may suggest a seed treatment which contradicts his customer’s goals for profit and simplicity</a:t>
            </a:r>
          </a:p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A physician who cares about her patient’s health may describe a painful therapy in the short term that contrasts with the patient’s desire to avoid pain</a:t>
            </a:r>
          </a:p>
          <a:p>
            <a:r>
              <a:rPr lang="en-US" b="1" dirty="0" smtClean="0">
                <a:solidFill>
                  <a:srgbClr val="339933"/>
                </a:solidFill>
              </a:rPr>
              <a:t>A banker who is concerned about a client’s cash flow may decline a loan for a new piece of equipment the client wants to finance.</a:t>
            </a:r>
            <a:endParaRPr lang="en-US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3514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Influencers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In </a:t>
            </a:r>
            <a:r>
              <a:rPr lang="en-US" b="1" dirty="0" smtClean="0">
                <a:solidFill>
                  <a:srgbClr val="0070C0"/>
                </a:solidFill>
              </a:rPr>
              <a:t>large account </a:t>
            </a:r>
            <a:r>
              <a:rPr lang="en-US" b="1" dirty="0" smtClean="0">
                <a:solidFill>
                  <a:srgbClr val="0070C0"/>
                </a:solidFill>
              </a:rPr>
              <a:t>sales, an account manager or professional salesperson may have to consider how the same </a:t>
            </a:r>
            <a:r>
              <a:rPr lang="en-US" b="1" u="sng" dirty="0" smtClean="0">
                <a:solidFill>
                  <a:srgbClr val="002060"/>
                </a:solidFill>
              </a:rPr>
              <a:t>________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proposed to the decision maker also help the influencer accomplish their own goals.</a:t>
            </a:r>
          </a:p>
          <a:p>
            <a:pPr marL="0" indent="0" algn="ctr">
              <a:buNone/>
            </a:pPr>
            <a:r>
              <a:rPr lang="en-US" b="1" dirty="0" smtClean="0"/>
              <a:t>This can get really complex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11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Shape 449537"/>
          <p:cNvSpPr>
            <a:spLocks noGrp="1" noChangeArrowheads="1"/>
          </p:cNvSpPr>
          <p:nvPr>
            <p:ph type="title"/>
          </p:nvPr>
        </p:nvSpPr>
        <p:spPr/>
        <p:txBody>
          <a:bodyPr lIns="92075" tIns="46037" rIns="92075" bIns="46037"/>
          <a:lstStyle/>
          <a:p>
            <a:pPr marL="0" indent="0" algn="l" defTabSz="914400" eaLnBrk="1" hangingPunct="1"/>
            <a:r>
              <a:rPr lang="en-US" sz="3200" smtClean="0">
                <a:solidFill>
                  <a:schemeClr val="tx1"/>
                </a:solidFill>
              </a:rPr>
              <a:t>Transition</a:t>
            </a:r>
          </a:p>
        </p:txBody>
      </p:sp>
      <p:sp>
        <p:nvSpPr>
          <p:cNvPr id="339971" name="Shape 449538"/>
          <p:cNvSpPr>
            <a:spLocks noGrp="1" noChangeArrowheads="1"/>
          </p:cNvSpPr>
          <p:nvPr>
            <p:ph idx="1"/>
          </p:nvPr>
        </p:nvSpPr>
        <p:spPr/>
        <p:txBody>
          <a:bodyPr lIns="92075" tIns="46037" rIns="92075" bIns="46037">
            <a:noAutofit/>
          </a:bodyPr>
          <a:lstStyle/>
          <a:p>
            <a:pPr defTabSz="914400" eaLnBrk="1" hangingPunct="1">
              <a:lnSpc>
                <a:spcPct val="90000"/>
              </a:lnSpc>
            </a:pPr>
            <a:r>
              <a:rPr lang="en-US" dirty="0" smtClean="0"/>
              <a:t>There comes a time when the customer </a:t>
            </a:r>
            <a:r>
              <a:rPr lang="en-US" b="1" u="sng" dirty="0" smtClean="0"/>
              <a:t>_________</a:t>
            </a:r>
            <a:r>
              <a:rPr lang="en-US" b="1" dirty="0" smtClean="0"/>
              <a:t> </a:t>
            </a:r>
            <a:r>
              <a:rPr lang="en-US" dirty="0" smtClean="0"/>
              <a:t>the salesperson to </a:t>
            </a:r>
            <a:r>
              <a:rPr lang="en-US" i="1" dirty="0" smtClean="0"/>
              <a:t>process</a:t>
            </a:r>
            <a:r>
              <a:rPr lang="en-US" dirty="0" smtClean="0"/>
              <a:t> what he/she has heard</a:t>
            </a:r>
          </a:p>
          <a:p>
            <a:pPr lvl="1" defTabSz="914400" eaLnBrk="1" hangingPunct="1">
              <a:lnSpc>
                <a:spcPct val="90000"/>
              </a:lnSpc>
            </a:pPr>
            <a:r>
              <a:rPr lang="en-US" dirty="0" smtClean="0"/>
              <a:t>Present ideas or solutions</a:t>
            </a:r>
          </a:p>
          <a:p>
            <a:pPr lvl="1" defTabSz="914400" eaLnBrk="1" hangingPunct="1">
              <a:lnSpc>
                <a:spcPct val="80000"/>
              </a:lnSpc>
            </a:pPr>
            <a:r>
              <a:rPr lang="en-US" dirty="0" smtClean="0"/>
              <a:t>Tell them about products and services</a:t>
            </a:r>
          </a:p>
          <a:p>
            <a:pPr lvl="1" defTabSz="914400" eaLnBrk="1" hangingPunct="1">
              <a:lnSpc>
                <a:spcPct val="80000"/>
              </a:lnSpc>
            </a:pPr>
            <a:r>
              <a:rPr lang="en-US" dirty="0" smtClean="0"/>
              <a:t>Show them how you can help them</a:t>
            </a:r>
          </a:p>
          <a:p>
            <a:pPr defTabSz="914400" eaLnBrk="1" hangingPunct="1">
              <a:lnSpc>
                <a:spcPct val="90000"/>
              </a:lnSpc>
            </a:pPr>
            <a:r>
              <a:rPr lang="en-US" dirty="0" smtClean="0"/>
              <a:t>This transitional period is sometimes called </a:t>
            </a:r>
            <a:r>
              <a:rPr lang="en-US" b="1" u="sng" dirty="0" smtClean="0"/>
              <a:t>___________________</a:t>
            </a:r>
            <a:endParaRPr lang="en-US" b="1" u="sng" dirty="0" smtClean="0"/>
          </a:p>
          <a:p>
            <a:pPr defTabSz="914400" eaLnBrk="1" hangingPunct="1">
              <a:lnSpc>
                <a:spcPct val="90000"/>
              </a:lnSpc>
            </a:pPr>
            <a:r>
              <a:rPr lang="en-US" dirty="0" smtClean="0"/>
              <a:t>It is a bridge between uncovering basic needs and values of the customer and providing some alternatives or solutions</a:t>
            </a:r>
          </a:p>
        </p:txBody>
      </p:sp>
    </p:spTree>
    <p:extLst>
      <p:ext uri="{BB962C8B-B14F-4D97-AF65-F5344CB8AC3E}">
        <p14:creationId xmlns:p14="http://schemas.microsoft.com/office/powerpoint/2010/main" val="14542162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Shape 450561"/>
          <p:cNvSpPr>
            <a:spLocks noGrp="1" noChangeArrowheads="1"/>
          </p:cNvSpPr>
          <p:nvPr>
            <p:ph type="title"/>
          </p:nvPr>
        </p:nvSpPr>
        <p:spPr/>
        <p:txBody>
          <a:bodyPr lIns="92075" tIns="46037" rIns="92075" bIns="46037"/>
          <a:lstStyle/>
          <a:p>
            <a:pPr marL="0" indent="0" algn="l" defTabSz="914400" eaLnBrk="1" hangingPunct="1"/>
            <a:r>
              <a:rPr lang="en-US" sz="3200" smtClean="0">
                <a:solidFill>
                  <a:schemeClr val="tx1"/>
                </a:solidFill>
              </a:rPr>
              <a:t>Transition</a:t>
            </a:r>
          </a:p>
        </p:txBody>
      </p:sp>
      <p:sp>
        <p:nvSpPr>
          <p:cNvPr id="340995" name="Shape 45056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defTabSz="914400" eaLnBrk="1" hangingPunct="1">
              <a:lnSpc>
                <a:spcPct val="90000"/>
              </a:lnSpc>
              <a:spcBef>
                <a:spcPct val="25000"/>
              </a:spcBef>
            </a:pPr>
            <a:r>
              <a:rPr lang="en-US" dirty="0" smtClean="0"/>
              <a:t>Sometimes, it happens naturally . . . the customer is clearly ready to get down to business</a:t>
            </a:r>
          </a:p>
          <a:p>
            <a:pPr defTabSz="914400" eaLnBrk="1" hangingPunct="1">
              <a:lnSpc>
                <a:spcPct val="90000"/>
              </a:lnSpc>
              <a:spcBef>
                <a:spcPct val="25000"/>
              </a:spcBef>
            </a:pPr>
            <a:r>
              <a:rPr lang="en-US" dirty="0" smtClean="0"/>
              <a:t>Sometimes, the customer </a:t>
            </a:r>
            <a:r>
              <a:rPr lang="en-US" dirty="0" smtClean="0"/>
              <a:t>“</a:t>
            </a:r>
            <a:r>
              <a:rPr lang="en-US" b="1" u="sng" dirty="0" smtClean="0"/>
              <a:t>_______</a:t>
            </a:r>
            <a:r>
              <a:rPr lang="en-US" dirty="0" smtClean="0"/>
              <a:t>” </a:t>
            </a:r>
            <a:r>
              <a:rPr lang="en-US" dirty="0" smtClean="0"/>
              <a:t>for the salesperson to make the transition</a:t>
            </a:r>
          </a:p>
          <a:p>
            <a:pPr defTabSz="914400" eaLnBrk="1" hangingPunct="1">
              <a:lnSpc>
                <a:spcPct val="90000"/>
              </a:lnSpc>
              <a:spcBef>
                <a:spcPct val="25000"/>
              </a:spcBef>
            </a:pPr>
            <a:r>
              <a:rPr lang="en-US" dirty="0" smtClean="0"/>
              <a:t>When you feel you have a good grasp of the customers needs, values and problems, it is time to move into the next stage . . .</a:t>
            </a:r>
          </a:p>
          <a:p>
            <a:pPr defTabSz="914400" eaLnBrk="1" hangingPunct="1">
              <a:lnSpc>
                <a:spcPct val="90000"/>
              </a:lnSpc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683647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9" name="Shape 451587"/>
          <p:cNvSpPr>
            <a:spLocks noGrp="1" noChangeArrowheads="1"/>
          </p:cNvSpPr>
          <p:nvPr>
            <p:ph type="title"/>
          </p:nvPr>
        </p:nvSpPr>
        <p:spPr/>
        <p:txBody>
          <a:bodyPr lIns="92075" tIns="46037" rIns="92075" bIns="46037"/>
          <a:lstStyle/>
          <a:p>
            <a:pPr marL="0" indent="0" algn="l" defTabSz="914400" eaLnBrk="1" hangingPunct="1"/>
            <a:r>
              <a:rPr lang="en-US" sz="3200" smtClean="0">
                <a:solidFill>
                  <a:schemeClr val="tx1"/>
                </a:solidFill>
              </a:rPr>
              <a:t>Transition</a:t>
            </a:r>
          </a:p>
        </p:txBody>
      </p:sp>
      <p:sp>
        <p:nvSpPr>
          <p:cNvPr id="342018" name="Shape 451586"/>
          <p:cNvSpPr>
            <a:spLocks noGrp="1" noChangeArrowheads="1"/>
          </p:cNvSpPr>
          <p:nvPr>
            <p:ph idx="1"/>
          </p:nvPr>
        </p:nvSpPr>
        <p:spPr/>
        <p:txBody>
          <a:bodyPr lIns="92075" tIns="46037" rIns="92075" bIns="46037"/>
          <a:lstStyle/>
          <a:p>
            <a:pPr defTabSz="914400" eaLnBrk="1" hangingPunct="1">
              <a:spcBef>
                <a:spcPct val="30000"/>
              </a:spcBef>
            </a:pPr>
            <a:r>
              <a:rPr lang="en-US" dirty="0" smtClean="0"/>
              <a:t>Select a technical feature or program that might be useful, based on what has been learned </a:t>
            </a:r>
          </a:p>
          <a:p>
            <a:pPr defTabSz="914400" eaLnBrk="1" hangingPunct="1">
              <a:spcBef>
                <a:spcPct val="30000"/>
              </a:spcBef>
            </a:pPr>
            <a:r>
              <a:rPr lang="en-US" dirty="0" smtClean="0"/>
              <a:t>Arouse </a:t>
            </a:r>
            <a:r>
              <a:rPr lang="en-US" b="1" u="sng" dirty="0" smtClean="0"/>
              <a:t>___________</a:t>
            </a:r>
            <a:r>
              <a:rPr lang="en-US" dirty="0" smtClean="0"/>
              <a:t> </a:t>
            </a:r>
            <a:r>
              <a:rPr lang="en-US" dirty="0" smtClean="0"/>
              <a:t>in potential results </a:t>
            </a:r>
          </a:p>
          <a:p>
            <a:pPr defTabSz="914400" eaLnBrk="1" hangingPunct="1">
              <a:spcBef>
                <a:spcPct val="30000"/>
              </a:spcBef>
            </a:pPr>
            <a:r>
              <a:rPr lang="en-US" dirty="0" smtClean="0"/>
              <a:t>Begin “customizing” a product / service bundle That fits this particular customer’s needs</a:t>
            </a:r>
          </a:p>
          <a:p>
            <a:pPr lvl="1" defTabSz="914400" eaLnBrk="1" hangingPunct="1">
              <a:lnSpc>
                <a:spcPct val="150000"/>
              </a:lnSpc>
            </a:pPr>
            <a:endParaRPr lang="en-US" sz="3200" dirty="0" smtClean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00637" y="4024126"/>
            <a:ext cx="2099888" cy="334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57622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0015"/>
            <a:ext cx="381000" cy="365125"/>
          </a:xfrm>
        </p:spPr>
        <p:txBody>
          <a:bodyPr/>
          <a:lstStyle/>
          <a:p>
            <a:fld id="{A410B474-9186-45C5-9141-A03E51607601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1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Questioning is the most powerful tool in the salesperson’s toolbox</a:t>
            </a:r>
          </a:p>
          <a:p>
            <a:r>
              <a:rPr lang="en-US" dirty="0" smtClean="0"/>
              <a:t>Understanding each customer’s personal and business beliefs, goals, and needs provides some structure to “knowing a customer”</a:t>
            </a:r>
          </a:p>
          <a:p>
            <a:r>
              <a:rPr lang="en-US" dirty="0" smtClean="0"/>
              <a:t>Different types of questions can be used to accomplish specific purposes</a:t>
            </a:r>
          </a:p>
          <a:p>
            <a:r>
              <a:rPr lang="en-US" dirty="0" smtClean="0"/>
              <a:t>Listening and thinking about what you’ve learned are important components of successful discovery.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76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hape 1353729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defTabSz="914400" eaLnBrk="1" hangingPunct="1"/>
            <a:r>
              <a:rPr lang="en-US" sz="3200" b="1" dirty="0" smtClean="0">
                <a:solidFill>
                  <a:schemeClr val="tx1"/>
                </a:solidFill>
              </a:rPr>
              <a:t>Building Relationships</a:t>
            </a:r>
          </a:p>
        </p:txBody>
      </p:sp>
      <p:sp>
        <p:nvSpPr>
          <p:cNvPr id="195587" name="Shape 1353730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 lIns="92075" tIns="46038" rIns="92075" bIns="46038">
            <a:normAutofit fontScale="92500" lnSpcReduction="10000"/>
          </a:bodyPr>
          <a:lstStyle/>
          <a:p>
            <a:pPr marL="463550"/>
            <a:r>
              <a:rPr lang="en-US" sz="3000" dirty="0" smtClean="0"/>
              <a:t>Understanding customers may be just as important</a:t>
            </a:r>
          </a:p>
          <a:p>
            <a:pPr marL="920750" lvl="1"/>
            <a:r>
              <a:rPr lang="en-US" sz="3000" dirty="0" smtClean="0"/>
              <a:t>There may be problems for which the customer doesn’t know there is a </a:t>
            </a:r>
            <a:r>
              <a:rPr lang="en-US" sz="3000" b="1" u="sng" dirty="0" smtClean="0"/>
              <a:t>_______</a:t>
            </a:r>
            <a:endParaRPr lang="en-US" sz="3000" b="1" u="sng" dirty="0" smtClean="0"/>
          </a:p>
          <a:p>
            <a:pPr marL="920750" lvl="1"/>
            <a:r>
              <a:rPr lang="en-US" sz="3000" dirty="0" smtClean="0"/>
              <a:t>The salesperson must choose which solutions are most relevant to an individual customer</a:t>
            </a:r>
          </a:p>
          <a:p>
            <a:pPr marL="920750" lvl="1"/>
            <a:endParaRPr lang="en-US" dirty="0" smtClean="0"/>
          </a:p>
          <a:p>
            <a:pPr marL="6350" indent="0" algn="ctr">
              <a:buNone/>
            </a:pPr>
            <a:r>
              <a:rPr lang="en-US" sz="3600" b="1" dirty="0" smtClean="0">
                <a:solidFill>
                  <a:srgbClr val="CC0000"/>
                </a:solidFill>
              </a:rPr>
              <a:t>You can’t solve problems you don’t know about, therefore, you must </a:t>
            </a:r>
            <a:r>
              <a:rPr lang="en-US" sz="3600" b="1" u="sng" dirty="0" smtClean="0">
                <a:solidFill>
                  <a:srgbClr val="CC0000"/>
                </a:solidFill>
              </a:rPr>
              <a:t>___________</a:t>
            </a:r>
            <a:r>
              <a:rPr lang="en-US" sz="3600" b="1" dirty="0" smtClean="0">
                <a:solidFill>
                  <a:srgbClr val="CC0000"/>
                </a:solidFill>
              </a:rPr>
              <a:t> </a:t>
            </a:r>
            <a:r>
              <a:rPr lang="en-US" sz="3600" b="1" dirty="0" smtClean="0">
                <a:solidFill>
                  <a:srgbClr val="CC0000"/>
                </a:solidFill>
              </a:rPr>
              <a:t>them</a:t>
            </a:r>
          </a:p>
        </p:txBody>
      </p:sp>
    </p:spTree>
    <p:extLst>
      <p:ext uri="{BB962C8B-B14F-4D97-AF65-F5344CB8AC3E}">
        <p14:creationId xmlns:p14="http://schemas.microsoft.com/office/powerpoint/2010/main" val="28611749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Discovering Beliefs, Goals and 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0015"/>
            <a:ext cx="381000" cy="365125"/>
          </a:xfrm>
        </p:spPr>
        <p:txBody>
          <a:bodyPr/>
          <a:lstStyle/>
          <a:p>
            <a:fld id="{A410B474-9186-45C5-9141-A03E5160760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4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Selling">
  <a:themeElements>
    <a:clrScheme name="Foundry">
      <a:dk1>
        <a:sysClr val="windowText" lastClr="8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Foundry">
      <a:dk1>
        <a:sysClr val="windowText" lastClr="8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Foundry">
      <a:dk1>
        <a:sysClr val="windowText" lastClr="8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ProSelling</Template>
  <TotalTime>4805</TotalTime>
  <Words>2470</Words>
  <Application>Microsoft Office PowerPoint</Application>
  <PresentationFormat>On-screen Show (4:3)</PresentationFormat>
  <Paragraphs>459</Paragraphs>
  <Slides>77</Slides>
  <Notes>67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8" baseType="lpstr">
      <vt:lpstr>ProSelling</vt:lpstr>
      <vt:lpstr>PowerPoint Presentation</vt:lpstr>
      <vt:lpstr>Probing – Identifying  Beliefs, Goals, and Needs</vt:lpstr>
      <vt:lpstr>Overview</vt:lpstr>
      <vt:lpstr>Words to Watch</vt:lpstr>
      <vt:lpstr>Words to Watch</vt:lpstr>
      <vt:lpstr>Building Relationships</vt:lpstr>
      <vt:lpstr>Building Relationships</vt:lpstr>
      <vt:lpstr>Building Relationships</vt:lpstr>
      <vt:lpstr>Discovering Beliefs, Goals and Needs</vt:lpstr>
      <vt:lpstr>Discovery</vt:lpstr>
      <vt:lpstr>PowerPoint Presentation</vt:lpstr>
      <vt:lpstr>Listen for the Beliefs, Goals, and Needs</vt:lpstr>
      <vt:lpstr>Beliefs</vt:lpstr>
      <vt:lpstr>Beliefs</vt:lpstr>
      <vt:lpstr>Goals</vt:lpstr>
      <vt:lpstr>Needs</vt:lpstr>
      <vt:lpstr>Business Beliefs</vt:lpstr>
      <vt:lpstr>Business Goals</vt:lpstr>
      <vt:lpstr>Business Needs</vt:lpstr>
      <vt:lpstr>What a Salesperson Needs to Know</vt:lpstr>
      <vt:lpstr>Knowing the Customer</vt:lpstr>
      <vt:lpstr>Knowing the Customer</vt:lpstr>
      <vt:lpstr>Ask Them!</vt:lpstr>
      <vt:lpstr>Knowing the Customer</vt:lpstr>
      <vt:lpstr>Probing</vt:lpstr>
      <vt:lpstr>Probing</vt:lpstr>
      <vt:lpstr>Be Careful How You “Probe”</vt:lpstr>
      <vt:lpstr>Probing</vt:lpstr>
      <vt:lpstr>Depends on Customer’s Style</vt:lpstr>
      <vt:lpstr>Discovery</vt:lpstr>
      <vt:lpstr>Probing</vt:lpstr>
      <vt:lpstr>Types of Questions</vt:lpstr>
      <vt:lpstr>Questions</vt:lpstr>
      <vt:lpstr>Open Ended Questions</vt:lpstr>
      <vt:lpstr>Open Ended Questions</vt:lpstr>
      <vt:lpstr>Open Ended Questions</vt:lpstr>
      <vt:lpstr>Open Ended Questions</vt:lpstr>
      <vt:lpstr>Closed-Ended Questions</vt:lpstr>
      <vt:lpstr>3 Cautions with Closed-Ended Questions</vt:lpstr>
      <vt:lpstr>Closed Questions</vt:lpstr>
      <vt:lpstr>Clarifying Questions</vt:lpstr>
      <vt:lpstr>3 Functions of Clarifying Questions</vt:lpstr>
      <vt:lpstr>Confirming Questions</vt:lpstr>
      <vt:lpstr>Building a Question Flow</vt:lpstr>
      <vt:lpstr>SPIN Selling</vt:lpstr>
      <vt:lpstr>PowerPoint Presentation</vt:lpstr>
      <vt:lpstr>Question Flow</vt:lpstr>
      <vt:lpstr>Listening</vt:lpstr>
      <vt:lpstr>Listening</vt:lpstr>
      <vt:lpstr>Listening</vt:lpstr>
      <vt:lpstr>Sometimes It’s Hard to Listen</vt:lpstr>
      <vt:lpstr>Listening</vt:lpstr>
      <vt:lpstr>Active Listening</vt:lpstr>
      <vt:lpstr>Listen for Facts . . .</vt:lpstr>
      <vt:lpstr>Listen for Facts . . .</vt:lpstr>
      <vt:lpstr>Listen for Feelings . . .</vt:lpstr>
      <vt:lpstr>Listen for Cues…</vt:lpstr>
      <vt:lpstr>Watch for Cues…</vt:lpstr>
      <vt:lpstr>Watch for Cues…</vt:lpstr>
      <vt:lpstr>Watch for Cues</vt:lpstr>
      <vt:lpstr>Keep Track</vt:lpstr>
      <vt:lpstr>Analysis</vt:lpstr>
      <vt:lpstr>Analysis</vt:lpstr>
      <vt:lpstr>Analyze What You Learn</vt:lpstr>
      <vt:lpstr>Analysis</vt:lpstr>
      <vt:lpstr>Influencers</vt:lpstr>
      <vt:lpstr>Influencers</vt:lpstr>
      <vt:lpstr>Influencers</vt:lpstr>
      <vt:lpstr>Influencers</vt:lpstr>
      <vt:lpstr>For Example</vt:lpstr>
      <vt:lpstr>Influencers</vt:lpstr>
      <vt:lpstr>Transitioning</vt:lpstr>
      <vt:lpstr>Transition</vt:lpstr>
      <vt:lpstr>Transition</vt:lpstr>
      <vt:lpstr>Transition</vt:lpstr>
      <vt:lpstr>Summary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Professional Selling</dc:title>
  <dc:creator>Downey, Scott</dc:creator>
  <cp:lastModifiedBy>Downey, Scott</cp:lastModifiedBy>
  <cp:revision>115</cp:revision>
  <cp:lastPrinted>2011-07-18T18:24:08Z</cp:lastPrinted>
  <dcterms:created xsi:type="dcterms:W3CDTF">2011-08-03T13:12:13Z</dcterms:created>
  <dcterms:modified xsi:type="dcterms:W3CDTF">2011-12-09T13:15:01Z</dcterms:modified>
</cp:coreProperties>
</file>