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87"/>
  </p:notesMasterIdLst>
  <p:handoutMasterIdLst>
    <p:handoutMasterId r:id="rId88"/>
  </p:handoutMasterIdLst>
  <p:sldIdLst>
    <p:sldId id="339" r:id="rId2"/>
    <p:sldId id="371" r:id="rId3"/>
    <p:sldId id="372" r:id="rId4"/>
    <p:sldId id="374" r:id="rId5"/>
    <p:sldId id="597" r:id="rId6"/>
    <p:sldId id="375" r:id="rId7"/>
    <p:sldId id="755" r:id="rId8"/>
    <p:sldId id="756" r:id="rId9"/>
    <p:sldId id="867" r:id="rId10"/>
    <p:sldId id="761" r:id="rId11"/>
    <p:sldId id="757" r:id="rId12"/>
    <p:sldId id="758" r:id="rId13"/>
    <p:sldId id="759" r:id="rId14"/>
    <p:sldId id="863" r:id="rId15"/>
    <p:sldId id="760" r:id="rId16"/>
    <p:sldId id="763" r:id="rId17"/>
    <p:sldId id="378" r:id="rId18"/>
    <p:sldId id="675" r:id="rId19"/>
    <p:sldId id="765" r:id="rId20"/>
    <p:sldId id="864" r:id="rId21"/>
    <p:sldId id="835" r:id="rId22"/>
    <p:sldId id="766" r:id="rId23"/>
    <p:sldId id="381" r:id="rId24"/>
    <p:sldId id="836" r:id="rId25"/>
    <p:sldId id="852" r:id="rId26"/>
    <p:sldId id="838" r:id="rId27"/>
    <p:sldId id="839" r:id="rId28"/>
    <p:sldId id="840" r:id="rId29"/>
    <p:sldId id="844" r:id="rId30"/>
    <p:sldId id="856" r:id="rId31"/>
    <p:sldId id="857" r:id="rId32"/>
    <p:sldId id="849" r:id="rId33"/>
    <p:sldId id="846" r:id="rId34"/>
    <p:sldId id="848" r:id="rId35"/>
    <p:sldId id="850" r:id="rId36"/>
    <p:sldId id="851" r:id="rId37"/>
    <p:sldId id="855" r:id="rId38"/>
    <p:sldId id="837" r:id="rId39"/>
    <p:sldId id="767" r:id="rId40"/>
    <p:sldId id="768" r:id="rId41"/>
    <p:sldId id="769" r:id="rId42"/>
    <p:sldId id="858" r:id="rId43"/>
    <p:sldId id="770" r:id="rId44"/>
    <p:sldId id="772" r:id="rId45"/>
    <p:sldId id="773" r:id="rId46"/>
    <p:sldId id="687" r:id="rId47"/>
    <p:sldId id="820" r:id="rId48"/>
    <p:sldId id="821" r:id="rId49"/>
    <p:sldId id="823" r:id="rId50"/>
    <p:sldId id="824" r:id="rId51"/>
    <p:sldId id="825" r:id="rId52"/>
    <p:sldId id="826" r:id="rId53"/>
    <p:sldId id="827" r:id="rId54"/>
    <p:sldId id="828" r:id="rId55"/>
    <p:sldId id="830" r:id="rId56"/>
    <p:sldId id="393" r:id="rId57"/>
    <p:sldId id="799" r:id="rId58"/>
    <p:sldId id="800" r:id="rId59"/>
    <p:sldId id="801" r:id="rId60"/>
    <p:sldId id="803" r:id="rId61"/>
    <p:sldId id="804" r:id="rId62"/>
    <p:sldId id="805" r:id="rId63"/>
    <p:sldId id="806" r:id="rId64"/>
    <p:sldId id="807" r:id="rId65"/>
    <p:sldId id="866" r:id="rId66"/>
    <p:sldId id="859" r:id="rId67"/>
    <p:sldId id="809" r:id="rId68"/>
    <p:sldId id="810" r:id="rId69"/>
    <p:sldId id="811" r:id="rId70"/>
    <p:sldId id="812" r:id="rId71"/>
    <p:sldId id="813" r:id="rId72"/>
    <p:sldId id="814" r:id="rId73"/>
    <p:sldId id="865" r:id="rId74"/>
    <p:sldId id="815" r:id="rId75"/>
    <p:sldId id="816" r:id="rId76"/>
    <p:sldId id="817" r:id="rId77"/>
    <p:sldId id="818" r:id="rId78"/>
    <p:sldId id="819" r:id="rId79"/>
    <p:sldId id="860" r:id="rId80"/>
    <p:sldId id="564" r:id="rId81"/>
    <p:sldId id="831" r:id="rId82"/>
    <p:sldId id="862" r:id="rId83"/>
    <p:sldId id="861" r:id="rId84"/>
    <p:sldId id="439" r:id="rId85"/>
    <p:sldId id="440" r:id="rId86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663300"/>
    <a:srgbClr val="CC6600"/>
    <a:srgbClr val="6600CC"/>
    <a:srgbClr val="006600"/>
    <a:srgbClr val="FF6600"/>
    <a:srgbClr val="CC0000"/>
    <a:srgbClr val="339933"/>
    <a:srgbClr val="FF9933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389" autoAdjust="0"/>
    <p:restoredTop sz="80639" autoAdjust="0"/>
  </p:normalViewPr>
  <p:slideViewPr>
    <p:cSldViewPr>
      <p:cViewPr>
        <p:scale>
          <a:sx n="42" d="100"/>
          <a:sy n="42" d="100"/>
        </p:scale>
        <p:origin x="-378" y="-3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2" d="100"/>
        <a:sy n="82" d="100"/>
      </p:scale>
      <p:origin x="0" y="0"/>
    </p:cViewPr>
  </p:sorterViewPr>
  <p:notesViewPr>
    <p:cSldViewPr>
      <p:cViewPr varScale="1">
        <p:scale>
          <a:sx n="46" d="100"/>
          <a:sy n="46" d="100"/>
        </p:scale>
        <p:origin x="-1914" y="-9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r>
              <a:rPr lang="en-US" dirty="0" smtClean="0"/>
              <a:t>All Rights Reserved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r>
              <a:rPr lang="en-US" smtClean="0"/>
              <a:t>ProSelling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 dirty="0" smtClean="0"/>
              <a:t>Copyright 2011.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617BD45-4329-4DA7-B741-53BD17B3D2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564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r>
              <a:rPr lang="en-US" dirty="0" smtClean="0"/>
              <a:t>All Rights Reserved.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r>
              <a:rPr lang="en-US" dirty="0" err="1" smtClean="0"/>
              <a:t>ProSelling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 dirty="0" smtClean="0"/>
              <a:t>Copyright 2011.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4614E39-D61D-4C94-B03D-B6891193C5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7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94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74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552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4820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8968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8968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411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490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587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1433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143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802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9284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6983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162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291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500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5486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275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6225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8060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711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200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6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753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545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9638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4846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356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488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7419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5265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24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3671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7754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877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33600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8808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9545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6863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517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266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619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42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4740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6324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50638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27537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2632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9621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6863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31302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0730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92771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626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6443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0725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00654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0809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4157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6863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2174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0612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6868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8231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459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77208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51962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227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400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67646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4743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85560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9015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38982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38982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73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1130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06180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9494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06180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3780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43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74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- Section 4">
    <p:bg>
      <p:bgPr>
        <a:solidFill>
          <a:srgbClr val="FFD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84950"/>
            <a:ext cx="3048000" cy="273050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 smtClean="0"/>
              <a:t>Copyright 2011 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348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 rtlCol="0"/>
          <a:lstStyle/>
          <a:p>
            <a:pPr lvl="0"/>
            <a:endParaRPr lang="en-US" noProof="0" smtClean="0"/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93A61D-D9CD-4A33-AE77-A6E6EAB6AAD0}" type="datetime1">
              <a:rPr lang="en-US" smtClean="0"/>
              <a:t>12/09/11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Chapter 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98543-D94E-46EF-93D3-34E9809F06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932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4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FB40E-ED42-4537-BC1E-4D0F1F19DA45}" type="datetimeFigureOut">
              <a:rPr lang="en-US"/>
              <a:pPr>
                <a:defRPr/>
              </a:pPr>
              <a:t>12/09/11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58D72-AAF0-4375-8C7F-F9B00AE403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605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8B400E-AC26-4D52-ADEC-7057ACD8439D}" type="datetime1">
              <a:rPr lang="en-US" smtClean="0"/>
              <a:t>12/09/11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Chapter 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C0EA9-5559-4F68-8FD3-F623528CA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90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0B38A9-6806-4617-AC21-0A29FD646678}" type="datetime1">
              <a:rPr lang="en-US" smtClean="0"/>
              <a:t>12/09/11</a:t>
            </a:fld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Chapter 6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7137F-9D3D-41EA-86ED-2392E19AE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27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 rtlCol="0"/>
          <a:lstStyle/>
          <a:p>
            <a:pPr lvl="0"/>
            <a:endParaRPr lang="en-US" noProof="0" smtClean="0"/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8D2337-3EF7-411E-91D6-16AFA8023B7C}" type="datetime1">
              <a:rPr lang="en-US" smtClean="0"/>
              <a:t>12/09/11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Chapter 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4F28C-C7F3-45FB-990A-6B1BCED6C8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75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 rtlCol="0"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19E90D-311E-4719-A8DA-BBB5CE3E7D13}" type="datetime1">
              <a:rPr lang="en-US" smtClean="0"/>
              <a:t>12/09/11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Chapter 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1E0BA-F906-4E13-B797-13844DC49A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848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20E32D-63A8-4C1F-8EE5-99896583A4A0}" type="datetime1">
              <a:rPr lang="en-US" smtClean="0"/>
              <a:t>12/09/11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Chapter 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D7A20-AFB4-4919-857B-9E4C2BEE44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53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E8DA27-DF57-42F4-9E86-382128DB2B6F}" type="datetime1">
              <a:rPr lang="en-US" smtClean="0"/>
              <a:t>12/09/11</a:t>
            </a:fld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Chapter 6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2F5BA-61DF-4B74-90B9-75BC5D9D1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321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 rtlCol="0"/>
          <a:lstStyle/>
          <a:p>
            <a:pPr lvl="0"/>
            <a:endParaRPr lang="en-US" noProof="0" smtClean="0"/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38A447-4015-443C-A675-35825C882A43}" type="datetime1">
              <a:rPr lang="en-US" smtClean="0"/>
              <a:t>12/09/11</a:t>
            </a:fld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Chapter 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A9F8E-49FA-49B6-A3E3-4A1B6EC9C7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80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- Section 2"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84950"/>
            <a:ext cx="3048000" cy="273050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 smtClean="0"/>
              <a:t>Copyright 2011 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467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- Section 1">
    <p:bg>
      <p:bgPr>
        <a:solidFill>
          <a:srgbClr val="FEED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84950"/>
            <a:ext cx="3048000" cy="273050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 smtClean="0"/>
              <a:t>Copyright 2011 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309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- Section 3">
    <p:bg>
      <p:bgPr>
        <a:solidFill>
          <a:srgbClr val="D9FB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84950"/>
            <a:ext cx="3048000" cy="273050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 smtClean="0"/>
              <a:t>Copyright 2011 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650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Titl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6779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95" y="6705600"/>
            <a:ext cx="2278505" cy="136161"/>
          </a:xfrm>
        </p:spPr>
        <p:txBody>
          <a:bodyPr/>
          <a:lstStyle>
            <a:lvl1pPr algn="l">
              <a:defRPr sz="800"/>
            </a:lvl1pPr>
          </a:lstStyle>
          <a:p>
            <a:r>
              <a:rPr lang="en-US" dirty="0" smtClean="0"/>
              <a:t>Copyright 2011.  All Rights Reserved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>
              <a:buFont typeface="Arial" pitchFamily="34" charset="0"/>
              <a:buChar char="•"/>
              <a:defRPr sz="2800"/>
            </a:lvl1pPr>
            <a:lvl2pPr marL="914400" indent="-457200" algn="l">
              <a:buClr>
                <a:srgbClr val="FF0000"/>
              </a:buClr>
              <a:buFont typeface="Arial" pitchFamily="34" charset="0"/>
              <a:buChar char="•"/>
              <a:defRPr sz="2800"/>
            </a:lvl2pPr>
            <a:lvl3pPr algn="l">
              <a:buClr>
                <a:schemeClr val="tx2">
                  <a:lumMod val="75000"/>
                </a:schemeClr>
              </a:buClr>
              <a:buSzPct val="75000"/>
              <a:buFont typeface="Courier New" pitchFamily="49" charset="0"/>
              <a:buChar char="o"/>
              <a:defRPr sz="2800"/>
            </a:lvl3pPr>
            <a:lvl4pPr marL="1828800" indent="-457200" algn="l">
              <a:buClr>
                <a:schemeClr val="accent4">
                  <a:lumMod val="75000"/>
                </a:schemeClr>
              </a:buClr>
              <a:buFont typeface="Arial" pitchFamily="34" charset="0"/>
              <a:buChar char="•"/>
              <a:defRPr sz="2800"/>
            </a:lvl4pPr>
            <a:lvl5pPr marL="2286000" indent="-457200" algn="l"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  <a:defRPr sz="2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7315200" y="6477000"/>
            <a:ext cx="18288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   Chapter 9   </a:t>
            </a:r>
            <a:fld id="{D2D5A2E1-FC72-4D79-A74A-A37DA54671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88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hasis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95" y="6705600"/>
            <a:ext cx="2278505" cy="136161"/>
          </a:xfrm>
        </p:spPr>
        <p:txBody>
          <a:bodyPr/>
          <a:lstStyle>
            <a:lvl1pPr algn="l">
              <a:defRPr sz="800"/>
            </a:lvl1pPr>
          </a:lstStyle>
          <a:p>
            <a:r>
              <a:rPr lang="en-US" smtClean="0"/>
              <a:t>Copyright 2011.  All Rights Reserved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>
              <a:buFont typeface="Arial" pitchFamily="34" charset="0"/>
              <a:buChar char="•"/>
              <a:defRPr sz="2800"/>
            </a:lvl1pPr>
            <a:lvl2pPr marL="914400" indent="-457200" algn="l">
              <a:buClr>
                <a:srgbClr val="FF0000"/>
              </a:buClr>
              <a:buFont typeface="Arial" pitchFamily="34" charset="0"/>
              <a:buChar char="•"/>
              <a:defRPr sz="2800"/>
            </a:lvl2pPr>
            <a:lvl3pPr algn="l">
              <a:buClr>
                <a:schemeClr val="tx2">
                  <a:lumMod val="75000"/>
                </a:schemeClr>
              </a:buClr>
              <a:buSzPct val="75000"/>
              <a:buFont typeface="Courier New" pitchFamily="49" charset="0"/>
              <a:buChar char="o"/>
              <a:defRPr sz="2800"/>
            </a:lvl3pPr>
            <a:lvl4pPr marL="1828800" indent="-457200" algn="l">
              <a:buClr>
                <a:schemeClr val="accent4">
                  <a:lumMod val="75000"/>
                </a:schemeClr>
              </a:buClr>
              <a:buFont typeface="Arial" pitchFamily="34" charset="0"/>
              <a:buChar char="•"/>
              <a:defRPr sz="2800"/>
            </a:lvl4pPr>
            <a:lvl5pPr marL="2286000" indent="-457200" algn="l"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  <a:defRPr sz="2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97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325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2011  All Rights Reserved</a:t>
            </a:r>
            <a:endParaRPr lang="en-US"/>
          </a:p>
        </p:txBody>
      </p:sp>
      <p:sp>
        <p:nvSpPr>
          <p:cNvPr id="5" name="Rectangle 532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2011.  All Rights Reserved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FBCC5-EEC7-42A1-8A8D-FDB219925F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3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2011  All Rights Reserved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2011.  All Rights Reserved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66464-7AAF-4C50-AC2B-7796C2711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74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32550"/>
            <a:ext cx="30480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Copyright 2011  All Rights Reserved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Copyright 2011.  All Rights Reserved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E3003-4F3B-4850-804B-0152B5C7CD4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038600"/>
            <a:ext cx="8229600" cy="2087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-26483"/>
            <a:ext cx="9174480" cy="6869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713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6" r:id="rId2"/>
    <p:sldLayoutId id="2147483693" r:id="rId3"/>
    <p:sldLayoutId id="2147483695" r:id="rId4"/>
    <p:sldLayoutId id="2147483688" r:id="rId5"/>
    <p:sldLayoutId id="2147483689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ctr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ctr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ctr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ctr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66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7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3276600" cy="4144963"/>
          </a:xfrm>
        </p:spPr>
        <p:txBody>
          <a:bodyPr/>
          <a:lstStyle/>
          <a:p>
            <a:r>
              <a:rPr lang="en-US" b="1" dirty="0" smtClean="0"/>
              <a:t>The Sales Process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266464-7AAF-4C50-AC2B-7796C27116D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1" name="Shape 641025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algn="l" defTabSz="914400" eaLnBrk="1" hangingPunct="1">
              <a:spcBef>
                <a:spcPct val="20000"/>
              </a:spcBef>
            </a:pPr>
            <a:r>
              <a:rPr lang="en-US" sz="3200" smtClean="0">
                <a:solidFill>
                  <a:schemeClr val="tx1"/>
                </a:solidFill>
              </a:rPr>
              <a:t>What is “Resistance?”</a:t>
            </a:r>
          </a:p>
        </p:txBody>
      </p:sp>
      <p:sp>
        <p:nvSpPr>
          <p:cNvPr id="406532" name="Shape 641026"/>
          <p:cNvSpPr>
            <a:spLocks noGrp="1" noChangeArrowheads="1"/>
          </p:cNvSpPr>
          <p:nvPr>
            <p:ph idx="1"/>
          </p:nvPr>
        </p:nvSpPr>
        <p:spPr>
          <a:xfrm>
            <a:off x="533400" y="1905000"/>
            <a:ext cx="8229600" cy="4800600"/>
          </a:xfrm>
        </p:spPr>
        <p:txBody>
          <a:bodyPr lIns="92075" tIns="46038" rIns="92075" bIns="46038">
            <a:normAutofit fontScale="92500" lnSpcReduction="20000"/>
          </a:bodyPr>
          <a:lstStyle/>
          <a:p>
            <a:pPr>
              <a:spcBef>
                <a:spcPct val="0"/>
              </a:spcBef>
            </a:pPr>
            <a:r>
              <a:rPr lang="en-US" sz="3000" dirty="0" smtClean="0"/>
              <a:t>Resistance is </a:t>
            </a:r>
            <a:r>
              <a:rPr lang="en-US" sz="3000" b="1" dirty="0" smtClean="0">
                <a:solidFill>
                  <a:schemeClr val="accent1">
                    <a:lumMod val="75000"/>
                  </a:schemeClr>
                </a:solidFill>
              </a:rPr>
              <a:t>any valid reason in the customer’s mind why he or she would not want to move forward with the sales process.</a:t>
            </a:r>
          </a:p>
          <a:p>
            <a:pPr>
              <a:spcBef>
                <a:spcPct val="0"/>
              </a:spcBef>
            </a:pPr>
            <a:endParaRPr lang="en-US" sz="3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ct val="0"/>
              </a:spcBef>
            </a:pPr>
            <a:r>
              <a:rPr lang="en-US" sz="3000" dirty="0" smtClean="0"/>
              <a:t>It can happen at any point during the call, but is traditionally thought of as primarily coming after a selling point has been presented.</a:t>
            </a:r>
          </a:p>
          <a:p>
            <a:pPr>
              <a:spcBef>
                <a:spcPct val="0"/>
              </a:spcBef>
            </a:pPr>
            <a:endParaRPr lang="en-US" sz="3000" dirty="0"/>
          </a:p>
          <a:p>
            <a:pPr>
              <a:spcBef>
                <a:spcPct val="0"/>
              </a:spcBef>
            </a:pPr>
            <a:r>
              <a:rPr lang="en-US" sz="3000" b="1" dirty="0" smtClean="0">
                <a:solidFill>
                  <a:srgbClr val="CC6600"/>
                </a:solidFill>
              </a:rPr>
              <a:t>Sometimes the customer voices their objections and sometimes the salesperson seeks them out.</a:t>
            </a:r>
          </a:p>
          <a:p>
            <a:pPr marL="174625" indent="-174625" defTabSz="914400" eaLnBrk="1" hangingPunct="1">
              <a:spcBef>
                <a:spcPct val="0"/>
              </a:spcBef>
              <a:buFontTx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389691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530" name="Rectangle 641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133600"/>
            <a:ext cx="195738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6531" name="Shape 641025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algn="l" defTabSz="914400" eaLnBrk="1" hangingPunct="1">
              <a:spcBef>
                <a:spcPct val="20000"/>
              </a:spcBef>
            </a:pPr>
            <a:r>
              <a:rPr lang="en-US" sz="3200" smtClean="0">
                <a:solidFill>
                  <a:schemeClr val="tx1"/>
                </a:solidFill>
              </a:rPr>
              <a:t>What is “Resistance?”</a:t>
            </a:r>
          </a:p>
        </p:txBody>
      </p:sp>
      <p:sp>
        <p:nvSpPr>
          <p:cNvPr id="406532" name="Shape 641026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>
            <a:normAutofit/>
          </a:bodyPr>
          <a:lstStyle/>
          <a:p>
            <a:pPr marL="174625" indent="-174625" defTabSz="914400" eaLnBrk="1" hangingPunct="1">
              <a:spcBef>
                <a:spcPct val="0"/>
              </a:spcBef>
              <a:buFontTx/>
              <a:buNone/>
            </a:pPr>
            <a:r>
              <a:rPr lang="en-US" dirty="0" smtClean="0"/>
              <a:t>Resistance offers an opportunity to . . . </a:t>
            </a:r>
          </a:p>
          <a:p>
            <a:pPr marL="174625" indent="-174625" defTabSz="914400" eaLnBrk="1" hangingPunct="1">
              <a:spcBef>
                <a:spcPct val="0"/>
              </a:spcBef>
              <a:buFontTx/>
              <a:buNone/>
            </a:pPr>
            <a:endParaRPr lang="en-US" dirty="0" smtClean="0"/>
          </a:p>
          <a:p>
            <a:pPr marL="3089275" lvl="1" indent="-284163" defTabSz="914400" eaLnBrk="1" hangingPunct="1">
              <a:spcBef>
                <a:spcPct val="0"/>
              </a:spcBef>
            </a:pP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Answer a </a:t>
            </a:r>
            <a:r>
              <a:rPr lang="en-US" b="1" u="sng" dirty="0" smtClean="0">
                <a:solidFill>
                  <a:schemeClr val="accent4">
                    <a:lumMod val="50000"/>
                  </a:schemeClr>
                </a:solidFill>
              </a:rPr>
              <a:t>_____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or a question </a:t>
            </a:r>
          </a:p>
          <a:p>
            <a:pPr marL="3089275" lvl="1" indent="-284163" defTabSz="914400" eaLnBrk="1" hangingPunct="1">
              <a:spcBef>
                <a:spcPct val="0"/>
              </a:spcBef>
            </a:pP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Provide more information </a:t>
            </a:r>
          </a:p>
          <a:p>
            <a:pPr marL="3089275" lvl="1" indent="-284163" defTabSz="914400" eaLnBrk="1" hangingPunct="1">
              <a:spcBef>
                <a:spcPct val="0"/>
              </a:spcBef>
            </a:pP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Give the prospect more reasons to buy</a:t>
            </a:r>
          </a:p>
          <a:p>
            <a:pPr marL="3089275" lvl="1" indent="-284163" defTabSz="914400" eaLnBrk="1" hangingPunct="1">
              <a:spcBef>
                <a:spcPct val="0"/>
              </a:spcBef>
            </a:pPr>
            <a:endParaRPr lang="en-US" dirty="0" smtClean="0"/>
          </a:p>
          <a:p>
            <a:pPr marL="3089275" lvl="1" indent="-284163" defTabSz="914400" eaLnBrk="1" hangingPunct="1">
              <a:spcBef>
                <a:spcPct val="0"/>
              </a:spcBef>
            </a:pPr>
            <a:endParaRPr lang="en-US" dirty="0" smtClean="0"/>
          </a:p>
          <a:p>
            <a:pPr marL="174625" indent="-174625" defTabSz="914400" eaLnBrk="1" hangingPunct="1">
              <a:spcBef>
                <a:spcPct val="0"/>
              </a:spcBef>
            </a:pPr>
            <a:r>
              <a:rPr lang="en-US" dirty="0" smtClean="0"/>
              <a:t>Left un-addressed, any form of resistance may be sufficient to stop the sale</a:t>
            </a:r>
          </a:p>
        </p:txBody>
      </p:sp>
    </p:spTree>
    <p:extLst>
      <p:ext uri="{BB962C8B-B14F-4D97-AF65-F5344CB8AC3E}">
        <p14:creationId xmlns:p14="http://schemas.microsoft.com/office/powerpoint/2010/main" val="7623169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Shape 8499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dirty="0" smtClean="0"/>
              <a:t>Resistance</a:t>
            </a:r>
          </a:p>
        </p:txBody>
      </p:sp>
      <p:sp>
        <p:nvSpPr>
          <p:cNvPr id="407555" name="Shape 84992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dirty="0" smtClean="0"/>
              <a:t>Resistance comes in two </a:t>
            </a:r>
            <a:r>
              <a:rPr lang="en-US" dirty="0"/>
              <a:t>v</a:t>
            </a:r>
            <a:r>
              <a:rPr lang="en-US" dirty="0" smtClean="0"/>
              <a:t>arieties…</a:t>
            </a:r>
          </a:p>
          <a:p>
            <a:pPr defTabSz="914400" eaLnBrk="1" hangingPunct="1">
              <a:spcBef>
                <a:spcPct val="0"/>
              </a:spcBef>
              <a:buFontTx/>
              <a:buNone/>
            </a:pPr>
            <a:endParaRPr lang="en-US" dirty="0" smtClean="0"/>
          </a:p>
          <a:p>
            <a:pPr marL="5029200" lvl="1">
              <a:spcBef>
                <a:spcPct val="0"/>
              </a:spcBef>
            </a:pPr>
            <a:r>
              <a:rPr lang="en-US" dirty="0" smtClean="0"/>
              <a:t>Active  resistance</a:t>
            </a:r>
          </a:p>
          <a:p>
            <a:pPr marL="5029200" lvl="1">
              <a:spcBef>
                <a:spcPct val="0"/>
              </a:spcBef>
            </a:pPr>
            <a:endParaRPr lang="en-US" dirty="0" smtClean="0"/>
          </a:p>
          <a:p>
            <a:pPr marL="5029200" lvl="1">
              <a:spcBef>
                <a:spcPct val="0"/>
              </a:spcBef>
            </a:pPr>
            <a:r>
              <a:rPr lang="en-US" dirty="0" smtClean="0"/>
              <a:t>Passive resistance </a:t>
            </a:r>
          </a:p>
        </p:txBody>
      </p:sp>
      <p:pic>
        <p:nvPicPr>
          <p:cNvPr id="407556" name="Rectangle 8499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19400"/>
            <a:ext cx="3657600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210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Shape 64204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sz="3200" dirty="0" smtClean="0">
                <a:solidFill>
                  <a:schemeClr val="tx1"/>
                </a:solidFill>
              </a:rPr>
              <a:t>Active Resistance</a:t>
            </a:r>
          </a:p>
        </p:txBody>
      </p:sp>
      <p:sp>
        <p:nvSpPr>
          <p:cNvPr id="28676" name="Shape 642050"/>
          <p:cNvSpPr>
            <a:spLocks noGrp="1" noChangeArrowheads="1"/>
          </p:cNvSpPr>
          <p:nvPr>
            <p:ph idx="1"/>
          </p:nvPr>
        </p:nvSpPr>
        <p:spPr>
          <a:xfrm>
            <a:off x="457200" y="3886200"/>
            <a:ext cx="8229600" cy="2514600"/>
          </a:xfrm>
        </p:spPr>
        <p:txBody>
          <a:bodyPr>
            <a:normAutofit lnSpcReduction="10000"/>
          </a:bodyPr>
          <a:lstStyle/>
          <a:p>
            <a:pPr defTabSz="914400" eaLnBrk="1" hangingPunct="1"/>
            <a:r>
              <a:rPr lang="en-US" dirty="0" smtClean="0"/>
              <a:t>Active resistance is outward, expressed </a:t>
            </a:r>
            <a:r>
              <a:rPr lang="en-US" b="1" u="sng" dirty="0" smtClean="0"/>
              <a:t>____________ </a:t>
            </a:r>
            <a:r>
              <a:rPr lang="en-US" dirty="0" smtClean="0"/>
              <a:t>to </a:t>
            </a:r>
            <a:r>
              <a:rPr lang="en-US" dirty="0" smtClean="0"/>
              <a:t>accept a point you have made </a:t>
            </a:r>
          </a:p>
          <a:p>
            <a:pPr defTabSz="914400" eaLnBrk="1" hangingPunct="1"/>
            <a:r>
              <a:rPr lang="en-US" dirty="0" smtClean="0"/>
              <a:t>It is the easiest type of resistance to deal with, because the customer openly shares their concerns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39341"/>
            <a:ext cx="3519487" cy="234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57185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Shape 658433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defTabSz="914400" eaLnBrk="1" hangingPunct="1">
              <a:spcBef>
                <a:spcPct val="20000"/>
              </a:spcBef>
            </a:pPr>
            <a:r>
              <a:rPr lang="en-US" sz="3200" dirty="0" smtClean="0">
                <a:solidFill>
                  <a:schemeClr val="tx1"/>
                </a:solidFill>
              </a:rPr>
              <a:t>Passive Resistance</a:t>
            </a:r>
          </a:p>
        </p:txBody>
      </p:sp>
      <p:sp>
        <p:nvSpPr>
          <p:cNvPr id="421891" name="Shape 658434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>
            <a:noAutofit/>
          </a:bodyPr>
          <a:lstStyle/>
          <a:p>
            <a:pPr defTabSz="914400" eaLnBrk="1" hangingPunct="1">
              <a:lnSpc>
                <a:spcPct val="90000"/>
              </a:lnSpc>
            </a:pPr>
            <a:r>
              <a:rPr lang="en-US" dirty="0" smtClean="0"/>
              <a:t>Becomes evident  when the prospect </a:t>
            </a:r>
            <a:r>
              <a:rPr lang="en-US" u="sng" dirty="0" smtClean="0"/>
              <a:t>_____________</a:t>
            </a:r>
            <a:r>
              <a:rPr lang="en-US" dirty="0" smtClean="0"/>
              <a:t>to </a:t>
            </a:r>
            <a:r>
              <a:rPr lang="en-US" dirty="0" smtClean="0"/>
              <a:t>accept the value of the benefits you are presenting, </a:t>
            </a:r>
          </a:p>
          <a:p>
            <a:pPr lvl="1" defTabSz="914400" eaLnBrk="1" hangingPunct="1">
              <a:lnSpc>
                <a:spcPct val="90000"/>
              </a:lnSpc>
            </a:pPr>
            <a:r>
              <a:rPr lang="en-US" dirty="0" smtClean="0"/>
              <a:t>yet somehow, it seems impossible to  move forward 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886200"/>
            <a:ext cx="3429000" cy="282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89328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Shape 658433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defTabSz="914400" eaLnBrk="1" hangingPunct="1">
              <a:spcBef>
                <a:spcPct val="20000"/>
              </a:spcBef>
            </a:pPr>
            <a:r>
              <a:rPr lang="en-US" sz="3200" dirty="0" smtClean="0">
                <a:solidFill>
                  <a:schemeClr val="tx1"/>
                </a:solidFill>
              </a:rPr>
              <a:t>Passive Resistance</a:t>
            </a:r>
          </a:p>
        </p:txBody>
      </p:sp>
      <p:sp>
        <p:nvSpPr>
          <p:cNvPr id="421891" name="Shape 658434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The prospect never actually states the objection ... and so it is very difficult to deal with it</a:t>
            </a:r>
          </a:p>
          <a:p>
            <a:pPr defTabSz="914400" eaLnBrk="1" hangingPunct="1">
              <a:lnSpc>
                <a:spcPct val="90000"/>
              </a:lnSpc>
            </a:pPr>
            <a:r>
              <a:rPr lang="en-US" dirty="0" smtClean="0"/>
              <a:t>Passive resistance is hard to </a:t>
            </a:r>
            <a:r>
              <a:rPr lang="en-US" b="1" u="sng" dirty="0" smtClean="0"/>
              <a:t>recognize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705225"/>
            <a:ext cx="3293539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hape 658434"/>
          <p:cNvSpPr txBox="1">
            <a:spLocks noChangeArrowheads="1"/>
          </p:cNvSpPr>
          <p:nvPr/>
        </p:nvSpPr>
        <p:spPr>
          <a:xfrm>
            <a:off x="457200" y="1874837"/>
            <a:ext cx="4800600" cy="4525963"/>
          </a:xfrm>
          <a:prstGeom prst="rect">
            <a:avLst/>
          </a:prstGeom>
        </p:spPr>
        <p:txBody>
          <a:bodyPr vert="horz" lIns="92075" tIns="46038" rIns="92075" bIns="46038" rtlCol="0">
            <a:no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tx2">
                  <a:lumMod val="75000"/>
                </a:schemeClr>
              </a:buClr>
              <a:buSzPct val="75000"/>
              <a:buFont typeface="Courier New" pitchFamily="49" charset="0"/>
              <a:buChar char="o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indent="-457200" algn="l" defTabSz="914400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indent="-45720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90000"/>
              </a:lnSpc>
            </a:pPr>
            <a:endParaRPr lang="en-US" dirty="0" smtClean="0"/>
          </a:p>
          <a:p>
            <a:pPr lvl="1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It sneaks up on you until suddenly you realize that something is going on</a:t>
            </a:r>
          </a:p>
        </p:txBody>
      </p:sp>
    </p:spTree>
    <p:extLst>
      <p:ext uri="{BB962C8B-B14F-4D97-AF65-F5344CB8AC3E}">
        <p14:creationId xmlns:p14="http://schemas.microsoft.com/office/powerpoint/2010/main" val="7180007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Shape 659457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algn="l" defTabSz="914400" eaLnBrk="1" hangingPunct="1">
              <a:spcBef>
                <a:spcPct val="20000"/>
              </a:spcBef>
            </a:pPr>
            <a:r>
              <a:rPr lang="en-US" sz="3200" smtClean="0">
                <a:solidFill>
                  <a:schemeClr val="tx1"/>
                </a:solidFill>
              </a:rPr>
              <a:t>Dealing With Passive Resistance</a:t>
            </a:r>
          </a:p>
        </p:txBody>
      </p:sp>
      <p:sp>
        <p:nvSpPr>
          <p:cNvPr id="422915" name="Shape 659458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>
            <a:normAutofit/>
          </a:bodyPr>
          <a:lstStyle/>
          <a:p>
            <a:pPr marL="6350" indent="7938" defTabSz="914400">
              <a:spcBef>
                <a:spcPct val="0"/>
              </a:spcBef>
              <a:buClr>
                <a:srgbClr val="FF0000"/>
              </a:buClr>
              <a:buSzPct val="70000"/>
              <a:buFont typeface="Monotype Sorts" pitchFamily="2" charset="2"/>
              <a:buNone/>
            </a:pPr>
            <a:r>
              <a:rPr lang="en-US" dirty="0" smtClean="0"/>
              <a:t>The salesperson must break the stalemate  - </a:t>
            </a:r>
            <a:r>
              <a:rPr lang="en-US" b="1" i="1" u="sng" dirty="0" smtClean="0"/>
              <a:t>_____ </a:t>
            </a:r>
            <a:r>
              <a:rPr lang="en-US" dirty="0" smtClean="0"/>
              <a:t>for </a:t>
            </a:r>
            <a:r>
              <a:rPr lang="en-US" dirty="0" smtClean="0"/>
              <a:t>objections and get them out into the open</a:t>
            </a:r>
            <a:endParaRPr lang="en-US" b="1" dirty="0" smtClean="0">
              <a:solidFill>
                <a:srgbClr val="002060"/>
              </a:solidFill>
            </a:endParaRPr>
          </a:p>
          <a:p>
            <a:pPr marL="293688" lvl="1" indent="0" defTabSz="914400" eaLnBrk="1" hangingPunct="1">
              <a:buNone/>
            </a:pPr>
            <a:endParaRPr lang="en-US" b="1" i="1" dirty="0" smtClean="0">
              <a:solidFill>
                <a:srgbClr val="002060"/>
              </a:solidFill>
            </a:endParaRPr>
          </a:p>
          <a:p>
            <a:pPr marL="293688" lvl="1" indent="0" defTabSz="914400" eaLnBrk="1" hangingPunct="1">
              <a:buNone/>
            </a:pPr>
            <a:r>
              <a:rPr lang="en-US" b="1" i="1" dirty="0" smtClean="0">
                <a:solidFill>
                  <a:srgbClr val="CC0000"/>
                </a:solidFill>
              </a:rPr>
              <a:t>“Pete, you seem have a good understanding of our program…and like many of the benefits.  Yet you seem unsure whether or not you want to participate.  What concerns do you still have?”</a:t>
            </a:r>
          </a:p>
        </p:txBody>
      </p:sp>
    </p:spTree>
    <p:extLst>
      <p:ext uri="{BB962C8B-B14F-4D97-AF65-F5344CB8AC3E}">
        <p14:creationId xmlns:p14="http://schemas.microsoft.com/office/powerpoint/2010/main" val="34909234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Planning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0015"/>
            <a:ext cx="381000" cy="365125"/>
          </a:xfrm>
        </p:spPr>
        <p:txBody>
          <a:bodyPr/>
          <a:lstStyle/>
          <a:p>
            <a:fld id="{A410B474-9186-45C5-9141-A03E5160760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4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Resistance to Meet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000" dirty="0" smtClean="0"/>
              <a:t>People are busy, and may resist setting an appointment</a:t>
            </a:r>
          </a:p>
          <a:p>
            <a:pPr lvl="1"/>
            <a:r>
              <a:rPr lang="en-US" sz="3000" b="1" dirty="0" smtClean="0">
                <a:solidFill>
                  <a:srgbClr val="006600"/>
                </a:solidFill>
              </a:rPr>
              <a:t>Have a good reason to meet</a:t>
            </a:r>
          </a:p>
          <a:p>
            <a:pPr lvl="1"/>
            <a:r>
              <a:rPr lang="en-US" sz="3000" b="1" dirty="0" smtClean="0">
                <a:solidFill>
                  <a:srgbClr val="006600"/>
                </a:solidFill>
              </a:rPr>
              <a:t>Give them a choice of when to meet</a:t>
            </a:r>
          </a:p>
          <a:p>
            <a:pPr lvl="3"/>
            <a:r>
              <a:rPr lang="en-US" sz="3000" b="1" dirty="0" smtClean="0">
                <a:solidFill>
                  <a:srgbClr val="002060"/>
                </a:solidFill>
              </a:rPr>
              <a:t>“Would </a:t>
            </a:r>
            <a:r>
              <a:rPr lang="en-US" sz="3000" b="1" dirty="0">
                <a:solidFill>
                  <a:srgbClr val="002060"/>
                </a:solidFill>
              </a:rPr>
              <a:t>you prefer to meet on Monday or Wednesday</a:t>
            </a:r>
            <a:r>
              <a:rPr lang="en-US" sz="3000" b="1" dirty="0" smtClean="0">
                <a:solidFill>
                  <a:srgbClr val="002060"/>
                </a:solidFill>
              </a:rPr>
              <a:t>?”</a:t>
            </a:r>
            <a:endParaRPr lang="en-US" sz="3000" b="1" dirty="0">
              <a:solidFill>
                <a:srgbClr val="002060"/>
              </a:solidFill>
            </a:endParaRPr>
          </a:p>
          <a:p>
            <a:pPr lvl="3"/>
            <a:r>
              <a:rPr lang="en-US" sz="3000" b="1" dirty="0" smtClean="0">
                <a:solidFill>
                  <a:srgbClr val="002060"/>
                </a:solidFill>
              </a:rPr>
              <a:t>“Would </a:t>
            </a:r>
            <a:r>
              <a:rPr lang="en-US" sz="3000" b="1" dirty="0">
                <a:solidFill>
                  <a:srgbClr val="002060"/>
                </a:solidFill>
              </a:rPr>
              <a:t>3:00 work better, or would you prefer early morning, say 7:30</a:t>
            </a:r>
            <a:r>
              <a:rPr lang="en-US" sz="3000" b="1" dirty="0" smtClean="0">
                <a:solidFill>
                  <a:srgbClr val="002060"/>
                </a:solidFill>
              </a:rPr>
              <a:t>?”</a:t>
            </a:r>
            <a:endParaRPr lang="en-US" sz="3000" b="1" dirty="0">
              <a:solidFill>
                <a:srgbClr val="002060"/>
              </a:solidFill>
            </a:endParaRP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78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Resistance to Sharing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Some are protective of information, or are naturally private</a:t>
            </a:r>
          </a:p>
          <a:p>
            <a:endParaRPr lang="en-US" b="1" dirty="0" smtClean="0">
              <a:solidFill>
                <a:srgbClr val="FF6600"/>
              </a:solidFill>
            </a:endParaRPr>
          </a:p>
          <a:p>
            <a:r>
              <a:rPr lang="en-US" b="1" dirty="0" smtClean="0">
                <a:solidFill>
                  <a:srgbClr val="FF6600"/>
                </a:solidFill>
              </a:rPr>
              <a:t>Some see providing information as negatively impacting their ability to </a:t>
            </a:r>
            <a:r>
              <a:rPr lang="en-US" b="1" u="sng" dirty="0" smtClean="0">
                <a:solidFill>
                  <a:schemeClr val="accent4">
                    <a:lumMod val="50000"/>
                  </a:schemeClr>
                </a:solidFill>
              </a:rPr>
              <a:t>______________</a:t>
            </a:r>
            <a:endParaRPr lang="en-US" b="1" u="sng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en-US" b="1" dirty="0" smtClean="0">
              <a:solidFill>
                <a:srgbClr val="FF6600"/>
              </a:solidFill>
            </a:endParaRPr>
          </a:p>
          <a:p>
            <a:r>
              <a:rPr lang="en-US" b="1" dirty="0" smtClean="0">
                <a:solidFill>
                  <a:srgbClr val="FF6600"/>
                </a:solidFill>
              </a:rPr>
              <a:t>Some fear that sharing will lead to change</a:t>
            </a:r>
          </a:p>
        </p:txBody>
      </p:sp>
    </p:spTree>
    <p:extLst>
      <p:ext uri="{BB962C8B-B14F-4D97-AF65-F5344CB8AC3E}">
        <p14:creationId xmlns:p14="http://schemas.microsoft.com/office/powerpoint/2010/main" val="364376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r>
              <a:rPr lang="en-US" dirty="0" smtClean="0"/>
              <a:t>Dealing with Resistance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35" y="1981200"/>
            <a:ext cx="855406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41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Resistance to Sharing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b="1" dirty="0" smtClean="0">
                <a:solidFill>
                  <a:srgbClr val="006600"/>
                </a:solidFill>
              </a:rPr>
              <a:t>Have an example of how sharing information helped another customer.</a:t>
            </a:r>
          </a:p>
          <a:p>
            <a:pPr lvl="1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“Ben, some of my customers have found it valuable to have me review their policies with them.  I see a lot of situations, and sometimes having a third party view can be helpful, even if we never do business together.”</a:t>
            </a:r>
          </a:p>
        </p:txBody>
      </p:sp>
    </p:spTree>
    <p:extLst>
      <p:ext uri="{BB962C8B-B14F-4D97-AF65-F5344CB8AC3E}">
        <p14:creationId xmlns:p14="http://schemas.microsoft.com/office/powerpoint/2010/main" val="150115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09060"/>
            <a:ext cx="2910840" cy="2910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3938" name="Shape 660481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>
            <a:normAutofit/>
          </a:bodyPr>
          <a:lstStyle/>
          <a:p>
            <a:pPr marL="0" indent="0" defTabSz="914400" eaLnBrk="1" hangingPunct="1">
              <a:spcBef>
                <a:spcPct val="20000"/>
              </a:spcBef>
            </a:pPr>
            <a:r>
              <a:rPr lang="en-US" dirty="0" smtClean="0">
                <a:solidFill>
                  <a:schemeClr val="tx1"/>
                </a:solidFill>
              </a:rPr>
              <a:t>Resistance to Closing</a:t>
            </a:r>
          </a:p>
        </p:txBody>
      </p:sp>
      <p:sp>
        <p:nvSpPr>
          <p:cNvPr id="423939" name="Shape 660482"/>
          <p:cNvSpPr>
            <a:spLocks noGrp="1" noChangeArrowheads="1"/>
          </p:cNvSpPr>
          <p:nvPr>
            <p:ph idx="1"/>
          </p:nvPr>
        </p:nvSpPr>
        <p:spPr>
          <a:xfrm>
            <a:off x="533400" y="3001964"/>
            <a:ext cx="8229600" cy="3136900"/>
          </a:xfrm>
        </p:spPr>
        <p:txBody>
          <a:bodyPr lIns="92075" tIns="46038" rIns="92075" bIns="46038">
            <a:normAutofit/>
          </a:bodyPr>
          <a:lstStyle/>
          <a:p>
            <a:pPr defTabSz="914400" eaLnBrk="1" hangingPunct="1"/>
            <a:r>
              <a:rPr lang="en-US" dirty="0" smtClean="0"/>
              <a:t>Some salespeople try a simple closing </a:t>
            </a:r>
            <a:r>
              <a:rPr lang="en-US" dirty="0" smtClean="0"/>
              <a:t>tactic ______________</a:t>
            </a:r>
            <a:endParaRPr lang="en-US" dirty="0" smtClean="0"/>
          </a:p>
          <a:p>
            <a:pPr marL="4114800" defTabSz="914400" eaLnBrk="1" hangingPunct="1"/>
            <a:r>
              <a:rPr lang="en-US" b="1" dirty="0" smtClean="0">
                <a:solidFill>
                  <a:srgbClr val="7030A0"/>
                </a:solidFill>
              </a:rPr>
              <a:t>The Trial Close’s function is to find out where the customer is in the buying process</a:t>
            </a:r>
          </a:p>
        </p:txBody>
      </p:sp>
      <p:sp>
        <p:nvSpPr>
          <p:cNvPr id="423940" name="TextBox 660483"/>
          <p:cNvSpPr txBox="1">
            <a:spLocks noChangeArrowheads="1"/>
          </p:cNvSpPr>
          <p:nvPr/>
        </p:nvSpPr>
        <p:spPr bwMode="auto">
          <a:xfrm>
            <a:off x="304800" y="1447800"/>
            <a:ext cx="86868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2" charset="2"/>
              <a:buNone/>
            </a:pPr>
            <a:r>
              <a:rPr lang="en-US" sz="2800" dirty="0">
                <a:latin typeface="+mn-lt"/>
              </a:rPr>
              <a:t>After most of your selling points have been made, and you are unsure of exactly where your prospect is in the buying decision</a:t>
            </a:r>
          </a:p>
        </p:txBody>
      </p:sp>
    </p:spTree>
    <p:extLst>
      <p:ext uri="{BB962C8B-B14F-4D97-AF65-F5344CB8AC3E}">
        <p14:creationId xmlns:p14="http://schemas.microsoft.com/office/powerpoint/2010/main" val="17780686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Resistance to Closing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Resistance in response to a close is called an objection.</a:t>
            </a:r>
          </a:p>
          <a:p>
            <a:r>
              <a:rPr lang="en-US" b="1" dirty="0" smtClean="0">
                <a:solidFill>
                  <a:schemeClr val="accent6">
                    <a:lumMod val="25000"/>
                  </a:schemeClr>
                </a:solidFill>
              </a:rPr>
              <a:t>Remember that an objection is a valid reason in the customer’s mind for not buying</a:t>
            </a:r>
          </a:p>
          <a:p>
            <a:r>
              <a:rPr lang="en-US" dirty="0" smtClean="0"/>
              <a:t>Sometimes salespeople, who believe in their products and solutions find it difficult to understand objections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But, objections must be taken seriously and addressed quickly</a:t>
            </a:r>
          </a:p>
        </p:txBody>
      </p:sp>
    </p:spTree>
    <p:extLst>
      <p:ext uri="{BB962C8B-B14F-4D97-AF65-F5344CB8AC3E}">
        <p14:creationId xmlns:p14="http://schemas.microsoft.com/office/powerpoint/2010/main" val="77959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Causes of Objections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0015"/>
            <a:ext cx="381000" cy="365125"/>
          </a:xfrm>
        </p:spPr>
        <p:txBody>
          <a:bodyPr/>
          <a:lstStyle/>
          <a:p>
            <a:fld id="{A410B474-9186-45C5-9141-A03E5160760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847118"/>
            <a:ext cx="3657600" cy="617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Causes of Objections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Lack of Information – Questions</a:t>
            </a:r>
          </a:p>
          <a:p>
            <a:r>
              <a:rPr lang="en-US" dirty="0" smtClean="0"/>
              <a:t>Misunderstandings</a:t>
            </a:r>
          </a:p>
          <a:p>
            <a:r>
              <a:rPr lang="en-US" dirty="0" smtClean="0"/>
              <a:t>Misinformation</a:t>
            </a:r>
          </a:p>
          <a:p>
            <a:r>
              <a:rPr lang="en-US" dirty="0" smtClean="0"/>
              <a:t>Excuses</a:t>
            </a:r>
          </a:p>
          <a:p>
            <a:r>
              <a:rPr lang="en-US" dirty="0" smtClean="0"/>
              <a:t>Valid Concerns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82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1" name="Shape 647170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defTabSz="914400" eaLnBrk="1" hangingPunct="1">
              <a:spcBef>
                <a:spcPct val="20000"/>
              </a:spcBef>
            </a:pPr>
            <a:r>
              <a:rPr lang="en-US" sz="3200" dirty="0" smtClean="0">
                <a:solidFill>
                  <a:schemeClr val="tx1"/>
                </a:solidFill>
              </a:rPr>
              <a:t>Questions or Lack of Information</a:t>
            </a:r>
          </a:p>
        </p:txBody>
      </p:sp>
      <p:sp>
        <p:nvSpPr>
          <p:cNvPr id="411650" name="Shape 647169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>
            <a:normAutofit/>
          </a:bodyPr>
          <a:lstStyle/>
          <a:p>
            <a:pPr defTabSz="914400" eaLnBrk="1" hangingPunct="1"/>
            <a:r>
              <a:rPr lang="en-US" dirty="0" smtClean="0"/>
              <a:t>Sometimes the prospect doesn’t have enough information and will ask a question</a:t>
            </a:r>
          </a:p>
          <a:p>
            <a:pPr defTabSz="914400" eaLnBrk="1" hangingPunct="1"/>
            <a:r>
              <a:rPr lang="en-US" dirty="0" smtClean="0"/>
              <a:t>Questions indicate that the customer is </a:t>
            </a:r>
            <a:r>
              <a:rPr lang="en-US" b="1" u="sng" dirty="0" smtClean="0"/>
              <a:t>______________</a:t>
            </a:r>
            <a:endParaRPr lang="en-US" b="1" u="sng" dirty="0" smtClean="0"/>
          </a:p>
          <a:p>
            <a:pPr defTabSz="914400" eaLnBrk="1" hangingPunct="1"/>
            <a:endParaRPr lang="en-US" dirty="0" smtClean="0"/>
          </a:p>
          <a:p>
            <a:pPr defTabSz="914400" eaLnBrk="1" hangingPunct="1"/>
            <a:r>
              <a:rPr lang="en-US" b="1" dirty="0" smtClean="0">
                <a:solidFill>
                  <a:srgbClr val="7030A0"/>
                </a:solidFill>
              </a:rPr>
              <a:t>When information is lacking . . . provide it!</a:t>
            </a:r>
          </a:p>
        </p:txBody>
      </p:sp>
    </p:spTree>
    <p:extLst>
      <p:ext uri="{BB962C8B-B14F-4D97-AF65-F5344CB8AC3E}">
        <p14:creationId xmlns:p14="http://schemas.microsoft.com/office/powerpoint/2010/main" val="29980899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Shape 644097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defTabSz="914400" eaLnBrk="1" hangingPunct="1">
              <a:spcBef>
                <a:spcPct val="20000"/>
              </a:spcBef>
            </a:pPr>
            <a:r>
              <a:rPr lang="en-US" sz="3200" dirty="0" smtClean="0">
                <a:solidFill>
                  <a:schemeClr val="tx1"/>
                </a:solidFill>
              </a:rPr>
              <a:t>Misunderstandings</a:t>
            </a:r>
          </a:p>
        </p:txBody>
      </p:sp>
      <p:sp>
        <p:nvSpPr>
          <p:cNvPr id="409603" name="Shape 644098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 lIns="92075" tIns="46038" rIns="92075" bIns="46038">
            <a:noAutofit/>
          </a:bodyPr>
          <a:lstStyle/>
          <a:p>
            <a:pPr marL="463550">
              <a:spcBef>
                <a:spcPct val="0"/>
              </a:spcBef>
            </a:pPr>
            <a:r>
              <a:rPr lang="en-US" dirty="0" smtClean="0"/>
              <a:t>Misunderstandings are common with </a:t>
            </a:r>
            <a:r>
              <a:rPr lang="en-US" b="1" u="sng" dirty="0" smtClean="0"/>
              <a:t>_____ </a:t>
            </a:r>
            <a:r>
              <a:rPr lang="en-US" dirty="0" smtClean="0"/>
              <a:t>forms </a:t>
            </a:r>
            <a:r>
              <a:rPr lang="en-US" dirty="0" smtClean="0"/>
              <a:t>of value or new products</a:t>
            </a:r>
          </a:p>
          <a:p>
            <a:pPr marL="463550">
              <a:spcBef>
                <a:spcPct val="0"/>
              </a:spcBef>
            </a:pPr>
            <a:r>
              <a:rPr lang="en-US" dirty="0" smtClean="0"/>
              <a:t>FAB statements must be clearly presented to avoid misunderstandings</a:t>
            </a:r>
          </a:p>
          <a:p>
            <a:pPr marL="463550">
              <a:spcBef>
                <a:spcPct val="0"/>
              </a:spcBef>
            </a:pPr>
            <a:endParaRPr lang="en-US" dirty="0" smtClean="0"/>
          </a:p>
          <a:p>
            <a:pPr marL="463550">
              <a:spcBef>
                <a:spcPct val="0"/>
              </a:spcBef>
            </a:pPr>
            <a:r>
              <a:rPr lang="en-US" b="1" dirty="0" smtClean="0">
                <a:solidFill>
                  <a:srgbClr val="7030A0"/>
                </a:solidFill>
              </a:rPr>
              <a:t>Head off misunderstanding with a benefit tag question</a:t>
            </a:r>
          </a:p>
          <a:p>
            <a:pPr marL="6350" indent="7938" defTabSz="914400">
              <a:spcBef>
                <a:spcPct val="0"/>
              </a:spcBef>
              <a:buFontTx/>
              <a:buNone/>
            </a:pPr>
            <a:endParaRPr lang="en-US" i="1" dirty="0"/>
          </a:p>
          <a:p>
            <a:pPr marL="920750" lvl="1">
              <a:spcBef>
                <a:spcPct val="0"/>
              </a:spcBef>
            </a:pPr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</a:rPr>
              <a:t>“Does that make sense to you, John?”</a:t>
            </a:r>
          </a:p>
          <a:p>
            <a:pPr marL="857250" lvl="1" defTabSz="914400" eaLnBrk="1" hangingPunct="1"/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</a:rPr>
              <a:t>“You did say you wanted to improve yield, right?”</a:t>
            </a:r>
          </a:p>
        </p:txBody>
      </p:sp>
    </p:spTree>
    <p:extLst>
      <p:ext uri="{BB962C8B-B14F-4D97-AF65-F5344CB8AC3E}">
        <p14:creationId xmlns:p14="http://schemas.microsoft.com/office/powerpoint/2010/main" val="39091231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7" name="Shape 645122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defTabSz="914400" eaLnBrk="1" hangingPunct="1">
              <a:spcBef>
                <a:spcPct val="20000"/>
              </a:spcBef>
            </a:pPr>
            <a:r>
              <a:rPr lang="en-US" sz="3200" dirty="0" smtClean="0">
                <a:solidFill>
                  <a:schemeClr val="tx1"/>
                </a:solidFill>
              </a:rPr>
              <a:t>Misinformation</a:t>
            </a:r>
          </a:p>
        </p:txBody>
      </p:sp>
      <p:sp>
        <p:nvSpPr>
          <p:cNvPr id="410626" name="Shape 645121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>
            <a:noAutofit/>
          </a:bodyPr>
          <a:lstStyle/>
          <a:p>
            <a:pPr defTabSz="914400" eaLnBrk="1" hangingPunct="1"/>
            <a:r>
              <a:rPr lang="en-US" dirty="0" smtClean="0"/>
              <a:t>Misinformation or incomplete information is another common cause of objections  </a:t>
            </a:r>
          </a:p>
          <a:p>
            <a:r>
              <a:rPr lang="en-US" dirty="0" smtClean="0"/>
              <a:t>The customer may have heard something or have a perspective that is </a:t>
            </a:r>
            <a:r>
              <a:rPr lang="en-US" b="1" u="sng" dirty="0" smtClean="0"/>
              <a:t>simply not true </a:t>
            </a:r>
          </a:p>
          <a:p>
            <a:r>
              <a:rPr lang="en-US" dirty="0" smtClean="0"/>
              <a:t>They may not have gotten the whole story</a:t>
            </a:r>
          </a:p>
          <a:p>
            <a:pPr lvl="1" defTabSz="914400" eaLnBrk="1" hangingPunct="1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“I heard you guys couldn’t service all the acres you contracted last year” </a:t>
            </a:r>
          </a:p>
          <a:p>
            <a:pPr lvl="1" defTabSz="914400" eaLnBrk="1" hangingPunct="1"/>
            <a:r>
              <a:rPr lang="en-US" b="1" dirty="0" smtClean="0">
                <a:solidFill>
                  <a:srgbClr val="663300"/>
                </a:solidFill>
              </a:rPr>
              <a:t>“I talked to my neighbor and he doesn’t think  he saved anything with your new system” </a:t>
            </a:r>
          </a:p>
        </p:txBody>
      </p:sp>
    </p:spTree>
    <p:extLst>
      <p:ext uri="{BB962C8B-B14F-4D97-AF65-F5344CB8AC3E}">
        <p14:creationId xmlns:p14="http://schemas.microsoft.com/office/powerpoint/2010/main" val="42472610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Shape 64614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algn="l" defTabSz="914400" eaLnBrk="1" hangingPunct="1"/>
            <a:r>
              <a:rPr lang="en-US" sz="3200" smtClean="0">
                <a:solidFill>
                  <a:schemeClr val="tx1"/>
                </a:solidFill>
              </a:rPr>
              <a:t>Dealing with Misinformation</a:t>
            </a:r>
          </a:p>
        </p:txBody>
      </p:sp>
      <p:sp>
        <p:nvSpPr>
          <p:cNvPr id="29700" name="Shape 646146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>
            <a:normAutofit fontScale="92500" lnSpcReduction="20000"/>
          </a:bodyPr>
          <a:lstStyle/>
          <a:p>
            <a:pPr defTabSz="914400" eaLnBrk="1" hangingPunct="1">
              <a:lnSpc>
                <a:spcPct val="110000"/>
              </a:lnSpc>
            </a:pPr>
            <a:r>
              <a:rPr lang="en-US" sz="3000" dirty="0" smtClean="0"/>
              <a:t>When a salesperson encounters misinformation, it must be handled gently but firmly</a:t>
            </a:r>
          </a:p>
          <a:p>
            <a:pPr defTabSz="914400" eaLnBrk="1" hangingPunct="1">
              <a:lnSpc>
                <a:spcPct val="110000"/>
              </a:lnSpc>
            </a:pP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</a:rPr>
              <a:t>Give the correct information and, if necessary, any supporting evidence,</a:t>
            </a:r>
            <a:r>
              <a:rPr lang="en-US" sz="30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</a:rPr>
              <a:t>but don’t attack the source</a:t>
            </a:r>
          </a:p>
          <a:p>
            <a:pPr lvl="1">
              <a:lnSpc>
                <a:spcPct val="110000"/>
              </a:lnSpc>
            </a:pPr>
            <a:r>
              <a:rPr lang="en-US" sz="3000" dirty="0" smtClean="0"/>
              <a:t>It could be that the customer just didn’t understand the information they received</a:t>
            </a:r>
          </a:p>
          <a:p>
            <a:pPr lvl="1">
              <a:lnSpc>
                <a:spcPct val="110000"/>
              </a:lnSpc>
            </a:pPr>
            <a:r>
              <a:rPr lang="en-US" sz="3000" b="1" dirty="0" smtClean="0">
                <a:solidFill>
                  <a:srgbClr val="FF0000"/>
                </a:solidFill>
              </a:rPr>
              <a:t>Challenging the source may put your customer on the defensive</a:t>
            </a:r>
          </a:p>
          <a:p>
            <a:pPr defTabSz="914400"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369162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9" name="Shape 650242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defTabSz="914400" eaLnBrk="1" hangingPunct="1">
              <a:spcBef>
                <a:spcPct val="20000"/>
              </a:spcBef>
            </a:pPr>
            <a:r>
              <a:rPr lang="en-US" sz="3200" dirty="0" smtClean="0">
                <a:solidFill>
                  <a:schemeClr val="tx1"/>
                </a:solidFill>
              </a:rPr>
              <a:t>Excuses</a:t>
            </a:r>
          </a:p>
        </p:txBody>
      </p:sp>
      <p:sp>
        <p:nvSpPr>
          <p:cNvPr id="413698" name="Shape 650241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>
            <a:normAutofit/>
          </a:bodyPr>
          <a:lstStyle/>
          <a:p>
            <a:pPr>
              <a:spcBef>
                <a:spcPct val="0"/>
              </a:spcBef>
              <a:buSzPct val="100000"/>
            </a:pPr>
            <a:r>
              <a:rPr lang="en-US" dirty="0" smtClean="0"/>
              <a:t>Excuses often sound just like objections, but they are really a cover up - a smoke screen for something more basic and important</a:t>
            </a:r>
          </a:p>
          <a:p>
            <a:pPr lvl="3" defTabSz="914400" eaLnBrk="1" hangingPunct="1"/>
            <a:r>
              <a:rPr lang="en-US" sz="2800" i="1" dirty="0" smtClean="0"/>
              <a:t>“</a:t>
            </a:r>
            <a:r>
              <a:rPr lang="en-US" sz="2800" b="1" i="1" dirty="0" smtClean="0">
                <a:solidFill>
                  <a:schemeClr val="accent6">
                    <a:lumMod val="25000"/>
                  </a:schemeClr>
                </a:solidFill>
              </a:rPr>
              <a:t>Your prices are just too high!”</a:t>
            </a:r>
          </a:p>
          <a:p>
            <a:pPr lvl="3" defTabSz="914400" eaLnBrk="1" hangingPunct="1"/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</a:rPr>
              <a:t>“I’m too busy to consider it now.”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defTabSz="914400" eaLnBrk="1" hangingPunct="1"/>
            <a:r>
              <a:rPr lang="en-US" dirty="0" smtClean="0"/>
              <a:t>Often based on circumstances beyond your control</a:t>
            </a:r>
          </a:p>
          <a:p>
            <a:pPr defTabSz="914400" eaLnBrk="1" hangingPunct="1">
              <a:lnSpc>
                <a:spcPct val="90000"/>
              </a:lnSpc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889206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Dealing with Resistance</a:t>
            </a:r>
          </a:p>
          <a:p>
            <a:pPr lvl="0"/>
            <a:r>
              <a:rPr lang="en-US" dirty="0" smtClean="0"/>
              <a:t>Planning</a:t>
            </a:r>
          </a:p>
          <a:p>
            <a:pPr lvl="0"/>
            <a:r>
              <a:rPr lang="en-US" dirty="0" smtClean="0"/>
              <a:t>Causes of Objections</a:t>
            </a:r>
          </a:p>
          <a:p>
            <a:pPr lvl="0"/>
            <a:r>
              <a:rPr lang="en-US" dirty="0" smtClean="0"/>
              <a:t>Four Common Objections</a:t>
            </a:r>
          </a:p>
          <a:p>
            <a:pPr lvl="0"/>
            <a:r>
              <a:rPr lang="en-US" dirty="0" smtClean="0"/>
              <a:t>Basic Process for Handling Objections</a:t>
            </a:r>
          </a:p>
          <a:p>
            <a:pPr lvl="0"/>
            <a:r>
              <a:rPr lang="en-US" dirty="0" smtClean="0"/>
              <a:t>Specific Techniques for Handling Objections</a:t>
            </a:r>
          </a:p>
          <a:p>
            <a:pPr lvl="0"/>
            <a:r>
              <a:rPr lang="en-US" dirty="0" smtClean="0"/>
              <a:t>A </a:t>
            </a:r>
            <a:r>
              <a:rPr lang="en-US" smtClean="0"/>
              <a:t>Word on Persistence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58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Reasons for Excuses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b="1" dirty="0">
                <a:solidFill>
                  <a:srgbClr val="002060"/>
                </a:solidFill>
              </a:rPr>
              <a:t>Prospects often hide their real reasons . . </a:t>
            </a:r>
            <a:r>
              <a:rPr lang="en-US" dirty="0"/>
              <a:t>.</a:t>
            </a:r>
          </a:p>
          <a:p>
            <a:pPr>
              <a:spcBef>
                <a:spcPts val="0"/>
              </a:spcBef>
              <a:buClr>
                <a:schemeClr val="tx1"/>
              </a:buClr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They may be embarrassed</a:t>
            </a:r>
          </a:p>
          <a:p>
            <a:pPr>
              <a:spcBef>
                <a:spcPts val="0"/>
              </a:spcBef>
              <a:buClr>
                <a:schemeClr val="tx1"/>
              </a:buClr>
            </a:pPr>
            <a:r>
              <a:rPr lang="en-US" dirty="0"/>
              <a:t>They may be “closed” - just don’t like to share</a:t>
            </a:r>
          </a:p>
          <a:p>
            <a:pPr>
              <a:spcBef>
                <a:spcPts val="0"/>
              </a:spcBef>
              <a:buClr>
                <a:schemeClr val="tx1"/>
              </a:buClr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The prospect may not be the final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decision-maker, but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they don’t want to admit it</a:t>
            </a:r>
          </a:p>
          <a:p>
            <a:pPr>
              <a:spcBef>
                <a:spcPts val="0"/>
              </a:spcBef>
              <a:buClr>
                <a:schemeClr val="tx1"/>
              </a:buClr>
            </a:pPr>
            <a:r>
              <a:rPr lang="en-US" dirty="0"/>
              <a:t>They  may not have enough money </a:t>
            </a:r>
          </a:p>
          <a:p>
            <a:pPr>
              <a:spcBef>
                <a:spcPts val="0"/>
              </a:spcBef>
              <a:buClr>
                <a:schemeClr val="tx1"/>
              </a:buClr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They may not have enough management skill to implement the changes required </a:t>
            </a:r>
          </a:p>
          <a:p>
            <a:pPr>
              <a:spcBef>
                <a:spcPts val="0"/>
              </a:spcBef>
              <a:buClr>
                <a:schemeClr val="tx1"/>
              </a:buClr>
            </a:pPr>
            <a:r>
              <a:rPr lang="en-US" dirty="0"/>
              <a:t>They </a:t>
            </a:r>
            <a:r>
              <a:rPr lang="en-US" dirty="0" smtClean="0"/>
              <a:t>may not even be </a:t>
            </a:r>
            <a:r>
              <a:rPr lang="en-US" dirty="0"/>
              <a:t>unaware of their real </a:t>
            </a:r>
            <a:r>
              <a:rPr lang="en-US" dirty="0" smtClean="0"/>
              <a:t>reason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81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Spotting Excuses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Comes out of “left field”</a:t>
            </a:r>
          </a:p>
          <a:p>
            <a:r>
              <a:rPr lang="en-US" dirty="0" smtClean="0"/>
              <a:t>May be nearly possible to handle</a:t>
            </a:r>
          </a:p>
          <a:p>
            <a:pPr lvl="1"/>
            <a:r>
              <a:rPr lang="en-US" dirty="0" smtClean="0"/>
              <a:t>In an area that the customer believes is outside of the control of the salesperson</a:t>
            </a:r>
          </a:p>
          <a:p>
            <a:pPr lvl="1"/>
            <a:r>
              <a:rPr lang="en-US" dirty="0" smtClean="0"/>
              <a:t>i.e. “I want to think about it.”</a:t>
            </a:r>
          </a:p>
          <a:p>
            <a:r>
              <a:rPr lang="en-US" dirty="0" smtClean="0"/>
              <a:t>Non-verbal signals portray deception</a:t>
            </a:r>
          </a:p>
          <a:p>
            <a:pPr lvl="1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Eye contact diminishes</a:t>
            </a:r>
          </a:p>
          <a:p>
            <a:pPr lvl="1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Overly or inappropriately aggressive</a:t>
            </a:r>
          </a:p>
          <a:p>
            <a:pPr lvl="1"/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57200"/>
            <a:ext cx="1885950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500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Shape 65536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algn="l" defTabSz="914400" eaLnBrk="1" hangingPunct="1">
              <a:spcBef>
                <a:spcPct val="20000"/>
              </a:spcBef>
            </a:pPr>
            <a:r>
              <a:rPr lang="en-US" sz="3200" smtClean="0">
                <a:solidFill>
                  <a:schemeClr val="tx1"/>
                </a:solidFill>
              </a:rPr>
              <a:t>Dealing with . . .Excuses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srgbClr val="006600"/>
                </a:solidFill>
              </a:rPr>
              <a:t>When an excuse is first </a:t>
            </a:r>
            <a:r>
              <a:rPr lang="en-US" b="1" dirty="0" smtClean="0">
                <a:solidFill>
                  <a:srgbClr val="006600"/>
                </a:solidFill>
              </a:rPr>
              <a:t>encountered, and </a:t>
            </a:r>
            <a:r>
              <a:rPr lang="en-US" b="1" dirty="0">
                <a:solidFill>
                  <a:srgbClr val="006600"/>
                </a:solidFill>
              </a:rPr>
              <a:t>you are fairly certain it is an </a:t>
            </a:r>
            <a:r>
              <a:rPr lang="en-US" b="1" dirty="0" smtClean="0">
                <a:solidFill>
                  <a:srgbClr val="006600"/>
                </a:solidFill>
              </a:rPr>
              <a:t>excuse </a:t>
            </a:r>
            <a:r>
              <a:rPr lang="en-US" b="1" u="sng" dirty="0" smtClean="0">
                <a:solidFill>
                  <a:srgbClr val="006600"/>
                </a:solidFill>
              </a:rPr>
              <a:t>____________  __</a:t>
            </a:r>
            <a:r>
              <a:rPr lang="en-US" b="1" dirty="0" smtClean="0">
                <a:solidFill>
                  <a:srgbClr val="006600"/>
                </a:solidFill>
              </a:rPr>
              <a:t>… </a:t>
            </a:r>
            <a:r>
              <a:rPr lang="en-US" b="1" dirty="0" smtClean="0">
                <a:solidFill>
                  <a:srgbClr val="006600"/>
                </a:solidFill>
              </a:rPr>
              <a:t>completely</a:t>
            </a:r>
            <a:endParaRPr lang="en-US" b="1" dirty="0">
              <a:solidFill>
                <a:srgbClr val="006600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dirty="0" smtClean="0"/>
              <a:t>If </a:t>
            </a:r>
            <a:r>
              <a:rPr lang="en-US" dirty="0"/>
              <a:t>you are </a:t>
            </a:r>
            <a:r>
              <a:rPr lang="en-US" dirty="0" smtClean="0"/>
              <a:t>correct, you </a:t>
            </a:r>
            <a:r>
              <a:rPr lang="en-US" dirty="0"/>
              <a:t>may never hear it </a:t>
            </a:r>
            <a:r>
              <a:rPr lang="en-US" dirty="0" smtClean="0"/>
              <a:t>again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If </a:t>
            </a:r>
            <a:r>
              <a:rPr lang="en-US" dirty="0"/>
              <a:t>your are incorrect, (if it </a:t>
            </a:r>
            <a:r>
              <a:rPr lang="en-US" u="sng" dirty="0"/>
              <a:t>is</a:t>
            </a:r>
            <a:r>
              <a:rPr lang="en-US" dirty="0"/>
              <a:t> </a:t>
            </a:r>
            <a:r>
              <a:rPr lang="en-US" dirty="0" smtClean="0"/>
              <a:t>real), it </a:t>
            </a:r>
            <a:r>
              <a:rPr lang="en-US" dirty="0"/>
              <a:t>will come up again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0970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Shape 652289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algn="l" defTabSz="914400" eaLnBrk="1" hangingPunct="1">
              <a:spcBef>
                <a:spcPct val="20000"/>
              </a:spcBef>
            </a:pPr>
            <a:r>
              <a:rPr lang="en-US" sz="3200" dirty="0" smtClean="0">
                <a:solidFill>
                  <a:schemeClr val="tx1"/>
                </a:solidFill>
              </a:rPr>
              <a:t>Dealing with Excuses</a:t>
            </a:r>
          </a:p>
        </p:txBody>
      </p:sp>
      <p:sp>
        <p:nvSpPr>
          <p:cNvPr id="415747" name="Shape 652290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/>
          <a:lstStyle/>
          <a:p>
            <a:pPr algn="r" defTabSz="914400" eaLnBrk="1" hangingPunct="1">
              <a:buFontTx/>
              <a:buNone/>
            </a:pPr>
            <a:r>
              <a:rPr lang="en-US" dirty="0" smtClean="0"/>
              <a:t>But the real objection must be uncovered because the sale cannot be completed until the real objection is </a:t>
            </a:r>
            <a:r>
              <a:rPr lang="en-US" b="1" u="sng" dirty="0" smtClean="0"/>
              <a:t>___________</a:t>
            </a:r>
            <a:r>
              <a:rPr lang="en-US" dirty="0" smtClean="0"/>
              <a:t> </a:t>
            </a:r>
            <a:r>
              <a:rPr lang="en-US" dirty="0" smtClean="0"/>
              <a:t>or outweighed with positives</a:t>
            </a:r>
          </a:p>
          <a:p>
            <a:pPr defTabSz="914400" eaLnBrk="1" hangingPunct="1"/>
            <a:endParaRPr lang="en-US" dirty="0" smtClean="0"/>
          </a:p>
        </p:txBody>
      </p:sp>
      <p:pic>
        <p:nvPicPr>
          <p:cNvPr id="415748" name="Rectangle 6522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05200"/>
            <a:ext cx="36449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17009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Shape 654337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algn="l" defTabSz="914400" eaLnBrk="1" hangingPunct="1">
              <a:spcBef>
                <a:spcPct val="20000"/>
              </a:spcBef>
            </a:pPr>
            <a:r>
              <a:rPr lang="en-US" sz="3200" dirty="0" smtClean="0">
                <a:solidFill>
                  <a:schemeClr val="tx1"/>
                </a:solidFill>
              </a:rPr>
              <a:t>Dealing with Excuses</a:t>
            </a:r>
          </a:p>
        </p:txBody>
      </p:sp>
      <p:sp>
        <p:nvSpPr>
          <p:cNvPr id="417795" name="Shape 654338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>
            <a:noAutofit/>
          </a:bodyPr>
          <a:lstStyle/>
          <a:p>
            <a:pPr defTabSz="914400" eaLnBrk="1" hangingPunct="1">
              <a:buFontTx/>
              <a:buNone/>
            </a:pPr>
            <a:r>
              <a:rPr lang="en-US" dirty="0" smtClean="0"/>
              <a:t>Prospect:</a:t>
            </a:r>
          </a:p>
          <a:p>
            <a:pPr marL="0" indent="0" defTabSz="914400" eaLnBrk="1" hangingPunct="1">
              <a:buFontTx/>
              <a:buNone/>
            </a:pPr>
            <a:r>
              <a:rPr lang="en-US" b="1" i="1" dirty="0" smtClean="0">
                <a:solidFill>
                  <a:srgbClr val="002060"/>
                </a:solidFill>
              </a:rPr>
              <a:t>“I don’t think we are ready to consider something like that right now.”</a:t>
            </a:r>
          </a:p>
          <a:p>
            <a:pPr marL="0" indent="0" defTabSz="914400" eaLnBrk="1" hangingPunct="1">
              <a:buFontTx/>
              <a:buNone/>
            </a:pPr>
            <a:endParaRPr lang="en-US" b="1" i="1" dirty="0" smtClean="0">
              <a:solidFill>
                <a:srgbClr val="002060"/>
              </a:solidFill>
            </a:endParaRPr>
          </a:p>
          <a:p>
            <a:pPr defTabSz="914400" eaLnBrk="1" hangingPunct="1">
              <a:buFontTx/>
              <a:buNone/>
            </a:pPr>
            <a:r>
              <a:rPr lang="en-US" dirty="0" smtClean="0"/>
              <a:t>Salesperson :</a:t>
            </a:r>
          </a:p>
          <a:p>
            <a:pPr marL="0" indent="0" defTabSz="914400" eaLnBrk="1" hangingPunct="1">
              <a:buFontTx/>
              <a:buNone/>
            </a:pPr>
            <a:r>
              <a:rPr lang="en-US" b="1" i="1" dirty="0" smtClean="0">
                <a:solidFill>
                  <a:srgbClr val="663300"/>
                </a:solidFill>
              </a:rPr>
              <a:t>“OK, I understand.  I wouldn’t want you to spend a lot  of time on something that doesn’t seem right. But would you mind sharing what you will be looking  for </a:t>
            </a:r>
            <a:r>
              <a:rPr lang="en-US" b="1" i="1" u="sng" dirty="0" smtClean="0">
                <a:solidFill>
                  <a:srgbClr val="663300"/>
                </a:solidFill>
              </a:rPr>
              <a:t>when you are ready</a:t>
            </a:r>
            <a:r>
              <a:rPr lang="en-US" b="1" i="1" dirty="0" smtClean="0">
                <a:solidFill>
                  <a:srgbClr val="663300"/>
                </a:solidFill>
              </a:rPr>
              <a:t> to make the move?”</a:t>
            </a:r>
          </a:p>
        </p:txBody>
      </p:sp>
    </p:spTree>
    <p:extLst>
      <p:ext uri="{BB962C8B-B14F-4D97-AF65-F5344CB8AC3E}">
        <p14:creationId xmlns:p14="http://schemas.microsoft.com/office/powerpoint/2010/main" val="1460771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Shape 65638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algn="l" defTabSz="914400" eaLnBrk="1" hangingPunct="1">
              <a:spcBef>
                <a:spcPct val="20000"/>
              </a:spcBef>
            </a:pPr>
            <a:r>
              <a:rPr lang="en-US" sz="3200" dirty="0" smtClean="0">
                <a:solidFill>
                  <a:schemeClr val="tx1"/>
                </a:solidFill>
              </a:rPr>
              <a:t>Dealing with Excuses</a:t>
            </a:r>
          </a:p>
        </p:txBody>
      </p:sp>
      <p:sp>
        <p:nvSpPr>
          <p:cNvPr id="419843" name="Shape 656386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6350" indent="7938" defTabSz="914400" eaLnBrk="1" hangingPunct="1">
              <a:buFontTx/>
              <a:buNone/>
            </a:pPr>
            <a:r>
              <a:rPr lang="en-US" dirty="0" smtClean="0"/>
              <a:t>Ask questions to cut through the smoke screen (This is a place that probing skills pay off!) </a:t>
            </a:r>
          </a:p>
          <a:p>
            <a:pPr marL="6350" indent="7938" defTabSz="914400" eaLnBrk="1" hangingPunct="1">
              <a:buFontTx/>
              <a:buNone/>
            </a:pPr>
            <a:endParaRPr lang="en-US" dirty="0"/>
          </a:p>
          <a:p>
            <a:pPr marL="6350" indent="7938" defTabSz="914400" eaLnBrk="1" hangingPunct="1">
              <a:buFontTx/>
              <a:buNone/>
            </a:pPr>
            <a:r>
              <a:rPr lang="en-US" dirty="0" smtClean="0"/>
              <a:t>Excuse :</a:t>
            </a:r>
          </a:p>
          <a:p>
            <a:pPr marL="6350" indent="7938" defTabSz="914400" eaLnBrk="1" hangingPunct="1">
              <a:buFontTx/>
              <a:buNone/>
            </a:pPr>
            <a:r>
              <a:rPr lang="en-US" b="1" i="1" dirty="0" smtClean="0">
                <a:solidFill>
                  <a:srgbClr val="002060"/>
                </a:solidFill>
              </a:rPr>
              <a:t>“I think that system is just too much work!”</a:t>
            </a:r>
          </a:p>
          <a:p>
            <a:pPr marL="6350" indent="7938" defTabSz="914400" eaLnBrk="1" hangingPunct="1">
              <a:buFontTx/>
              <a:buNone/>
            </a:pPr>
            <a:endParaRPr lang="en-US" i="1" dirty="0"/>
          </a:p>
          <a:p>
            <a:pPr marL="6350" indent="7938" defTabSz="914400" eaLnBrk="1" hangingPunct="1">
              <a:buFontTx/>
              <a:buNone/>
            </a:pPr>
            <a:r>
              <a:rPr lang="en-US" dirty="0" smtClean="0"/>
              <a:t>Suggestion: </a:t>
            </a:r>
          </a:p>
          <a:p>
            <a:pPr marL="6350" indent="7938" defTabSz="914400" eaLnBrk="1" hangingPunct="1">
              <a:buFontTx/>
              <a:buNone/>
            </a:pPr>
            <a:r>
              <a:rPr lang="en-US" b="1" i="1" dirty="0" smtClean="0">
                <a:solidFill>
                  <a:srgbClr val="663300"/>
                </a:solidFill>
              </a:rPr>
              <a:t>“Bob, if I can show you how this program will actually decrease you labor bill, are you interested?”</a:t>
            </a:r>
          </a:p>
        </p:txBody>
      </p:sp>
    </p:spTree>
    <p:extLst>
      <p:ext uri="{BB962C8B-B14F-4D97-AF65-F5344CB8AC3E}">
        <p14:creationId xmlns:p14="http://schemas.microsoft.com/office/powerpoint/2010/main" val="13826468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Shape 65740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algn="l" defTabSz="914400" eaLnBrk="1" hangingPunct="1">
              <a:spcBef>
                <a:spcPct val="20000"/>
              </a:spcBef>
            </a:pPr>
            <a:r>
              <a:rPr lang="en-US" sz="3200" dirty="0" smtClean="0">
                <a:solidFill>
                  <a:schemeClr val="tx1"/>
                </a:solidFill>
              </a:rPr>
              <a:t>Dealing with Excuses</a:t>
            </a:r>
          </a:p>
        </p:txBody>
      </p:sp>
      <p:sp>
        <p:nvSpPr>
          <p:cNvPr id="420870" name="TextBox 657413"/>
          <p:cNvSpPr txBox="1">
            <a:spLocks noChangeArrowheads="1"/>
          </p:cNvSpPr>
          <p:nvPr/>
        </p:nvSpPr>
        <p:spPr bwMode="auto">
          <a:xfrm>
            <a:off x="1905000" y="6387846"/>
            <a:ext cx="5334000" cy="39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en-US" sz="2800" dirty="0"/>
              <a:t>   </a:t>
            </a:r>
            <a:r>
              <a:rPr lang="en-US" sz="2800" dirty="0">
                <a:latin typeface="+mn-lt"/>
              </a:rPr>
              <a:t>Carla - </a:t>
            </a:r>
            <a:r>
              <a:rPr lang="en-US" sz="2800" dirty="0" err="1">
                <a:latin typeface="+mn-lt"/>
              </a:rPr>
              <a:t>Armour</a:t>
            </a:r>
            <a:r>
              <a:rPr lang="en-US" sz="2800" dirty="0">
                <a:latin typeface="+mn-lt"/>
              </a:rPr>
              <a:t> Swift </a:t>
            </a:r>
            <a:r>
              <a:rPr lang="en-US" sz="2800" dirty="0" err="1">
                <a:latin typeface="+mn-lt"/>
              </a:rPr>
              <a:t>Eckrich</a:t>
            </a:r>
            <a:endParaRPr lang="en-US" sz="2800" dirty="0">
              <a:latin typeface="+mn-lt"/>
            </a:endParaRPr>
          </a:p>
        </p:txBody>
      </p:sp>
      <p:sp>
        <p:nvSpPr>
          <p:cNvPr id="420871" name="TextBox 657414"/>
          <p:cNvSpPr txBox="1">
            <a:spLocks noChangeArrowheads="1"/>
          </p:cNvSpPr>
          <p:nvPr/>
        </p:nvSpPr>
        <p:spPr bwMode="auto">
          <a:xfrm>
            <a:off x="464820" y="1524000"/>
            <a:ext cx="822198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>
              <a:buFont typeface="Arial" pitchFamily="34" charset="0"/>
              <a:buChar char="•"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If you are still not sure about your customers needs ask them a few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questions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F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ind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out if they are just throwing flags in your face or If they are sincere </a:t>
            </a:r>
          </a:p>
        </p:txBody>
      </p:sp>
      <p:pic>
        <p:nvPicPr>
          <p:cNvPr id="3" name="9b - Carla Finke Cole - Dealing with Excuses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3200" y="3332262"/>
            <a:ext cx="4003675" cy="2730083"/>
          </a:xfrm>
        </p:spPr>
      </p:pic>
    </p:spTree>
    <p:extLst>
      <p:ext uri="{BB962C8B-B14F-4D97-AF65-F5344CB8AC3E}">
        <p14:creationId xmlns:p14="http://schemas.microsoft.com/office/powerpoint/2010/main" val="8911171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 Concerns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Valid concerns are real reasons that the product is not the right fit for them</a:t>
            </a:r>
          </a:p>
          <a:p>
            <a:r>
              <a:rPr lang="en-US" dirty="0" smtClean="0"/>
              <a:t>In a complex sale, no value bundle is </a:t>
            </a:r>
            <a:r>
              <a:rPr lang="en-US" b="1" u="sng" dirty="0" smtClean="0"/>
              <a:t>________</a:t>
            </a:r>
            <a:endParaRPr lang="en-US" b="1" u="sng" dirty="0" smtClean="0"/>
          </a:p>
          <a:p>
            <a:r>
              <a:rPr lang="en-US" b="1" dirty="0" smtClean="0">
                <a:solidFill>
                  <a:srgbClr val="006600"/>
                </a:solidFill>
              </a:rPr>
              <a:t>Recognize that their reasons are valid, but try to show how the benefits of your product outweigh their concerns</a:t>
            </a:r>
            <a:endParaRPr lang="en-US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26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 Common Objections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1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Shape 66150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sz="3200" dirty="0" smtClean="0">
                <a:solidFill>
                  <a:schemeClr val="tx1"/>
                </a:solidFill>
              </a:rPr>
              <a:t>Four Fundamental Types Of  Objections </a:t>
            </a:r>
          </a:p>
        </p:txBody>
      </p:sp>
      <p:sp>
        <p:nvSpPr>
          <p:cNvPr id="424963" name="Shape 661507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defTabSz="914400" eaLnBrk="1" hangingPunct="1">
              <a:buFontTx/>
              <a:buNone/>
            </a:pPr>
            <a:r>
              <a:rPr lang="en-US" dirty="0" smtClean="0"/>
              <a:t>There are several typical types of objections that salespeople may encounter.</a:t>
            </a:r>
          </a:p>
          <a:p>
            <a:pPr defTabSz="914400" eaLnBrk="1" hangingPunct="1">
              <a:buFontTx/>
              <a:buNone/>
            </a:pPr>
            <a:r>
              <a:rPr lang="en-US" dirty="0" smtClean="0"/>
              <a:t>These common objections will not necessarily be </a:t>
            </a:r>
            <a:r>
              <a:rPr lang="en-US" b="1" u="sng" dirty="0" smtClean="0"/>
              <a:t>___________</a:t>
            </a:r>
            <a:endParaRPr lang="en-US" b="1" u="sng" dirty="0" smtClean="0"/>
          </a:p>
          <a:p>
            <a:pPr marL="2286000" lvl="1" defTabSz="914400" eaLnBrk="1" hangingPunct="1"/>
            <a:r>
              <a:rPr lang="en-US" b="1" dirty="0" smtClean="0">
                <a:solidFill>
                  <a:srgbClr val="0070C0"/>
                </a:solidFill>
              </a:rPr>
              <a:t>but they represent very common concerns that prospects may very well be feeling</a:t>
            </a:r>
          </a:p>
          <a:p>
            <a:pPr marL="2286000" lvl="1" defTabSz="914400" eaLnBrk="1" hangingPunct="1"/>
            <a:r>
              <a:rPr lang="en-US" b="1" dirty="0" smtClean="0">
                <a:solidFill>
                  <a:srgbClr val="0070C0"/>
                </a:solidFill>
              </a:rPr>
              <a:t>and so need to be recognized and dealt with</a:t>
            </a:r>
          </a:p>
        </p:txBody>
      </p:sp>
      <p:pic>
        <p:nvPicPr>
          <p:cNvPr id="424964" name="Rectangle 6615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00500"/>
            <a:ext cx="12509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1516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Words to Watch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Resistance</a:t>
            </a:r>
          </a:p>
          <a:p>
            <a:r>
              <a:rPr lang="en-US" dirty="0" smtClean="0"/>
              <a:t>Active Resistance</a:t>
            </a:r>
          </a:p>
          <a:p>
            <a:r>
              <a:rPr lang="en-US" dirty="0" smtClean="0"/>
              <a:t>Passive Resistance</a:t>
            </a:r>
          </a:p>
          <a:p>
            <a:r>
              <a:rPr lang="en-US" dirty="0" smtClean="0"/>
              <a:t>Choice Close</a:t>
            </a:r>
          </a:p>
          <a:p>
            <a:r>
              <a:rPr lang="en-US" dirty="0" smtClean="0"/>
              <a:t>Trial Close</a:t>
            </a:r>
          </a:p>
          <a:p>
            <a:r>
              <a:rPr lang="en-US" dirty="0" smtClean="0"/>
              <a:t>Excuse</a:t>
            </a:r>
          </a:p>
          <a:p>
            <a:r>
              <a:rPr lang="en-US" dirty="0" smtClean="0"/>
              <a:t>Restating the Objections</a:t>
            </a:r>
          </a:p>
          <a:p>
            <a:r>
              <a:rPr lang="en-US" dirty="0" smtClean="0"/>
              <a:t>Cushioning the Objection</a:t>
            </a:r>
          </a:p>
          <a:p>
            <a:r>
              <a:rPr lang="en-US" dirty="0" smtClean="0"/>
              <a:t>Handling the Objections</a:t>
            </a:r>
          </a:p>
          <a:p>
            <a:r>
              <a:rPr lang="en-US" dirty="0" smtClean="0"/>
              <a:t>Feel – Felt – Found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52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Shape 662529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>
            <a:normAutofit/>
          </a:bodyPr>
          <a:lstStyle/>
          <a:p>
            <a:pPr marL="0" indent="0" algn="l" defTabSz="914400" eaLnBrk="1" hangingPunct="1">
              <a:spcBef>
                <a:spcPct val="20000"/>
              </a:spcBef>
            </a:pPr>
            <a:r>
              <a:rPr lang="en-US" sz="3200" dirty="0" smtClean="0">
                <a:solidFill>
                  <a:schemeClr val="tx1"/>
                </a:solidFill>
              </a:rPr>
              <a:t>1. </a:t>
            </a:r>
            <a:r>
              <a:rPr lang="en-US" sz="3200" i="1" dirty="0" smtClean="0">
                <a:solidFill>
                  <a:schemeClr val="tx1"/>
                </a:solidFill>
              </a:rPr>
              <a:t>“I Don’t Need Your Product”</a:t>
            </a:r>
            <a:endParaRPr lang="en-US" sz="3200" dirty="0" smtClean="0">
              <a:solidFill>
                <a:schemeClr val="tx1"/>
              </a:solidFill>
            </a:endParaRPr>
          </a:p>
        </p:txBody>
      </p:sp>
      <p:sp>
        <p:nvSpPr>
          <p:cNvPr id="425987" name="Shape 662530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 lIns="92075" tIns="46038" rIns="92075" bIns="46038">
            <a:normAutofit/>
          </a:bodyPr>
          <a:lstStyle/>
          <a:p>
            <a:pPr marL="6350" indent="7938" defTabSz="914400">
              <a:spcBef>
                <a:spcPct val="0"/>
              </a:spcBef>
              <a:buFontTx/>
              <a:buNone/>
            </a:pPr>
            <a:r>
              <a:rPr lang="en-US" dirty="0" smtClean="0"/>
              <a:t>This objection occurs when the customer honestly </a:t>
            </a:r>
            <a:r>
              <a:rPr lang="en-US" b="1" u="sng" dirty="0" smtClean="0"/>
              <a:t>___________</a:t>
            </a:r>
            <a:r>
              <a:rPr lang="en-US" dirty="0" smtClean="0"/>
              <a:t> </a:t>
            </a:r>
            <a:r>
              <a:rPr lang="en-US" dirty="0" smtClean="0"/>
              <a:t>they don’t need your product</a:t>
            </a:r>
          </a:p>
          <a:p>
            <a:pPr marL="750888" lvl="1" defTabSz="914400" eaLnBrk="1" hangingPunct="1">
              <a:spcBef>
                <a:spcPct val="0"/>
              </a:spcBef>
            </a:pPr>
            <a:r>
              <a:rPr lang="en-US" dirty="0" smtClean="0"/>
              <a:t>This may be because you have not done an adequate job</a:t>
            </a:r>
          </a:p>
          <a:p>
            <a:pPr lvl="3">
              <a:spcBef>
                <a:spcPct val="0"/>
              </a:spcBef>
            </a:pPr>
            <a:r>
              <a:rPr lang="en-US" dirty="0" smtClean="0"/>
              <a:t>of qualifying the prospect</a:t>
            </a:r>
          </a:p>
          <a:p>
            <a:pPr lvl="3">
              <a:spcBef>
                <a:spcPct val="0"/>
              </a:spcBef>
            </a:pPr>
            <a:r>
              <a:rPr lang="en-US" dirty="0" smtClean="0"/>
              <a:t>determining their primary needs, </a:t>
            </a:r>
          </a:p>
          <a:p>
            <a:pPr lvl="3">
              <a:spcBef>
                <a:spcPct val="0"/>
              </a:spcBef>
            </a:pPr>
            <a:r>
              <a:rPr lang="en-US" dirty="0" smtClean="0"/>
              <a:t>or selecting appropriate benefits</a:t>
            </a:r>
          </a:p>
          <a:p>
            <a:pPr marL="750888" lvl="1" defTabSz="914400" eaLnBrk="1" hangingPunct="1">
              <a:spcBef>
                <a:spcPct val="0"/>
              </a:spcBef>
            </a:pPr>
            <a:r>
              <a:rPr lang="en-US" b="1" dirty="0" smtClean="0">
                <a:solidFill>
                  <a:srgbClr val="C00000"/>
                </a:solidFill>
              </a:rPr>
              <a:t>If you believe the customer truly doesn’t need your product, you should not be selling  it to them</a:t>
            </a:r>
          </a:p>
        </p:txBody>
      </p:sp>
    </p:spTree>
    <p:extLst>
      <p:ext uri="{BB962C8B-B14F-4D97-AF65-F5344CB8AC3E}">
        <p14:creationId xmlns:p14="http://schemas.microsoft.com/office/powerpoint/2010/main" val="5756565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Shape 663553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algn="l" defTabSz="914400" eaLnBrk="1" hangingPunct="1">
              <a:spcBef>
                <a:spcPct val="20000"/>
              </a:spcBef>
            </a:pPr>
            <a:r>
              <a:rPr lang="en-US" sz="3200" i="1" dirty="0" smtClean="0">
                <a:solidFill>
                  <a:schemeClr val="tx1"/>
                </a:solidFill>
              </a:rPr>
              <a:t>2. “I Guess I Need It - But Not Now”</a:t>
            </a:r>
            <a:endParaRPr lang="en-US" sz="3200" dirty="0" smtClean="0">
              <a:solidFill>
                <a:schemeClr val="tx1"/>
              </a:solidFill>
            </a:endParaRPr>
          </a:p>
        </p:txBody>
      </p:sp>
      <p:sp>
        <p:nvSpPr>
          <p:cNvPr id="427011" name="Shape 663554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/>
          <a:lstStyle/>
          <a:p>
            <a:pPr defTabSz="914400">
              <a:lnSpc>
                <a:spcPct val="90000"/>
              </a:lnSpc>
              <a:spcBef>
                <a:spcPct val="0"/>
              </a:spcBef>
              <a:buClr>
                <a:srgbClr val="FF0000"/>
              </a:buClr>
              <a:buSzPct val="70000"/>
              <a:buFont typeface="Monotype Sorts" pitchFamily="2" charset="2"/>
              <a:buNone/>
            </a:pPr>
            <a:r>
              <a:rPr lang="en-US" dirty="0" smtClean="0"/>
              <a:t>This is classic “passive resistance” and in some cases, it is perfectly true</a:t>
            </a:r>
          </a:p>
          <a:p>
            <a:pPr defTabSz="914400" eaLnBrk="1" hangingPunct="1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If you believe they don’t need it now, you should not try to sell them now . . .  But instead set the stage for </a:t>
            </a:r>
            <a:r>
              <a:rPr lang="en-US" b="1" u="sng" dirty="0" smtClean="0">
                <a:solidFill>
                  <a:schemeClr val="accent1">
                    <a:lumMod val="50000"/>
                  </a:schemeClr>
                </a:solidFill>
              </a:rPr>
              <a:t>follow-up calls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defTabSz="914400" eaLnBrk="1" hangingPunct="1"/>
            <a:r>
              <a:rPr lang="en-US" dirty="0" smtClean="0"/>
              <a:t>Reading this objection accurately requires a solid knowledge of your product or service value  as well as a solid knowledge of the prospect</a:t>
            </a:r>
          </a:p>
        </p:txBody>
      </p:sp>
    </p:spTree>
    <p:extLst>
      <p:ext uri="{BB962C8B-B14F-4D97-AF65-F5344CB8AC3E}">
        <p14:creationId xmlns:p14="http://schemas.microsoft.com/office/powerpoint/2010/main" val="13642165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i="1" dirty="0"/>
              <a:t>3. “I Don’t Want or Don’t Like Your Product”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The customer may not be motivated to buy</a:t>
            </a:r>
          </a:p>
          <a:p>
            <a:r>
              <a:rPr lang="en-US" dirty="0" smtClean="0"/>
              <a:t>May need it, but be unsure of the value or their ability to achieve what is necessary to get it</a:t>
            </a:r>
          </a:p>
          <a:p>
            <a:r>
              <a:rPr lang="en-US" dirty="0" smtClean="0"/>
              <a:t>If the product truly isn’t a good match for them, then you need to have done a better job </a:t>
            </a:r>
            <a:r>
              <a:rPr lang="en-US" b="1" u="sng" dirty="0" smtClean="0"/>
              <a:t>____________</a:t>
            </a:r>
            <a:r>
              <a:rPr lang="en-US" dirty="0" smtClean="0"/>
              <a:t> </a:t>
            </a:r>
            <a:r>
              <a:rPr lang="en-US" dirty="0" smtClean="0"/>
              <a:t>or discovering their needs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It may be that the salesperson is presenting “general” benefits, rather than benefits that are meaningful to the customer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21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Shape 664577"/>
          <p:cNvSpPr>
            <a:spLocks noGrp="1" noChangeArrowheads="1"/>
          </p:cNvSpPr>
          <p:nvPr>
            <p:ph type="title"/>
          </p:nvPr>
        </p:nvSpPr>
        <p:spPr>
          <a:xfrm>
            <a:off x="457199" y="274638"/>
            <a:ext cx="8550275" cy="1143000"/>
          </a:xfrm>
        </p:spPr>
        <p:txBody>
          <a:bodyPr lIns="92075" tIns="46038" rIns="92075" bIns="46038"/>
          <a:lstStyle/>
          <a:p>
            <a:pPr algn="l">
              <a:spcBef>
                <a:spcPct val="20000"/>
              </a:spcBef>
            </a:pPr>
            <a:r>
              <a:rPr lang="en-US" sz="3200" i="1" dirty="0"/>
              <a:t>3. “I Don’t Want or Don’t Like Your Product”</a:t>
            </a:r>
            <a:endParaRPr lang="en-US" sz="3200" i="1" dirty="0" smtClean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4413"/>
          </a:xfrm>
        </p:spPr>
        <p:txBody>
          <a:bodyPr>
            <a:normAutofit lnSpcReduction="10000"/>
          </a:bodyPr>
          <a:lstStyle/>
          <a:p>
            <a:pPr>
              <a:buClr>
                <a:schemeClr val="tx1"/>
              </a:buClr>
            </a:pPr>
            <a:r>
              <a:rPr lang="en-US" b="1" dirty="0">
                <a:solidFill>
                  <a:srgbClr val="002060"/>
                </a:solidFill>
              </a:rPr>
              <a:t>The best way to handle the objection is to probe for the specific aspects of your product that are of the greatest concern and then . </a:t>
            </a:r>
            <a:r>
              <a:rPr lang="en-US" dirty="0"/>
              <a:t>. .</a:t>
            </a:r>
          </a:p>
          <a:p>
            <a:pPr lvl="1">
              <a:buClr>
                <a:schemeClr val="tx1"/>
              </a:buClr>
              <a:buFontTx/>
              <a:buChar char="•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Demonstrate how the advantages outweigh the disadvantages</a:t>
            </a:r>
          </a:p>
          <a:p>
            <a:pPr lvl="1">
              <a:buClr>
                <a:schemeClr val="tx1"/>
              </a:buClr>
              <a:buFontTx/>
              <a:buChar char="•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Rebundle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or redesign the bundle to a more acceptable package </a:t>
            </a:r>
          </a:p>
          <a:p>
            <a:pPr>
              <a:buClr>
                <a:schemeClr val="tx1"/>
              </a:buClr>
            </a:pPr>
            <a:r>
              <a:rPr lang="en-US" dirty="0"/>
              <a:t>If the reason is more “personal” it is likely that you haven’t uncovered the “real reason”</a:t>
            </a:r>
          </a:p>
          <a:p>
            <a:endParaRPr lang="en-US" dirty="0"/>
          </a:p>
        </p:txBody>
      </p:sp>
      <p:sp>
        <p:nvSpPr>
          <p:cNvPr id="428036" name="Action Button: Forward or Next 664579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823325" y="6424613"/>
            <a:ext cx="184150" cy="409575"/>
          </a:xfrm>
          <a:prstGeom prst="actionButtonForwardNex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lnSpc>
                <a:spcPct val="70000"/>
              </a:lnSpc>
            </a:pPr>
            <a:endParaRPr lang="en-US" sz="280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2764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Shape 666625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algn="l" defTabSz="914400" eaLnBrk="1" hangingPunct="1">
              <a:spcBef>
                <a:spcPct val="20000"/>
              </a:spcBef>
            </a:pPr>
            <a:r>
              <a:rPr lang="en-US" sz="3200" i="1" smtClean="0">
                <a:solidFill>
                  <a:schemeClr val="tx1"/>
                </a:solidFill>
              </a:rPr>
              <a:t>4.  “I Can’t Afford Your Product”</a:t>
            </a:r>
          </a:p>
        </p:txBody>
      </p:sp>
      <p:sp>
        <p:nvSpPr>
          <p:cNvPr id="430083" name="Shape 666626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>
            <a:noAutofit/>
          </a:bodyPr>
          <a:lstStyle/>
          <a:p>
            <a:pPr marL="6350" indent="-6350" defTabSz="914400">
              <a:buClr>
                <a:srgbClr val="FF0000"/>
              </a:buClr>
              <a:buSzPct val="70000"/>
              <a:buFont typeface="Monotype Sorts" pitchFamily="2" charset="2"/>
              <a:buNone/>
            </a:pPr>
            <a:r>
              <a:rPr lang="en-US" dirty="0" smtClean="0"/>
              <a:t>If the prospect cannot truly afford your product, you probably have not done a good job of </a:t>
            </a:r>
            <a:r>
              <a:rPr lang="en-US" b="1" u="sng" dirty="0" smtClean="0"/>
              <a:t>____________</a:t>
            </a:r>
            <a:endParaRPr lang="en-US" b="1" u="sng" dirty="0" smtClean="0"/>
          </a:p>
          <a:p>
            <a:pPr marL="796925" lvl="1" defTabSz="914400">
              <a:buClr>
                <a:schemeClr val="tx1"/>
              </a:buClr>
            </a:pPr>
            <a:r>
              <a:rPr lang="en-US" dirty="0" smtClean="0"/>
              <a:t>Or, they don’t adequately understand the potential profits it could bring</a:t>
            </a:r>
          </a:p>
          <a:p>
            <a:pPr marL="796925" lvl="1" defTabSz="914400" eaLnBrk="1" hangingPunct="1">
              <a:buClr>
                <a:schemeClr val="tx1"/>
              </a:buClr>
            </a:pPr>
            <a:r>
              <a:rPr lang="en-US" dirty="0" smtClean="0"/>
              <a:t>Or, for capital purchases such as equipment, they may not understand the life of the product  and how the purchase price will actually be spread over years of use</a:t>
            </a:r>
          </a:p>
        </p:txBody>
      </p:sp>
    </p:spTree>
    <p:extLst>
      <p:ext uri="{BB962C8B-B14F-4D97-AF65-F5344CB8AC3E}">
        <p14:creationId xmlns:p14="http://schemas.microsoft.com/office/powerpoint/2010/main" val="11754796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7" name="Shape 6676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algn="l" defTabSz="914400" eaLnBrk="1" hangingPunct="1"/>
            <a:r>
              <a:rPr lang="en-US" sz="3200" dirty="0" smtClean="0">
                <a:solidFill>
                  <a:schemeClr val="tx1"/>
                </a:solidFill>
              </a:rPr>
              <a:t>4.  “I Can’t Afford Your Product”</a:t>
            </a:r>
          </a:p>
        </p:txBody>
      </p:sp>
      <p:sp>
        <p:nvSpPr>
          <p:cNvPr id="431108" name="Shape 667651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00" y="1722437"/>
            <a:ext cx="7772400" cy="4525963"/>
          </a:xfrm>
        </p:spPr>
        <p:txBody>
          <a:bodyPr>
            <a:normAutofit/>
          </a:bodyPr>
          <a:lstStyle/>
          <a:p>
            <a:pPr algn="l" defTabSz="914400">
              <a:lnSpc>
                <a:spcPct val="90000"/>
              </a:lnSpc>
              <a:buClr>
                <a:srgbClr val="FF0000"/>
              </a:buClr>
            </a:pPr>
            <a:r>
              <a:rPr lang="en-US" dirty="0" smtClean="0"/>
              <a:t>Demonstrate the </a:t>
            </a:r>
            <a:r>
              <a:rPr lang="en-US" b="1" u="sng" dirty="0" smtClean="0"/>
              <a:t>____________ </a:t>
            </a:r>
            <a:r>
              <a:rPr lang="en-US" dirty="0" smtClean="0"/>
              <a:t>benefits </a:t>
            </a:r>
            <a:r>
              <a:rPr lang="en-US" dirty="0" smtClean="0"/>
              <a:t>of having your product and how they cannot afford to miss out</a:t>
            </a:r>
          </a:p>
          <a:p>
            <a:pPr algn="l" defTabSz="914400">
              <a:lnSpc>
                <a:spcPct val="90000"/>
              </a:lnSpc>
              <a:buClr>
                <a:srgbClr val="FF0000"/>
              </a:buClr>
            </a:pPr>
            <a:endParaRPr lang="en-US" dirty="0" smtClean="0"/>
          </a:p>
          <a:p>
            <a:pPr defTabSz="914400"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If they really cannot afford your product </a:t>
            </a:r>
          </a:p>
          <a:p>
            <a:pPr defTabSz="914400"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you should not be trying to sell it to them!</a:t>
            </a:r>
          </a:p>
          <a:p>
            <a:pPr lvl="1" defTabSz="914400" eaLnBrk="1" hangingPunct="1">
              <a:lnSpc>
                <a:spcPct val="90000"/>
              </a:lnSpc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7868046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4000" dirty="0" smtClean="0"/>
              <a:t>General Guidelines for Handling Objections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0015"/>
            <a:ext cx="381000" cy="365125"/>
          </a:xfrm>
        </p:spPr>
        <p:txBody>
          <a:bodyPr/>
          <a:lstStyle/>
          <a:p>
            <a:fld id="{A410B474-9186-45C5-9141-A03E51607601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20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6" name="Shape 670723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defTabSz="914400" eaLnBrk="1" hangingPunct="1">
              <a:spcBef>
                <a:spcPct val="20000"/>
              </a:spcBef>
            </a:pPr>
            <a:r>
              <a:rPr lang="en-US" sz="3200" dirty="0" smtClean="0">
                <a:solidFill>
                  <a:schemeClr val="tx1"/>
                </a:solidFill>
              </a:rPr>
              <a:t>Strategies for Handling Objections</a:t>
            </a:r>
          </a:p>
        </p:txBody>
      </p:sp>
      <p:sp>
        <p:nvSpPr>
          <p:cNvPr id="670722" name="Shape 670721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>
            <a:normAutofit/>
          </a:bodyPr>
          <a:lstStyle/>
          <a:p>
            <a:pPr marL="6350" indent="7938" defTabSz="914400">
              <a:spcBef>
                <a:spcPct val="0"/>
              </a:spcBef>
              <a:buClr>
                <a:srgbClr val="FF0000"/>
              </a:buClr>
              <a:buSzPct val="70000"/>
              <a:buFont typeface="Monotype Sorts" pitchFamily="2" charset="2"/>
              <a:buNone/>
            </a:pPr>
            <a:r>
              <a:rPr lang="en-US" dirty="0" smtClean="0"/>
              <a:t>Many salespeople fear objections . . . They believe that objections are a sign of failure</a:t>
            </a:r>
          </a:p>
          <a:p>
            <a:pPr marL="6350" indent="7938" defTabSz="914400">
              <a:spcBef>
                <a:spcPct val="0"/>
              </a:spcBef>
              <a:buClr>
                <a:srgbClr val="FF0000"/>
              </a:buClr>
              <a:buSzPct val="70000"/>
              <a:buFont typeface="Monotype Sorts" pitchFamily="2" charset="2"/>
              <a:buNone/>
            </a:pPr>
            <a:endParaRPr lang="en-US" dirty="0" smtClean="0"/>
          </a:p>
          <a:p>
            <a:pPr marL="6350" indent="7938" defTabSz="914400" eaLnBrk="1" hangingPunct="1"/>
            <a:r>
              <a:rPr lang="en-US" dirty="0" smtClean="0"/>
              <a:t>Actually objections. . .</a:t>
            </a:r>
          </a:p>
          <a:p>
            <a:pPr marL="750888" lvl="1" defTabSz="914400" eaLnBrk="1" hangingPunct="1"/>
            <a:r>
              <a:rPr lang="en-US" dirty="0" smtClean="0"/>
              <a:t>Show the prospect is </a:t>
            </a:r>
            <a:r>
              <a:rPr lang="en-US" b="1" u="sng" dirty="0" smtClean="0"/>
              <a:t>___________</a:t>
            </a:r>
            <a:endParaRPr lang="en-US" b="1" dirty="0" smtClean="0"/>
          </a:p>
          <a:p>
            <a:pPr marL="750888" lvl="1" defTabSz="914400" eaLnBrk="1" hangingPunct="1"/>
            <a:r>
              <a:rPr lang="en-US" dirty="0" smtClean="0"/>
              <a:t>Reveal specifics about what you must overcome to complete the sale</a:t>
            </a:r>
          </a:p>
          <a:p>
            <a:pPr marL="750888" lvl="1" defTabSz="914400" eaLnBrk="1" hangingPunct="1"/>
            <a:r>
              <a:rPr lang="en-US" dirty="0" smtClean="0"/>
              <a:t>The only “bad” objection is the one you don’t hear</a:t>
            </a:r>
          </a:p>
        </p:txBody>
      </p:sp>
    </p:spTree>
    <p:extLst>
      <p:ext uri="{BB962C8B-B14F-4D97-AF65-F5344CB8AC3E}">
        <p14:creationId xmlns:p14="http://schemas.microsoft.com/office/powerpoint/2010/main" val="1873178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Shape 67174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sz="3200" dirty="0" smtClean="0">
                <a:solidFill>
                  <a:schemeClr val="tx1"/>
                </a:solidFill>
              </a:rPr>
              <a:t>Strategies for Handling Objections</a:t>
            </a:r>
          </a:p>
        </p:txBody>
      </p:sp>
      <p:sp>
        <p:nvSpPr>
          <p:cNvPr id="671747" name="Shape 671746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defTabSz="914400">
              <a:buClr>
                <a:schemeClr val="tx1"/>
              </a:buClr>
              <a:buFontTx/>
              <a:buNone/>
            </a:pPr>
            <a:r>
              <a:rPr lang="en-US" sz="3000" dirty="0" smtClean="0"/>
              <a:t>Remember . . . </a:t>
            </a:r>
          </a:p>
          <a:p>
            <a:pPr lvl="1" defTabSz="914400">
              <a:buClr>
                <a:schemeClr val="tx1"/>
              </a:buClr>
            </a:pPr>
            <a:r>
              <a:rPr lang="en-US" sz="3000" b="1" dirty="0" smtClean="0">
                <a:solidFill>
                  <a:srgbClr val="CC6600"/>
                </a:solidFill>
              </a:rPr>
              <a:t>Objections are a normal part of selling</a:t>
            </a:r>
          </a:p>
          <a:p>
            <a:pPr lvl="1" defTabSz="914400">
              <a:buClr>
                <a:schemeClr val="tx1"/>
              </a:buClr>
            </a:pPr>
            <a:r>
              <a:rPr lang="en-US" sz="3000" b="1" dirty="0" smtClean="0">
                <a:solidFill>
                  <a:srgbClr val="CC6600"/>
                </a:solidFill>
              </a:rPr>
              <a:t>Objections are very real to the prospect</a:t>
            </a:r>
          </a:p>
          <a:p>
            <a:pPr lvl="1" defTabSz="914400">
              <a:buClr>
                <a:schemeClr val="tx1"/>
              </a:buClr>
            </a:pPr>
            <a:r>
              <a:rPr lang="en-US" sz="3000" b="1" dirty="0" smtClean="0">
                <a:solidFill>
                  <a:srgbClr val="CC6600"/>
                </a:solidFill>
              </a:rPr>
              <a:t>as long as they are honest they must  be taken seriously</a:t>
            </a:r>
          </a:p>
          <a:p>
            <a:pPr defTabSz="914400" eaLnBrk="1" hangingPunct="1">
              <a:buClr>
                <a:schemeClr val="tx1"/>
              </a:buClr>
            </a:pPr>
            <a:endParaRPr lang="en-US" sz="3000" dirty="0" smtClean="0"/>
          </a:p>
          <a:p>
            <a:pPr defTabSz="914400" eaLnBrk="1" hangingPunct="1">
              <a:buClr>
                <a:schemeClr val="tx1"/>
              </a:buClr>
              <a:buFontTx/>
              <a:buNone/>
            </a:pPr>
            <a:r>
              <a:rPr lang="en-US" sz="3000" dirty="0" smtClean="0"/>
              <a:t>Feeling are facts</a:t>
            </a:r>
          </a:p>
          <a:p>
            <a:pPr lvl="1" defTabSz="914400" eaLnBrk="1" hangingPunct="1">
              <a:buClr>
                <a:schemeClr val="tx1"/>
              </a:buClr>
              <a:buFontTx/>
              <a:buNone/>
            </a:pPr>
            <a:r>
              <a:rPr lang="en-US" sz="3000" dirty="0" smtClean="0"/>
              <a:t>  . . . no matter how silly they may sound, so take them seriously</a:t>
            </a:r>
          </a:p>
          <a:p>
            <a:pPr lvl="1" defTabSz="914400" eaLnBrk="1" hangingPunct="1"/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2819344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Shape 67379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>
              <a:spcBef>
                <a:spcPct val="20000"/>
              </a:spcBef>
            </a:pPr>
            <a:r>
              <a:rPr lang="en-US" sz="3200" dirty="0" smtClean="0">
                <a:solidFill>
                  <a:schemeClr val="tx1"/>
                </a:solidFill>
              </a:rPr>
              <a:t>Handle Objections </a:t>
            </a:r>
            <a:r>
              <a:rPr lang="en-US" sz="3200" smtClean="0">
                <a:solidFill>
                  <a:schemeClr val="tx1"/>
                </a:solidFill>
              </a:rPr>
              <a:t>When They </a:t>
            </a:r>
            <a:r>
              <a:rPr lang="en-US" sz="3200" dirty="0" smtClean="0">
                <a:solidFill>
                  <a:schemeClr val="tx1"/>
                </a:solidFill>
              </a:rPr>
              <a:t>Come Up</a:t>
            </a:r>
          </a:p>
        </p:txBody>
      </p:sp>
      <p:sp>
        <p:nvSpPr>
          <p:cNvPr id="673795" name="Shape 673794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defTabSz="914400" eaLnBrk="1" hangingPunct="1"/>
            <a:r>
              <a:rPr lang="en-US" dirty="0" smtClean="0"/>
              <a:t>If you postpone, you may forget and cause a credibility problem if your prospect is preoccupied with the issue</a:t>
            </a:r>
          </a:p>
          <a:p>
            <a:pPr defTabSz="914400" eaLnBrk="1" hangingPunct="1"/>
            <a:r>
              <a:rPr lang="en-US" dirty="0" smtClean="0"/>
              <a:t>Occasionally you may have to </a:t>
            </a:r>
            <a:r>
              <a:rPr lang="en-US" b="1" u="sng" dirty="0" smtClean="0"/>
              <a:t>____________ </a:t>
            </a:r>
            <a:endParaRPr lang="en-US" b="1" u="sng" dirty="0" smtClean="0"/>
          </a:p>
          <a:p>
            <a:pPr lvl="1"/>
            <a:r>
              <a:rPr lang="en-US" b="1" dirty="0" smtClean="0">
                <a:solidFill>
                  <a:srgbClr val="006600"/>
                </a:solidFill>
              </a:rPr>
              <a:t>If the price objection comes up very early</a:t>
            </a:r>
          </a:p>
          <a:p>
            <a:pPr lvl="1" defTabSz="914400" eaLnBrk="1" hangingPunct="1"/>
            <a:r>
              <a:rPr lang="en-US" b="1" dirty="0" smtClean="0">
                <a:solidFill>
                  <a:srgbClr val="006600"/>
                </a:solidFill>
              </a:rPr>
              <a:t>If you need to lay out more information before you can handle it</a:t>
            </a:r>
          </a:p>
          <a:p>
            <a:r>
              <a:rPr lang="en-US" dirty="0"/>
              <a:t>but be sure you come back to </a:t>
            </a:r>
            <a:r>
              <a:rPr lang="en-US" dirty="0" smtClean="0"/>
              <a:t>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3834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Words to Watch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Echo Technique</a:t>
            </a:r>
          </a:p>
          <a:p>
            <a:r>
              <a:rPr lang="en-US" dirty="0" smtClean="0"/>
              <a:t>Denying the Objections</a:t>
            </a:r>
          </a:p>
          <a:p>
            <a:r>
              <a:rPr lang="en-US" dirty="0" smtClean="0"/>
              <a:t>Vehemence</a:t>
            </a:r>
          </a:p>
          <a:p>
            <a:r>
              <a:rPr lang="en-US" dirty="0" smtClean="0"/>
              <a:t>Unresponsiveness</a:t>
            </a:r>
          </a:p>
          <a:p>
            <a:r>
              <a:rPr lang="en-US" dirty="0" smtClean="0"/>
              <a:t>Irrelevance</a:t>
            </a:r>
          </a:p>
          <a:p>
            <a:r>
              <a:rPr lang="en-US" dirty="0" smtClean="0"/>
              <a:t>Rationalizing</a:t>
            </a:r>
          </a:p>
          <a:p>
            <a:r>
              <a:rPr lang="en-US" dirty="0" smtClean="0"/>
              <a:t>Objection Hopping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81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Shape 6748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algn="l" defTabSz="914400" eaLnBrk="1" hangingPunct="1">
              <a:spcBef>
                <a:spcPct val="20000"/>
              </a:spcBef>
            </a:pPr>
            <a:r>
              <a:rPr lang="en-US" sz="3200" smtClean="0">
                <a:solidFill>
                  <a:schemeClr val="tx1"/>
                </a:solidFill>
              </a:rPr>
              <a:t>Postponing Objections</a:t>
            </a:r>
          </a:p>
        </p:txBody>
      </p:sp>
      <p:sp>
        <p:nvSpPr>
          <p:cNvPr id="674819" name="Shape 674818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6350" indent="7938" defTabSz="914400" eaLnBrk="1" hangingPunct="1">
              <a:spcBef>
                <a:spcPct val="0"/>
              </a:spcBef>
              <a:buFontTx/>
              <a:buNone/>
              <a:tabLst>
                <a:tab pos="60325" algn="l"/>
              </a:tabLst>
            </a:pPr>
            <a:r>
              <a:rPr lang="en-US" b="1" i="1" dirty="0" smtClean="0">
                <a:solidFill>
                  <a:srgbClr val="0070C0"/>
                </a:solidFill>
              </a:rPr>
              <a:t>“Price is an issue -- an important one, Brad.  However, the actual price depends on many things. We need to determine several things before I can determine what the lowest price would be for you. Can we come back to that in a little bit?”</a:t>
            </a:r>
          </a:p>
          <a:p>
            <a:pPr marL="6350" indent="7938" defTabSz="914400" eaLnBrk="1" hangingPunct="1">
              <a:spcBef>
                <a:spcPct val="0"/>
              </a:spcBef>
              <a:tabLst>
                <a:tab pos="60325" algn="l"/>
              </a:tabLst>
            </a:pPr>
            <a:endParaRPr lang="en-US" i="1" dirty="0" smtClean="0"/>
          </a:p>
          <a:p>
            <a:pPr marL="6350" indent="7938" defTabSz="914400" eaLnBrk="1" hangingPunct="1">
              <a:spcBef>
                <a:spcPct val="0"/>
              </a:spcBef>
              <a:buFontTx/>
              <a:buNone/>
              <a:tabLst>
                <a:tab pos="60325" algn="l"/>
              </a:tabLst>
            </a:pPr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</a:rPr>
              <a:t>“That’s a very important question, Diane.  In fact that raises several important issues that I need to make to clarify that point.  Can we come back to that in a few minutes?”</a:t>
            </a:r>
            <a:endParaRPr lang="en-US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270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Shape 67584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algn="l" defTabSz="914400" eaLnBrk="1" hangingPunct="1">
              <a:spcBef>
                <a:spcPct val="20000"/>
              </a:spcBef>
            </a:pPr>
            <a:r>
              <a:rPr lang="en-US" sz="3200" smtClean="0">
                <a:solidFill>
                  <a:schemeClr val="tx1"/>
                </a:solidFill>
              </a:rPr>
              <a:t>Use Great Tact</a:t>
            </a:r>
          </a:p>
        </p:txBody>
      </p:sp>
      <p:sp>
        <p:nvSpPr>
          <p:cNvPr id="675843" name="Shape 67584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defTabSz="914400" eaLnBrk="1" hangingPunct="1"/>
            <a:r>
              <a:rPr lang="en-US" dirty="0" smtClean="0"/>
              <a:t>Handling Objections successfully is really saying to a customer . . .</a:t>
            </a:r>
          </a:p>
          <a:p>
            <a:pPr lvl="1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“You’re </a:t>
            </a:r>
            <a:r>
              <a:rPr lang="en-US" b="1" u="sng" dirty="0" smtClean="0">
                <a:solidFill>
                  <a:schemeClr val="accent1">
                    <a:lumMod val="75000"/>
                  </a:schemeClr>
                </a:solidFill>
              </a:rPr>
              <a:t>_________”</a:t>
            </a:r>
            <a:endParaRPr lang="en-US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“You don’t understand.”</a:t>
            </a:r>
          </a:p>
          <a:p>
            <a:pPr defTabSz="914400" eaLnBrk="1" hangingPunct="1"/>
            <a:r>
              <a:rPr lang="en-US" dirty="0" smtClean="0"/>
              <a:t>So it must be done very carefully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4273006"/>
            <a:ext cx="4057650" cy="2404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8330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hape 67686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algn="l" defTabSz="914400" eaLnBrk="1" hangingPunct="1">
              <a:spcBef>
                <a:spcPct val="20000"/>
              </a:spcBef>
            </a:pPr>
            <a:r>
              <a:rPr lang="en-US" sz="3200" smtClean="0">
                <a:solidFill>
                  <a:schemeClr val="tx1"/>
                </a:solidFill>
              </a:rPr>
              <a:t>Avoid Arguments</a:t>
            </a:r>
          </a:p>
        </p:txBody>
      </p:sp>
      <p:sp>
        <p:nvSpPr>
          <p:cNvPr id="676867" name="Shape 676866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defTabSz="914400" eaLnBrk="1" hangingPunct="1">
              <a:buNone/>
            </a:pPr>
            <a:r>
              <a:rPr lang="en-US" dirty="0" smtClean="0"/>
              <a:t>No matter how strong  or how wrong the prospect might be…</a:t>
            </a:r>
          </a:p>
          <a:p>
            <a:pPr lvl="1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Arguments never convince anyone </a:t>
            </a:r>
          </a:p>
          <a:p>
            <a:pPr lvl="1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Even if you win, you </a:t>
            </a:r>
            <a:r>
              <a:rPr lang="en-US" b="1" u="sng" dirty="0" smtClean="0">
                <a:solidFill>
                  <a:schemeClr val="accent6">
                    <a:lumMod val="50000"/>
                  </a:schemeClr>
                </a:solidFill>
              </a:rPr>
              <a:t>________</a:t>
            </a:r>
            <a:endParaRPr lang="en-US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defTabSz="914400" eaLnBrk="1" hangingPunct="1">
              <a:buNone/>
            </a:pPr>
            <a:r>
              <a:rPr lang="en-US" dirty="0" smtClean="0"/>
              <a:t>				Instead :</a:t>
            </a:r>
            <a:endParaRPr lang="en-US" dirty="0"/>
          </a:p>
          <a:p>
            <a:pPr marL="4114800" lvl="1"/>
            <a:r>
              <a:rPr lang="en-US" b="1" dirty="0" smtClean="0">
                <a:solidFill>
                  <a:srgbClr val="6600CC"/>
                </a:solidFill>
              </a:rPr>
              <a:t>Control your emotions</a:t>
            </a:r>
          </a:p>
          <a:p>
            <a:pPr marL="4114800" lvl="1"/>
            <a:r>
              <a:rPr lang="en-US" b="1" dirty="0" smtClean="0">
                <a:solidFill>
                  <a:srgbClr val="6600CC"/>
                </a:solidFill>
              </a:rPr>
              <a:t>Suggest and induce -- don’t “tell”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14800"/>
            <a:ext cx="3275004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443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Shape 67788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algn="l" defTabSz="914400" eaLnBrk="1" hangingPunct="1">
              <a:spcBef>
                <a:spcPct val="20000"/>
              </a:spcBef>
            </a:pPr>
            <a:r>
              <a:rPr lang="en-US" sz="3200" smtClean="0">
                <a:solidFill>
                  <a:schemeClr val="tx1"/>
                </a:solidFill>
              </a:rPr>
              <a:t>Help Prospect “Save Face”</a:t>
            </a:r>
          </a:p>
        </p:txBody>
      </p:sp>
      <p:sp>
        <p:nvSpPr>
          <p:cNvPr id="677891" name="Shape 677890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defTabSz="914400" eaLnBrk="1" hangingPunct="1"/>
            <a:r>
              <a:rPr lang="en-US" dirty="0" smtClean="0"/>
              <a:t>Accept blame for a misunderstanding </a:t>
            </a:r>
          </a:p>
          <a:p>
            <a:pPr lvl="1"/>
            <a:r>
              <a:rPr lang="en-US" b="1" dirty="0" smtClean="0">
                <a:solidFill>
                  <a:schemeClr val="accent6">
                    <a:lumMod val="25000"/>
                  </a:schemeClr>
                </a:solidFill>
              </a:rPr>
              <a:t>“I’m sorry, I didn’t cover that part very well…”</a:t>
            </a:r>
          </a:p>
          <a:p>
            <a:pPr defTabSz="914400" eaLnBrk="1" hangingPunct="1"/>
            <a:r>
              <a:rPr lang="en-US" dirty="0" smtClean="0"/>
              <a:t>Let them know they have company</a:t>
            </a:r>
          </a:p>
          <a:p>
            <a:pPr lvl="1" defTabSz="914400" eaLnBrk="1" hangingPunct="1"/>
            <a:r>
              <a:rPr lang="en-US" b="1" dirty="0" smtClean="0">
                <a:solidFill>
                  <a:srgbClr val="6600CC"/>
                </a:solidFill>
              </a:rPr>
              <a:t>“A lot of people feel that way until they learn…”</a:t>
            </a:r>
          </a:p>
          <a:p>
            <a:pPr defTabSz="914400" eaLnBrk="1" hangingPunct="1"/>
            <a:r>
              <a:rPr lang="en-US" dirty="0" smtClean="0"/>
              <a:t>Blame the situation </a:t>
            </a:r>
          </a:p>
          <a:p>
            <a:pPr lvl="1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“I understand how you’re feeling.  These situations get pretty complex...”</a:t>
            </a:r>
          </a:p>
        </p:txBody>
      </p:sp>
    </p:spTree>
    <p:extLst>
      <p:ext uri="{BB962C8B-B14F-4D97-AF65-F5344CB8AC3E}">
        <p14:creationId xmlns:p14="http://schemas.microsoft.com/office/powerpoint/2010/main" val="15756082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Shape 6789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algn="l" defTabSz="914400" eaLnBrk="1" hangingPunct="1">
              <a:spcBef>
                <a:spcPct val="20000"/>
              </a:spcBef>
            </a:pPr>
            <a:r>
              <a:rPr lang="en-US" sz="3200" smtClean="0">
                <a:solidFill>
                  <a:schemeClr val="tx1"/>
                </a:solidFill>
              </a:rPr>
              <a:t>Answer Common Objections In Advance</a:t>
            </a:r>
          </a:p>
        </p:txBody>
      </p:sp>
      <p:sp>
        <p:nvSpPr>
          <p:cNvPr id="678915" name="Shape 678914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6350" indent="7938" defTabSz="914400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dirty="0" smtClean="0"/>
              <a:t>Anticipate common objections in advance and deal with them as a selling point</a:t>
            </a:r>
          </a:p>
          <a:p>
            <a:pPr marL="750888" lvl="1" defTabSz="914400" eaLnBrk="1" hangingPunct="1"/>
            <a:r>
              <a:rPr lang="en-US" b="1" dirty="0" smtClean="0">
                <a:solidFill>
                  <a:srgbClr val="0070C0"/>
                </a:solidFill>
              </a:rPr>
              <a:t>Do not actually state the objection but build a </a:t>
            </a:r>
            <a:r>
              <a:rPr lang="en-US" b="1" u="sng" dirty="0" smtClean="0">
                <a:solidFill>
                  <a:srgbClr val="0070C0"/>
                </a:solidFill>
              </a:rPr>
              <a:t>________________</a:t>
            </a:r>
            <a:r>
              <a:rPr lang="en-US" b="1" dirty="0" smtClean="0">
                <a:solidFill>
                  <a:srgbClr val="0070C0"/>
                </a:solidFill>
              </a:rPr>
              <a:t>around </a:t>
            </a:r>
            <a:r>
              <a:rPr lang="en-US" b="1" dirty="0" smtClean="0">
                <a:solidFill>
                  <a:srgbClr val="0070C0"/>
                </a:solidFill>
              </a:rPr>
              <a:t>it</a:t>
            </a:r>
          </a:p>
          <a:p>
            <a:pPr marL="6350" indent="7938" defTabSz="914400" eaLnBrk="1" hangingPunct="1">
              <a:buFontTx/>
              <a:buNone/>
            </a:pPr>
            <a:r>
              <a:rPr lang="en-US" dirty="0" smtClean="0"/>
              <a:t>Example of an anticipated objection about the reputation of poor equipment:</a:t>
            </a:r>
          </a:p>
          <a:p>
            <a:pPr lvl="1"/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Correct the misperception with a selling point around new equipment using evidence and maintenance program</a:t>
            </a:r>
          </a:p>
        </p:txBody>
      </p:sp>
    </p:spTree>
    <p:extLst>
      <p:ext uri="{BB962C8B-B14F-4D97-AF65-F5344CB8AC3E}">
        <p14:creationId xmlns:p14="http://schemas.microsoft.com/office/powerpoint/2010/main" val="17940538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Shape 68096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algn="l" defTabSz="914400" eaLnBrk="1" hangingPunct="1"/>
            <a:r>
              <a:rPr lang="en-US" sz="3200" smtClean="0">
                <a:solidFill>
                  <a:schemeClr val="tx1"/>
                </a:solidFill>
              </a:rPr>
              <a:t>Strategy for Handling Objections</a:t>
            </a:r>
          </a:p>
        </p:txBody>
      </p:sp>
      <p:sp>
        <p:nvSpPr>
          <p:cNvPr id="680963" name="Shape 680962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defTabSz="914400">
              <a:spcBef>
                <a:spcPct val="0"/>
              </a:spcBef>
              <a:buClr>
                <a:schemeClr val="tx1"/>
              </a:buClr>
            </a:pPr>
            <a:r>
              <a:rPr lang="en-US" dirty="0" smtClean="0"/>
              <a:t>Successful selling requires removing as </a:t>
            </a:r>
            <a:r>
              <a:rPr lang="en-US" dirty="0" smtClean="0"/>
              <a:t>many____________ to </a:t>
            </a:r>
            <a:r>
              <a:rPr lang="en-US" dirty="0" smtClean="0"/>
              <a:t>the sale as possible, and to reinforce benefits of </a:t>
            </a:r>
          </a:p>
          <a:p>
            <a:pPr lvl="1">
              <a:spcBef>
                <a:spcPct val="0"/>
              </a:spcBef>
              <a:buClr>
                <a:srgbClr val="CC0000"/>
              </a:buClr>
            </a:pPr>
            <a:r>
              <a:rPr lang="en-US" b="1" dirty="0" smtClean="0">
                <a:solidFill>
                  <a:srgbClr val="7030A0"/>
                </a:solidFill>
              </a:rPr>
              <a:t>Your product or service </a:t>
            </a:r>
          </a:p>
          <a:p>
            <a:pPr lvl="1">
              <a:spcBef>
                <a:spcPct val="0"/>
              </a:spcBef>
              <a:buClr>
                <a:srgbClr val="CC0000"/>
              </a:buClr>
            </a:pPr>
            <a:r>
              <a:rPr lang="en-US" b="1" dirty="0" smtClean="0">
                <a:solidFill>
                  <a:srgbClr val="7030A0"/>
                </a:solidFill>
              </a:rPr>
              <a:t>Working with your company</a:t>
            </a:r>
          </a:p>
          <a:p>
            <a:pPr lvl="1">
              <a:spcBef>
                <a:spcPct val="0"/>
              </a:spcBef>
              <a:buClr>
                <a:srgbClr val="CC0000"/>
              </a:buClr>
            </a:pPr>
            <a:r>
              <a:rPr lang="en-US" b="1" dirty="0" smtClean="0">
                <a:solidFill>
                  <a:srgbClr val="7030A0"/>
                </a:solidFill>
              </a:rPr>
              <a:t>Working with you!</a:t>
            </a:r>
          </a:p>
          <a:p>
            <a:pPr defTabSz="914400" eaLnBrk="1" hangingPunct="1">
              <a:spcBef>
                <a:spcPct val="0"/>
              </a:spcBef>
              <a:buClr>
                <a:schemeClr val="tx1"/>
              </a:buClr>
            </a:pPr>
            <a:r>
              <a:rPr lang="en-US" dirty="0" smtClean="0"/>
              <a:t>Seldom will you be able to overcome all objections</a:t>
            </a:r>
          </a:p>
          <a:p>
            <a:pPr defTabSz="914400" eaLnBrk="1" hangingPunct="1">
              <a:spcBef>
                <a:spcPct val="0"/>
              </a:spcBef>
              <a:buClr>
                <a:schemeClr val="tx1"/>
              </a:buClr>
            </a:pPr>
            <a:r>
              <a:rPr lang="en-US" b="1" dirty="0" smtClean="0"/>
              <a:t>The ultimate strategy is to show that your benefits outweigh their objections and buying now is a good idea</a:t>
            </a:r>
          </a:p>
        </p:txBody>
      </p:sp>
    </p:spTree>
    <p:extLst>
      <p:ext uri="{BB962C8B-B14F-4D97-AF65-F5344CB8AC3E}">
        <p14:creationId xmlns:p14="http://schemas.microsoft.com/office/powerpoint/2010/main" val="25512072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Basic Process for Handling Objections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0015"/>
            <a:ext cx="381000" cy="365125"/>
          </a:xfrm>
        </p:spPr>
        <p:txBody>
          <a:bodyPr/>
          <a:lstStyle/>
          <a:p>
            <a:fld id="{A410B474-9186-45C5-9141-A03E51607601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79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Shape 681985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defTabSz="914400" eaLnBrk="1" hangingPunct="1">
              <a:spcBef>
                <a:spcPct val="20000"/>
              </a:spcBef>
            </a:pPr>
            <a:r>
              <a:rPr lang="en-US" sz="3200" dirty="0" smtClean="0">
                <a:solidFill>
                  <a:schemeClr val="tx1"/>
                </a:solidFill>
              </a:rPr>
              <a:t>Basic Process For Handling Objections</a:t>
            </a:r>
          </a:p>
        </p:txBody>
      </p:sp>
      <p:sp>
        <p:nvSpPr>
          <p:cNvPr id="444419" name="Shape 681986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/>
          <a:lstStyle/>
          <a:p>
            <a:pPr marL="6350" indent="7938" defTabSz="914400" eaLnBrk="1" hangingPunct="1">
              <a:buFontTx/>
              <a:buNone/>
            </a:pPr>
            <a:r>
              <a:rPr lang="en-US" dirty="0" smtClean="0"/>
              <a:t>There is a generally accepted “best practice” for handling most objections</a:t>
            </a:r>
          </a:p>
          <a:p>
            <a:pPr marL="796925" lvl="1" defTabSz="914400" eaLnBrk="1" hangingPunct="1"/>
            <a:endParaRPr lang="en-US" sz="3200" dirty="0" smtClean="0"/>
          </a:p>
        </p:txBody>
      </p:sp>
      <p:pic>
        <p:nvPicPr>
          <p:cNvPr id="444430" name="Rectangle 68198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962401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4431" name="TextBox 681989"/>
          <p:cNvSpPr txBox="1">
            <a:spLocks noChangeArrowheads="1"/>
          </p:cNvSpPr>
          <p:nvPr/>
        </p:nvSpPr>
        <p:spPr bwMode="auto">
          <a:xfrm>
            <a:off x="2590800" y="4191001"/>
            <a:ext cx="5486400" cy="39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800" dirty="0" smtClean="0">
                <a:latin typeface="+mn-lt"/>
              </a:rPr>
              <a:t>Cushion and Restate</a:t>
            </a:r>
            <a:endParaRPr lang="en-US" sz="2800" dirty="0">
              <a:latin typeface="+mn-lt"/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600200" y="5689600"/>
            <a:ext cx="5638800" cy="914400"/>
            <a:chOff x="1488" y="3696"/>
            <a:chExt cx="3552" cy="576"/>
          </a:xfrm>
        </p:grpSpPr>
        <p:pic>
          <p:nvPicPr>
            <p:cNvPr id="444428" name="Rectangle 681991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696"/>
              <a:ext cx="57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4429" name="TextBox 681992"/>
            <p:cNvSpPr txBox="1">
              <a:spLocks noChangeArrowheads="1"/>
            </p:cNvSpPr>
            <p:nvPr/>
          </p:nvSpPr>
          <p:spPr bwMode="auto">
            <a:xfrm>
              <a:off x="2112" y="3840"/>
              <a:ext cx="2928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US" sz="2800" dirty="0">
                  <a:latin typeface="+mn-lt"/>
                </a:rPr>
                <a:t>Handle t</a:t>
              </a:r>
              <a:r>
                <a:rPr lang="en-US" sz="2800" dirty="0" smtClean="0">
                  <a:latin typeface="+mn-lt"/>
                </a:rPr>
                <a:t>he objection</a:t>
              </a:r>
              <a:endParaRPr lang="en-US" sz="2800" dirty="0">
                <a:latin typeface="+mn-lt"/>
              </a:endParaRPr>
            </a:p>
          </p:txBody>
        </p:sp>
      </p:grpSp>
      <p:pic>
        <p:nvPicPr>
          <p:cNvPr id="444426" name="Rectangle 68199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8260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4427" name="TextBox 681995"/>
          <p:cNvSpPr txBox="1">
            <a:spLocks noChangeArrowheads="1"/>
          </p:cNvSpPr>
          <p:nvPr/>
        </p:nvSpPr>
        <p:spPr bwMode="auto">
          <a:xfrm>
            <a:off x="2514600" y="5054600"/>
            <a:ext cx="5562600" cy="39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800" dirty="0">
                <a:latin typeface="+mn-lt"/>
              </a:rPr>
              <a:t>Ask for </a:t>
            </a:r>
            <a:r>
              <a:rPr lang="en-US" sz="2800" dirty="0" smtClean="0">
                <a:latin typeface="+mn-lt"/>
              </a:rPr>
              <a:t>more </a:t>
            </a:r>
            <a:r>
              <a:rPr lang="en-US" sz="2800" dirty="0">
                <a:latin typeface="+mn-lt"/>
              </a:rPr>
              <a:t>i</a:t>
            </a:r>
            <a:r>
              <a:rPr lang="en-US" sz="2800" dirty="0" smtClean="0">
                <a:latin typeface="+mn-lt"/>
              </a:rPr>
              <a:t>nformation</a:t>
            </a:r>
            <a:endParaRPr lang="en-US" sz="2800" dirty="0">
              <a:latin typeface="+mn-lt"/>
            </a:endParaRPr>
          </a:p>
        </p:txBody>
      </p: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1600200" y="3022600"/>
            <a:ext cx="2514600" cy="990600"/>
            <a:chOff x="1440" y="2112"/>
            <a:chExt cx="1728" cy="624"/>
          </a:xfrm>
        </p:grpSpPr>
        <p:pic>
          <p:nvPicPr>
            <p:cNvPr id="444424" name="Rectangle 681997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2112"/>
              <a:ext cx="624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4425" name="TextBox 681998"/>
            <p:cNvSpPr txBox="1">
              <a:spLocks noChangeArrowheads="1"/>
            </p:cNvSpPr>
            <p:nvPr/>
          </p:nvSpPr>
          <p:spPr bwMode="auto">
            <a:xfrm>
              <a:off x="2112" y="2256"/>
              <a:ext cx="1056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US" sz="2800" dirty="0">
                  <a:latin typeface="+mn-lt"/>
                </a:rPr>
                <a:t>Listen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89992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Shape 683009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algn="l" defTabSz="914400" eaLnBrk="1" hangingPunct="1">
              <a:spcBef>
                <a:spcPct val="20000"/>
              </a:spcBef>
            </a:pPr>
            <a:r>
              <a:rPr lang="en-US" sz="3200" smtClean="0">
                <a:solidFill>
                  <a:schemeClr val="tx1"/>
                </a:solidFill>
              </a:rPr>
              <a:t>Step 1. . .Listen</a:t>
            </a:r>
          </a:p>
        </p:txBody>
      </p:sp>
      <p:sp>
        <p:nvSpPr>
          <p:cNvPr id="683011" name="TextBox 683010"/>
          <p:cNvSpPr txBox="1">
            <a:spLocks noChangeArrowheads="1"/>
          </p:cNvSpPr>
          <p:nvPr/>
        </p:nvSpPr>
        <p:spPr bwMode="auto">
          <a:xfrm>
            <a:off x="533400" y="1828800"/>
            <a:ext cx="8229600" cy="4105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96875" indent="-3968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85407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1311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1768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22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682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800" dirty="0">
                <a:latin typeface="+mn-lt"/>
              </a:rPr>
              <a:t>Whenever a customer states an objection, there is a tendency to react quickly </a:t>
            </a:r>
          </a:p>
          <a:p>
            <a:pPr eaLnBrk="1" hangingPunct="1">
              <a:buFontTx/>
              <a:buChar char="•"/>
            </a:pPr>
            <a:endParaRPr lang="en-US" sz="2800" dirty="0">
              <a:latin typeface="+mn-lt"/>
            </a:endParaRPr>
          </a:p>
          <a:p>
            <a:pPr eaLnBrk="1" hangingPunct="1">
              <a:buFontTx/>
              <a:buChar char="•"/>
            </a:pPr>
            <a:r>
              <a:rPr lang="en-US" sz="2800" dirty="0">
                <a:latin typeface="+mn-lt"/>
              </a:rPr>
              <a:t>Begin handling any objection by </a:t>
            </a:r>
            <a:r>
              <a:rPr lang="en-US" sz="2800" b="1" u="sng" dirty="0" smtClean="0">
                <a:latin typeface="+mn-lt"/>
              </a:rPr>
              <a:t>__________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dirty="0">
                <a:latin typeface="+mn-lt"/>
              </a:rPr>
              <a:t>carefully to what the prospect </a:t>
            </a:r>
            <a:r>
              <a:rPr lang="en-US" sz="2800" dirty="0" smtClean="0">
                <a:latin typeface="+mn-lt"/>
              </a:rPr>
              <a:t>says and </a:t>
            </a:r>
            <a:r>
              <a:rPr lang="en-US" sz="2800" dirty="0">
                <a:latin typeface="+mn-lt"/>
              </a:rPr>
              <a:t>how they say it</a:t>
            </a:r>
          </a:p>
          <a:p>
            <a:pPr lvl="4" eaLnBrk="1" hangingPunct="1">
              <a:buFontTx/>
              <a:buChar char="•"/>
            </a:pPr>
            <a:endParaRPr lang="en-US" sz="3200" dirty="0"/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3200" dirty="0"/>
          </a:p>
          <a:p>
            <a:pPr>
              <a:lnSpc>
                <a:spcPct val="70000"/>
              </a:lnSpc>
            </a:pPr>
            <a:endParaRPr lang="en-US" sz="3200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2" y="487680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8081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hape 684033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algn="l" defTabSz="914400" eaLnBrk="1" hangingPunct="1">
              <a:spcBef>
                <a:spcPct val="20000"/>
              </a:spcBef>
            </a:pPr>
            <a:r>
              <a:rPr lang="en-US" sz="3200" dirty="0" smtClean="0">
                <a:solidFill>
                  <a:schemeClr val="tx1"/>
                </a:solidFill>
              </a:rPr>
              <a:t>Step 1. Listen</a:t>
            </a:r>
          </a:p>
        </p:txBody>
      </p:sp>
      <p:pic>
        <p:nvPicPr>
          <p:cNvPr id="446468" name="Shape 68403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27163"/>
            <a:ext cx="2609088" cy="3657600"/>
          </a:xfrm>
          <a:noFill/>
        </p:spPr>
      </p:pic>
      <p:sp>
        <p:nvSpPr>
          <p:cNvPr id="684035" name="TextBox 684034"/>
          <p:cNvSpPr txBox="1">
            <a:spLocks noChangeArrowheads="1"/>
          </p:cNvSpPr>
          <p:nvPr/>
        </p:nvSpPr>
        <p:spPr bwMode="auto">
          <a:xfrm>
            <a:off x="3810000" y="1427163"/>
            <a:ext cx="4419600" cy="3884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96875" indent="-3968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17129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1613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73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30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8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44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96875" lvl="4" indent="-396875" eaLnBrk="1" hangingPunct="1">
              <a:buFontTx/>
              <a:buChar char="•"/>
            </a:pPr>
            <a:r>
              <a:rPr lang="en-US" sz="2800" dirty="0">
                <a:latin typeface="+mn-lt"/>
              </a:rPr>
              <a:t>Listening indicates you are  paying attention and taking him or her seriously </a:t>
            </a:r>
          </a:p>
          <a:p>
            <a:pPr eaLnBrk="1" hangingPunct="1">
              <a:buFontTx/>
              <a:buChar char="•"/>
            </a:pPr>
            <a:endParaRPr lang="en-US" sz="2800" dirty="0">
              <a:latin typeface="+mn-lt"/>
            </a:endParaRPr>
          </a:p>
          <a:p>
            <a:pPr marL="396875" lvl="1" indent="-396875" eaLnBrk="1" hangingPunct="1">
              <a:buFontTx/>
              <a:buChar char="•"/>
            </a:pPr>
            <a:r>
              <a:rPr lang="en-US" sz="2800" b="1" dirty="0" smtClean="0">
                <a:solidFill>
                  <a:srgbClr val="0070C0"/>
                </a:solidFill>
                <a:latin typeface="+mn-lt"/>
              </a:rPr>
              <a:t>Learn what </a:t>
            </a:r>
            <a:r>
              <a:rPr lang="en-US" sz="2800" b="1" dirty="0">
                <a:solidFill>
                  <a:srgbClr val="0070C0"/>
                </a:solidFill>
                <a:latin typeface="+mn-lt"/>
              </a:rPr>
              <a:t>the prospect </a:t>
            </a:r>
            <a:r>
              <a:rPr lang="en-US" sz="2800" b="1" dirty="0" smtClean="0">
                <a:solidFill>
                  <a:srgbClr val="0070C0"/>
                </a:solidFill>
                <a:latin typeface="+mn-lt"/>
              </a:rPr>
              <a:t>means, not just </a:t>
            </a:r>
            <a:r>
              <a:rPr lang="en-US" sz="2800" b="1" dirty="0">
                <a:solidFill>
                  <a:srgbClr val="0070C0"/>
                </a:solidFill>
                <a:latin typeface="+mn-lt"/>
              </a:rPr>
              <a:t>what they </a:t>
            </a:r>
            <a:r>
              <a:rPr lang="en-US" sz="2800" b="1" dirty="0" smtClean="0">
                <a:solidFill>
                  <a:srgbClr val="0070C0"/>
                </a:solidFill>
                <a:latin typeface="+mn-lt"/>
              </a:rPr>
              <a:t>say</a:t>
            </a:r>
            <a:endParaRPr lang="en-US" sz="2800" b="1" dirty="0">
              <a:solidFill>
                <a:srgbClr val="0070C0"/>
              </a:solidFill>
              <a:latin typeface="+mn-lt"/>
            </a:endParaRPr>
          </a:p>
          <a:p>
            <a:pPr>
              <a:lnSpc>
                <a:spcPct val="70000"/>
              </a:lnSpc>
            </a:pPr>
            <a:endParaRPr lang="en-US" sz="3200" dirty="0"/>
          </a:p>
        </p:txBody>
      </p:sp>
      <p:sp>
        <p:nvSpPr>
          <p:cNvPr id="6" name="Shape 685057"/>
          <p:cNvSpPr txBox="1">
            <a:spLocks noChangeArrowheads="1"/>
          </p:cNvSpPr>
          <p:nvPr/>
        </p:nvSpPr>
        <p:spPr>
          <a:xfrm>
            <a:off x="457200" y="5181600"/>
            <a:ext cx="8229600" cy="1524000"/>
          </a:xfrm>
          <a:prstGeom prst="rect">
            <a:avLst/>
          </a:prstGeom>
        </p:spPr>
        <p:txBody>
          <a:bodyPr vert="horz" lIns="92075" tIns="46038" rIns="92075" bIns="46038" rtlCol="0">
            <a:norm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tx2">
                  <a:lumMod val="75000"/>
                </a:schemeClr>
              </a:buClr>
              <a:buSzPct val="75000"/>
              <a:buFont typeface="Courier New" pitchFamily="49" charset="0"/>
              <a:buChar char="o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indent="-457200" algn="l" defTabSz="914400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indent="-45720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mtClean="0"/>
              <a:t>Concern, doubt, lack of trust, or past bad experiences are all expressed in the tone of voice and facial expression.</a:t>
            </a:r>
            <a:r>
              <a:rPr lang="en-US" i="1" smtClean="0"/>
              <a:t> </a:t>
            </a: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37563353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Dealing with Resistance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0015"/>
            <a:ext cx="381000" cy="365125"/>
          </a:xfrm>
        </p:spPr>
        <p:txBody>
          <a:bodyPr/>
          <a:lstStyle/>
          <a:p>
            <a:fld id="{A410B474-9186-45C5-9141-A03E5160760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91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28194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3" name="Shape 686084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algn="l" defTabSz="914400" eaLnBrk="1" hangingPunct="1">
              <a:spcBef>
                <a:spcPct val="20000"/>
              </a:spcBef>
            </a:pPr>
            <a:r>
              <a:rPr lang="en-US" sz="3200" dirty="0" smtClean="0">
                <a:solidFill>
                  <a:schemeClr val="tx1"/>
                </a:solidFill>
              </a:rPr>
              <a:t>Step 2. Cushion and Restate the Objection</a:t>
            </a:r>
          </a:p>
        </p:txBody>
      </p:sp>
      <p:sp>
        <p:nvSpPr>
          <p:cNvPr id="32771" name="Shape 686081"/>
          <p:cNvSpPr>
            <a:spLocks noGrp="1" noChangeArrowheads="1"/>
          </p:cNvSpPr>
          <p:nvPr>
            <p:ph idx="1"/>
          </p:nvPr>
        </p:nvSpPr>
        <p:spPr>
          <a:xfrm>
            <a:off x="3810000" y="1600200"/>
            <a:ext cx="4876800" cy="4525963"/>
          </a:xfrm>
        </p:spPr>
        <p:txBody>
          <a:bodyPr lIns="92075" tIns="46038" rIns="92075" bIns="46038">
            <a:normAutofit/>
          </a:bodyPr>
          <a:lstStyle/>
          <a:p>
            <a:pPr defTabSz="914400" eaLnBrk="1" hangingPunct="1"/>
            <a:r>
              <a:rPr lang="en-US" b="1" dirty="0" smtClean="0">
                <a:solidFill>
                  <a:srgbClr val="009900"/>
                </a:solidFill>
              </a:rPr>
              <a:t>The first part of cushioning an objection is to restate it in more neutral terms.</a:t>
            </a:r>
          </a:p>
        </p:txBody>
      </p:sp>
      <p:sp>
        <p:nvSpPr>
          <p:cNvPr id="686083" name="Shape 68608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4114800"/>
            <a:ext cx="8526463" cy="2209800"/>
          </a:xfrm>
        </p:spPr>
        <p:txBody>
          <a:bodyPr lIns="92075" tIns="46038" rIns="92075" bIns="46038">
            <a:normAutofit/>
          </a:bodyPr>
          <a:lstStyle/>
          <a:p>
            <a:pPr marL="457200" indent="-457200" algn="l" defTabSz="914400" eaLnBrk="1" hangingPunct="1">
              <a:buFont typeface="Arial" pitchFamily="34" charset="0"/>
              <a:buChar char="•"/>
            </a:pPr>
            <a:r>
              <a:rPr lang="en-US" dirty="0" smtClean="0"/>
              <a:t>The second part of cushioning an objection  is to ask a question or two to get at the “real issue”, an issue you can solve together.</a:t>
            </a:r>
          </a:p>
        </p:txBody>
      </p:sp>
    </p:spTree>
    <p:extLst>
      <p:ext uri="{BB962C8B-B14F-4D97-AF65-F5344CB8AC3E}">
        <p14:creationId xmlns:p14="http://schemas.microsoft.com/office/powerpoint/2010/main" val="1464480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Shape 687107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algn="l" defTabSz="914400" eaLnBrk="1" hangingPunct="1">
              <a:spcBef>
                <a:spcPct val="20000"/>
              </a:spcBef>
            </a:pPr>
            <a:r>
              <a:rPr lang="en-US" sz="3200" dirty="0" smtClean="0">
                <a:solidFill>
                  <a:schemeClr val="tx1"/>
                </a:solidFill>
              </a:rPr>
              <a:t>Step 2. Cushion and Restate the Objection</a:t>
            </a:r>
          </a:p>
        </p:txBody>
      </p:sp>
      <p:sp>
        <p:nvSpPr>
          <p:cNvPr id="687107" name="Shape 687106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>
            <a:normAutofit lnSpcReduction="10000"/>
          </a:bodyPr>
          <a:lstStyle/>
          <a:p>
            <a:pPr defTabSz="914400" eaLnBrk="1" hangingPunct="1"/>
            <a:r>
              <a:rPr lang="en-US" dirty="0" smtClean="0"/>
              <a:t>Restating what you think you heard in your own words </a:t>
            </a:r>
          </a:p>
          <a:p>
            <a:pPr defTabSz="914400" eaLnBrk="1" hangingPunct="1"/>
            <a:r>
              <a:rPr lang="en-US" b="1" dirty="0" smtClean="0">
                <a:solidFill>
                  <a:srgbClr val="0070C0"/>
                </a:solidFill>
              </a:rPr>
              <a:t>Putting the objection in your own words tells the prospect you have heard them and allows you to check understanding</a:t>
            </a:r>
          </a:p>
          <a:p>
            <a:pPr defTabSz="914400" eaLnBrk="1" hangingPunct="1"/>
            <a:r>
              <a:rPr lang="en-US" dirty="0" smtClean="0"/>
              <a:t>If you did not understand the objection correctly, it gives the customer a chance to restate it and clarify what they really mean</a:t>
            </a:r>
          </a:p>
          <a:p>
            <a:pPr defTabSz="914400" eaLnBrk="1" hangingPunct="1"/>
            <a:r>
              <a:rPr lang="en-US" b="1" dirty="0" smtClean="0">
                <a:solidFill>
                  <a:srgbClr val="7030A0"/>
                </a:solidFill>
              </a:rPr>
              <a:t>Soften the words to remove some of the emotion </a:t>
            </a:r>
          </a:p>
        </p:txBody>
      </p:sp>
    </p:spTree>
    <p:extLst>
      <p:ext uri="{BB962C8B-B14F-4D97-AF65-F5344CB8AC3E}">
        <p14:creationId xmlns:p14="http://schemas.microsoft.com/office/powerpoint/2010/main" val="10167883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1" name="Shape 688130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algn="l" defTabSz="914400" eaLnBrk="1" hangingPunct="1">
              <a:spcBef>
                <a:spcPct val="20000"/>
              </a:spcBef>
            </a:pPr>
            <a:r>
              <a:rPr lang="en-US" sz="3200" dirty="0" smtClean="0">
                <a:solidFill>
                  <a:schemeClr val="tx1"/>
                </a:solidFill>
              </a:rPr>
              <a:t>Step 2. Cushion and Restate The Objection</a:t>
            </a:r>
          </a:p>
        </p:txBody>
      </p:sp>
      <p:sp>
        <p:nvSpPr>
          <p:cNvPr id="688130" name="Shape 688129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 lIns="92075" tIns="46038" rIns="92075" bIns="46038">
            <a:normAutofit lnSpcReduction="10000"/>
          </a:bodyPr>
          <a:lstStyle/>
          <a:p>
            <a:pPr marL="0" indent="0" defTabSz="914400" eaLnBrk="1" hangingPunct="1">
              <a:spcBef>
                <a:spcPct val="0"/>
              </a:spcBef>
              <a:buNone/>
            </a:pPr>
            <a:r>
              <a:rPr lang="en-US" b="1" dirty="0" smtClean="0">
                <a:solidFill>
                  <a:srgbClr val="7030A0"/>
                </a:solidFill>
              </a:rPr>
              <a:t>Speak calmly - it’s a problem to be solved together</a:t>
            </a:r>
          </a:p>
          <a:p>
            <a:pPr marL="0" indent="0" defTabSz="914400" eaLnBrk="1" hangingPunct="1">
              <a:spcBef>
                <a:spcPct val="0"/>
              </a:spcBef>
              <a:buNone/>
            </a:pPr>
            <a:endParaRPr lang="en-US" dirty="0" smtClean="0"/>
          </a:p>
          <a:p>
            <a:pPr marL="0" indent="0" defTabSz="914400" eaLnBrk="1" hangingPunct="1">
              <a:spcBef>
                <a:spcPct val="0"/>
              </a:spcBef>
              <a:buNone/>
            </a:pPr>
            <a:r>
              <a:rPr lang="en-US" dirty="0" smtClean="0"/>
              <a:t>Customer:  </a:t>
            </a:r>
          </a:p>
          <a:p>
            <a:pPr defTabSz="914400" eaLnBrk="1" hangingPunct="1">
              <a:spcBef>
                <a:spcPct val="0"/>
              </a:spcBef>
            </a:pPr>
            <a:r>
              <a:rPr lang="en-US" b="1" dirty="0" smtClean="0">
                <a:solidFill>
                  <a:srgbClr val="663300"/>
                </a:solidFill>
              </a:rPr>
              <a:t>“</a:t>
            </a:r>
            <a:r>
              <a:rPr lang="en-US" b="1" i="1" dirty="0" smtClean="0">
                <a:solidFill>
                  <a:srgbClr val="663300"/>
                </a:solidFill>
              </a:rPr>
              <a:t>You suppliers are all alike - you set up delivery schedules that are good for you, no matter what I have going on”</a:t>
            </a:r>
            <a:endParaRPr lang="en-US" b="1" dirty="0" smtClean="0">
              <a:solidFill>
                <a:srgbClr val="663300"/>
              </a:solidFill>
            </a:endParaRPr>
          </a:p>
          <a:p>
            <a:pPr marL="0" indent="0" defTabSz="914400" eaLnBrk="1" hangingPunct="1">
              <a:spcBef>
                <a:spcPct val="0"/>
              </a:spcBef>
              <a:buNone/>
            </a:pPr>
            <a:r>
              <a:rPr lang="en-US" dirty="0" smtClean="0"/>
              <a:t>Salesperson:  </a:t>
            </a:r>
          </a:p>
          <a:p>
            <a:pPr defTabSz="914400" eaLnBrk="1" hangingPunct="1">
              <a:spcBef>
                <a:spcPct val="0"/>
              </a:spcBef>
            </a:pPr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</a:rPr>
              <a:t>“Getting delivery at the right time is pretty important. So that I can understand your concern, Bob, can you tell me what the best times of day are for your deliveries?”</a:t>
            </a:r>
          </a:p>
        </p:txBody>
      </p:sp>
    </p:spTree>
    <p:extLst>
      <p:ext uri="{BB962C8B-B14F-4D97-AF65-F5344CB8AC3E}">
        <p14:creationId xmlns:p14="http://schemas.microsoft.com/office/powerpoint/2010/main" val="12180060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95600" y="4038600"/>
            <a:ext cx="3276600" cy="2743200"/>
            <a:chOff x="3657600" y="3962400"/>
            <a:chExt cx="3276600" cy="2743200"/>
          </a:xfrm>
        </p:grpSpPr>
        <p:pic>
          <p:nvPicPr>
            <p:cNvPr id="1741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800" y="4343400"/>
              <a:ext cx="2664542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&quot;No&quot; Symbol 2"/>
            <p:cNvSpPr/>
            <p:nvPr/>
          </p:nvSpPr>
          <p:spPr>
            <a:xfrm>
              <a:off x="3657600" y="3962400"/>
              <a:ext cx="3276600" cy="2743200"/>
            </a:xfrm>
            <a:prstGeom prst="noSmoking">
              <a:avLst>
                <a:gd name="adj" fmla="val 8689"/>
              </a:avLst>
            </a:prstGeom>
            <a:solidFill>
              <a:srgbClr val="CC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4820" name="Shape 689155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algn="l" defTabSz="914400" eaLnBrk="1" hangingPunct="1">
              <a:spcBef>
                <a:spcPct val="20000"/>
              </a:spcBef>
            </a:pPr>
            <a:r>
              <a:rPr lang="en-US" sz="3200" dirty="0" smtClean="0">
                <a:solidFill>
                  <a:schemeClr val="tx1"/>
                </a:solidFill>
              </a:rPr>
              <a:t>Step 3. Ask For More Information </a:t>
            </a:r>
          </a:p>
        </p:txBody>
      </p:sp>
      <p:sp>
        <p:nvSpPr>
          <p:cNvPr id="689154" name="Shape 689153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/>
          <a:lstStyle/>
          <a:p>
            <a:pPr marL="533400" indent="-533400" defTabSz="914400" eaLnBrk="1" hangingPunct="1"/>
            <a:r>
              <a:rPr lang="en-US" dirty="0" smtClean="0"/>
              <a:t>It continues the discussion as a </a:t>
            </a:r>
            <a:r>
              <a:rPr lang="en-US" i="1" dirty="0" smtClean="0"/>
              <a:t>dialog</a:t>
            </a:r>
            <a:endParaRPr lang="en-US" dirty="0" smtClean="0"/>
          </a:p>
          <a:p>
            <a:pPr marL="533400" indent="-533400" defTabSz="914400" eaLnBrk="1" hangingPunct="1"/>
            <a:r>
              <a:rPr lang="en-US" dirty="0" smtClean="0"/>
              <a:t>It </a:t>
            </a:r>
            <a:r>
              <a:rPr lang="en-US" b="1" u="sng" dirty="0" smtClean="0"/>
              <a:t>__________</a:t>
            </a:r>
            <a:r>
              <a:rPr lang="en-US" dirty="0" smtClean="0"/>
              <a:t> </a:t>
            </a:r>
            <a:r>
              <a:rPr lang="en-US" dirty="0" smtClean="0"/>
              <a:t>any anger or emotion the customer is feeling</a:t>
            </a:r>
          </a:p>
          <a:p>
            <a:pPr marL="533400" indent="-533400" defTabSz="914400" eaLnBrk="1" hangingPunct="1"/>
            <a:r>
              <a:rPr lang="en-US" dirty="0" smtClean="0"/>
              <a:t>It helps you understand the basis for the customer’s concern</a:t>
            </a:r>
          </a:p>
        </p:txBody>
      </p:sp>
    </p:spTree>
    <p:extLst>
      <p:ext uri="{BB962C8B-B14F-4D97-AF65-F5344CB8AC3E}">
        <p14:creationId xmlns:p14="http://schemas.microsoft.com/office/powerpoint/2010/main" val="2619565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5" name="Shape 690179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algn="l" defTabSz="914400" eaLnBrk="1" hangingPunct="1">
              <a:spcBef>
                <a:spcPct val="20000"/>
              </a:spcBef>
            </a:pPr>
            <a:r>
              <a:rPr lang="en-US" sz="3200" smtClean="0">
                <a:solidFill>
                  <a:schemeClr val="tx1"/>
                </a:solidFill>
              </a:rPr>
              <a:t>Step 4. . .Handle The Objection</a:t>
            </a:r>
          </a:p>
        </p:txBody>
      </p:sp>
      <p:sp>
        <p:nvSpPr>
          <p:cNvPr id="448514" name="Shape 690177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>
            <a:normAutofit/>
          </a:bodyPr>
          <a:lstStyle/>
          <a:p>
            <a:pPr defTabSz="914400" eaLnBrk="1" hangingPunct="1"/>
            <a:r>
              <a:rPr lang="en-US" dirty="0" smtClean="0"/>
              <a:t>The “best” technique for handling an objection depends on many things . . .</a:t>
            </a:r>
          </a:p>
          <a:p>
            <a:pPr lvl="1" defTabSz="914400" eaLnBrk="1" hangingPunct="1"/>
            <a:r>
              <a:rPr lang="en-US" dirty="0" smtClean="0"/>
              <a:t>the salesperson, </a:t>
            </a:r>
          </a:p>
          <a:p>
            <a:pPr lvl="1" defTabSz="914400" eaLnBrk="1" hangingPunct="1"/>
            <a:r>
              <a:rPr lang="en-US" dirty="0" smtClean="0"/>
              <a:t>the customer, </a:t>
            </a:r>
          </a:p>
          <a:p>
            <a:pPr lvl="1" defTabSz="914400" eaLnBrk="1" hangingPunct="1"/>
            <a:r>
              <a:rPr lang="en-US" dirty="0" smtClean="0"/>
              <a:t>the type of objection, </a:t>
            </a:r>
          </a:p>
          <a:p>
            <a:pPr lvl="1" defTabSz="914400" eaLnBrk="1" hangingPunct="1"/>
            <a:r>
              <a:rPr lang="en-US" dirty="0" smtClean="0"/>
              <a:t>the nature of the </a:t>
            </a:r>
            <a:r>
              <a:rPr lang="en-US" b="1" u="sng" dirty="0" smtClean="0"/>
              <a:t>___________</a:t>
            </a:r>
            <a:r>
              <a:rPr lang="en-US" dirty="0" smtClean="0"/>
              <a:t>between </a:t>
            </a:r>
            <a:r>
              <a:rPr lang="en-US" dirty="0" smtClean="0"/>
              <a:t>the salesperson and the customer.</a:t>
            </a:r>
          </a:p>
          <a:p>
            <a:r>
              <a:rPr lang="en-US" dirty="0" smtClean="0"/>
              <a:t>These nuances are learned over time, but there are a few common techniques</a:t>
            </a:r>
          </a:p>
        </p:txBody>
      </p:sp>
    </p:spTree>
    <p:extLst>
      <p:ext uri="{BB962C8B-B14F-4D97-AF65-F5344CB8AC3E}">
        <p14:creationId xmlns:p14="http://schemas.microsoft.com/office/powerpoint/2010/main" val="14063927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 smtClean="0"/>
              <a:t>Specific Techniques for Handling Objections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0015"/>
            <a:ext cx="381000" cy="365125"/>
          </a:xfrm>
        </p:spPr>
        <p:txBody>
          <a:bodyPr/>
          <a:lstStyle/>
          <a:p>
            <a:fld id="{A410B474-9186-45C5-9141-A03E51607601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88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Shape 691202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defTabSz="914400" eaLnBrk="1" hangingPunct="1">
              <a:spcBef>
                <a:spcPct val="20000"/>
              </a:spcBef>
            </a:pPr>
            <a:r>
              <a:rPr lang="en-US" sz="3200" dirty="0" smtClean="0"/>
              <a:t>Techniques for Handling Objections</a:t>
            </a:r>
            <a:endParaRPr lang="en-US" sz="3200" dirty="0" smtClean="0">
              <a:solidFill>
                <a:schemeClr val="tx1"/>
              </a:solidFill>
            </a:endParaRPr>
          </a:p>
        </p:txBody>
      </p:sp>
      <p:sp>
        <p:nvSpPr>
          <p:cNvPr id="449539" name="Shape 691203"/>
          <p:cNvSpPr>
            <a:spLocks noGrp="1" noChangeArrowheads="1"/>
          </p:cNvSpPr>
          <p:nvPr>
            <p:ph idx="1"/>
          </p:nvPr>
        </p:nvSpPr>
        <p:spPr>
          <a:xfrm>
            <a:off x="457200" y="4008437"/>
            <a:ext cx="8229600" cy="2925763"/>
          </a:xfrm>
        </p:spPr>
        <p:txBody>
          <a:bodyPr lIns="92075" tIns="46038" rIns="92075" bIns="46038">
            <a:normAutofit/>
          </a:bodyPr>
          <a:lstStyle/>
          <a:p>
            <a:pPr marL="0" indent="0" defTabSz="914400" eaLnBrk="1" hangingPunct="1">
              <a:buNone/>
            </a:pPr>
            <a:r>
              <a:rPr lang="en-US" dirty="0" smtClean="0"/>
              <a:t>The “best” way to handle objections </a:t>
            </a:r>
          </a:p>
          <a:p>
            <a:pPr lvl="1" defTabSz="914400" eaLnBrk="1" hangingPunct="1"/>
            <a:r>
              <a:rPr lang="en-US" dirty="0" smtClean="0"/>
              <a:t>is to </a:t>
            </a:r>
            <a:r>
              <a:rPr lang="en-US" b="1" u="sng" dirty="0" smtClean="0"/>
              <a:t>_________</a:t>
            </a:r>
            <a:r>
              <a:rPr lang="en-US" dirty="0" smtClean="0"/>
              <a:t>all </a:t>
            </a:r>
            <a:r>
              <a:rPr lang="en-US" dirty="0" smtClean="0"/>
              <a:t>of the major techniques, </a:t>
            </a:r>
          </a:p>
          <a:p>
            <a:pPr lvl="1" defTabSz="914400" eaLnBrk="1" hangingPunct="1"/>
            <a:r>
              <a:rPr lang="en-US" dirty="0" smtClean="0"/>
              <a:t>then choose the one that is most effective with each customer and each objection.</a:t>
            </a:r>
          </a:p>
        </p:txBody>
      </p:sp>
      <p:pic>
        <p:nvPicPr>
          <p:cNvPr id="449540" name="Rectangle 6912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480" y="1524000"/>
            <a:ext cx="3657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35287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Shape 692225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algn="l">
              <a:spcBef>
                <a:spcPct val="20000"/>
              </a:spcBef>
            </a:pPr>
            <a:r>
              <a:rPr lang="en-US" sz="3200" dirty="0"/>
              <a:t>Step </a:t>
            </a:r>
            <a:r>
              <a:rPr lang="en-US" sz="3200" dirty="0" smtClean="0"/>
              <a:t>4. Handle </a:t>
            </a:r>
            <a:r>
              <a:rPr lang="en-US" sz="3200" dirty="0"/>
              <a:t>the Objection</a:t>
            </a:r>
            <a:endParaRPr lang="en-US" sz="3200" dirty="0" smtClean="0">
              <a:solidFill>
                <a:schemeClr val="tx1"/>
              </a:solidFill>
            </a:endParaRPr>
          </a:p>
        </p:txBody>
      </p:sp>
      <p:sp>
        <p:nvSpPr>
          <p:cNvPr id="450563" name="TextBox 692227"/>
          <p:cNvSpPr txBox="1">
            <a:spLocks noChangeArrowheads="1"/>
          </p:cNvSpPr>
          <p:nvPr/>
        </p:nvSpPr>
        <p:spPr bwMode="auto">
          <a:xfrm>
            <a:off x="457200" y="1600200"/>
            <a:ext cx="81534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2" charset="2"/>
              <a:buNone/>
            </a:pPr>
            <a:r>
              <a:rPr lang="en-US" sz="2800" dirty="0">
                <a:latin typeface="+mn-lt"/>
              </a:rPr>
              <a:t>The “Feel, Felt, Found” technique is effective in responding to an emotionally-based objection:</a:t>
            </a:r>
          </a:p>
          <a:p>
            <a:pPr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2" charset="2"/>
              <a:buNone/>
            </a:pPr>
            <a:r>
              <a:rPr lang="en-US" sz="2800" dirty="0">
                <a:latin typeface="+mn-lt"/>
              </a:rPr>
              <a:t> </a:t>
            </a:r>
            <a:endParaRPr lang="en-US" sz="2800" dirty="0" smtClean="0">
              <a:latin typeface="+mn-lt"/>
            </a:endParaRPr>
          </a:p>
          <a:p>
            <a:pPr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2" charset="2"/>
              <a:buNone/>
            </a:pPr>
            <a:endParaRPr lang="en-US" sz="2800" dirty="0">
              <a:latin typeface="+mn-lt"/>
            </a:endParaRPr>
          </a:p>
          <a:p>
            <a:pPr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2" charset="2"/>
              <a:buNone/>
            </a:pPr>
            <a:endParaRPr lang="en-US" sz="2800" dirty="0" smtClean="0">
              <a:latin typeface="+mn-lt"/>
            </a:endParaRPr>
          </a:p>
          <a:p>
            <a:pPr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2" charset="2"/>
              <a:buNone/>
            </a:pPr>
            <a:endParaRPr lang="en-US" sz="2800" dirty="0">
              <a:latin typeface="+mn-lt"/>
            </a:endParaRPr>
          </a:p>
          <a:p>
            <a:pPr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2" charset="2"/>
              <a:buNone/>
            </a:pPr>
            <a:endParaRPr lang="en-US" sz="2800" dirty="0">
              <a:latin typeface="+mn-lt"/>
            </a:endParaRPr>
          </a:p>
          <a:p>
            <a:pPr eaLnBrk="1" hangingPunct="1"/>
            <a:r>
              <a:rPr lang="en-US" sz="2800" b="1" dirty="0" smtClean="0">
                <a:solidFill>
                  <a:srgbClr val="006600"/>
                </a:solidFill>
                <a:latin typeface="+mn-lt"/>
              </a:rPr>
              <a:t>Example:</a:t>
            </a:r>
          </a:p>
          <a:p>
            <a:pPr eaLnBrk="1" hangingPunct="1"/>
            <a:r>
              <a:rPr lang="en-US" sz="2800" b="1" dirty="0" smtClean="0">
                <a:solidFill>
                  <a:srgbClr val="006600"/>
                </a:solidFill>
                <a:latin typeface="+mn-lt"/>
              </a:rPr>
              <a:t>“I </a:t>
            </a:r>
            <a:r>
              <a:rPr lang="en-US" sz="2800" b="1" dirty="0">
                <a:solidFill>
                  <a:srgbClr val="006600"/>
                </a:solidFill>
                <a:latin typeface="+mn-lt"/>
              </a:rPr>
              <a:t>know how you feel. I felt that way myself until I found out . . </a:t>
            </a:r>
            <a:r>
              <a:rPr lang="en-US" sz="2800" b="1" dirty="0" smtClean="0">
                <a:solidFill>
                  <a:srgbClr val="006600"/>
                </a:solidFill>
                <a:latin typeface="+mn-lt"/>
              </a:rPr>
              <a:t>.”</a:t>
            </a:r>
            <a:endParaRPr lang="en-US" sz="2800" b="1" dirty="0">
              <a:solidFill>
                <a:srgbClr val="006600"/>
              </a:solidFill>
              <a:latin typeface="+mn-lt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743200"/>
            <a:ext cx="1981200" cy="247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9764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Shape 693249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algn="l">
              <a:spcBef>
                <a:spcPct val="20000"/>
              </a:spcBef>
            </a:pPr>
            <a:r>
              <a:rPr lang="en-US" sz="3200" dirty="0"/>
              <a:t>Step </a:t>
            </a:r>
            <a:r>
              <a:rPr lang="en-US" sz="3200" dirty="0" smtClean="0"/>
              <a:t>4. Handle </a:t>
            </a:r>
            <a:r>
              <a:rPr lang="en-US" sz="3200" dirty="0"/>
              <a:t>the Objection</a:t>
            </a:r>
            <a:endParaRPr lang="en-US" sz="3200" dirty="0" smtClean="0">
              <a:solidFill>
                <a:schemeClr val="tx1"/>
              </a:solidFill>
            </a:endParaRPr>
          </a:p>
        </p:txBody>
      </p:sp>
      <p:sp>
        <p:nvSpPr>
          <p:cNvPr id="693251" name="Shape 693250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 lIns="92075" tIns="46038" rIns="92075" bIns="46038">
            <a:normAutofit fontScale="92500" lnSpcReduction="20000"/>
          </a:bodyPr>
          <a:lstStyle/>
          <a:p>
            <a:pPr marL="0" indent="0" defTabSz="914400" eaLnBrk="1" hangingPunct="1">
              <a:lnSpc>
                <a:spcPct val="110000"/>
              </a:lnSpc>
              <a:buNone/>
            </a:pPr>
            <a:r>
              <a:rPr lang="en-US" sz="3000" dirty="0" smtClean="0"/>
              <a:t>The objection behind the objection technique uses probing to uncover the real objection </a:t>
            </a:r>
          </a:p>
          <a:p>
            <a:pPr>
              <a:lnSpc>
                <a:spcPct val="110000"/>
              </a:lnSpc>
            </a:pPr>
            <a:r>
              <a:rPr lang="en-US" sz="3000" b="1" dirty="0" smtClean="0">
                <a:solidFill>
                  <a:srgbClr val="CC6600"/>
                </a:solidFill>
              </a:rPr>
              <a:t>Open ended questions work well here</a:t>
            </a:r>
          </a:p>
          <a:p>
            <a:pPr marL="0" indent="0" defTabSz="914400" eaLnBrk="1" hangingPunct="1">
              <a:lnSpc>
                <a:spcPct val="110000"/>
              </a:lnSpc>
              <a:buNone/>
            </a:pPr>
            <a:r>
              <a:rPr lang="en-US" sz="3000" dirty="0" smtClean="0"/>
              <a:t>Examples:</a:t>
            </a:r>
          </a:p>
          <a:p>
            <a:pPr marL="0" indent="0" defTabSz="914400" eaLnBrk="1" hangingPunct="1">
              <a:lnSpc>
                <a:spcPct val="110000"/>
              </a:lnSpc>
              <a:buNone/>
            </a:pPr>
            <a:r>
              <a:rPr lang="en-US" sz="3000" b="1" i="1" dirty="0" smtClean="0">
                <a:solidFill>
                  <a:srgbClr val="006600"/>
                </a:solidFill>
              </a:rPr>
              <a:t>“You seem to have had a bad experience with that…can you explain what happened?”</a:t>
            </a:r>
          </a:p>
          <a:p>
            <a:pPr marL="0" indent="0" defTabSz="914400" eaLnBrk="1" hangingPunct="1">
              <a:lnSpc>
                <a:spcPct val="110000"/>
              </a:lnSpc>
              <a:buNone/>
            </a:pPr>
            <a:r>
              <a:rPr lang="en-US" sz="3000" b="1" i="1" dirty="0" smtClean="0">
                <a:solidFill>
                  <a:srgbClr val="7030A0"/>
                </a:solidFill>
              </a:rPr>
              <a:t>“You seem really concerned about our ability to meet your delivery needs, can you tell me why?”</a:t>
            </a:r>
          </a:p>
          <a:p>
            <a:pPr marL="0" indent="0" defTabSz="914400" eaLnBrk="1" hangingPunct="1">
              <a:lnSpc>
                <a:spcPct val="110000"/>
              </a:lnSpc>
              <a:buNone/>
            </a:pPr>
            <a:r>
              <a:rPr lang="en-US" sz="3000" b="1" i="1" dirty="0" smtClean="0">
                <a:solidFill>
                  <a:srgbClr val="002060"/>
                </a:solidFill>
              </a:rPr>
              <a:t>“It would be helpful if you could give me specifics.  Is there an example that comes to mind?”</a:t>
            </a:r>
            <a:endParaRPr lang="en-US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6790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Shape 694273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algn="l">
              <a:spcBef>
                <a:spcPct val="20000"/>
              </a:spcBef>
            </a:pPr>
            <a:r>
              <a:rPr lang="en-US" sz="3200" dirty="0"/>
              <a:t>Step </a:t>
            </a:r>
            <a:r>
              <a:rPr lang="en-US" sz="3200" dirty="0" smtClean="0"/>
              <a:t>4. Handle </a:t>
            </a:r>
            <a:r>
              <a:rPr lang="en-US" sz="3200" dirty="0"/>
              <a:t>the Objection</a:t>
            </a:r>
            <a:endParaRPr lang="en-US" sz="3200" baseline="38000" dirty="0" smtClean="0">
              <a:solidFill>
                <a:schemeClr val="tx1"/>
              </a:solidFill>
            </a:endParaRPr>
          </a:p>
        </p:txBody>
      </p:sp>
      <p:sp>
        <p:nvSpPr>
          <p:cNvPr id="35844" name="Shape 694274"/>
          <p:cNvSpPr>
            <a:spLocks noGrp="1" noChangeArrowheads="1"/>
          </p:cNvSpPr>
          <p:nvPr>
            <p:ph idx="1"/>
          </p:nvPr>
        </p:nvSpPr>
        <p:spPr>
          <a:ln cap="flat" algn="ctr">
            <a:noFill/>
            <a:miter lim="800000"/>
            <a:headEnd type="none" w="med" len="med"/>
            <a:tailEnd type="none" w="med" len="med"/>
          </a:ln>
        </p:spPr>
        <p:txBody>
          <a:bodyPr lIns="92075" tIns="46038" rIns="92075" bIns="46038">
            <a:normAutofit/>
          </a:bodyPr>
          <a:lstStyle/>
          <a:p>
            <a:pPr marL="0" indent="0">
              <a:buNone/>
            </a:pPr>
            <a:r>
              <a:rPr lang="en-US" dirty="0" smtClean="0"/>
              <a:t>Draw out the customer’s underlying objections  by using the “echo technique”</a:t>
            </a:r>
          </a:p>
          <a:p>
            <a:r>
              <a:rPr lang="en-US" b="1" dirty="0" smtClean="0">
                <a:solidFill>
                  <a:srgbClr val="CC6600"/>
                </a:solidFill>
              </a:rPr>
              <a:t>You </a:t>
            </a:r>
            <a:r>
              <a:rPr lang="en-US" b="1" dirty="0">
                <a:solidFill>
                  <a:srgbClr val="CC6600"/>
                </a:solidFill>
              </a:rPr>
              <a:t>actually “echo” the key point in your customer’s objection in their </a:t>
            </a:r>
            <a:r>
              <a:rPr lang="en-US" b="1" u="sng" dirty="0" smtClean="0">
                <a:solidFill>
                  <a:srgbClr val="CC6600"/>
                </a:solidFill>
              </a:rPr>
              <a:t>__________</a:t>
            </a:r>
            <a:r>
              <a:rPr lang="en-US" b="1" dirty="0" smtClean="0">
                <a:solidFill>
                  <a:srgbClr val="CC6600"/>
                </a:solidFill>
              </a:rPr>
              <a:t>as </a:t>
            </a:r>
            <a:r>
              <a:rPr lang="en-US" b="1" dirty="0">
                <a:solidFill>
                  <a:srgbClr val="CC6600"/>
                </a:solidFill>
              </a:rPr>
              <a:t>a way to get their reaction and a further </a:t>
            </a:r>
            <a:r>
              <a:rPr lang="en-US" b="1" dirty="0" smtClean="0">
                <a:solidFill>
                  <a:srgbClr val="CC6600"/>
                </a:solidFill>
              </a:rPr>
              <a:t>explanation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Example:</a:t>
            </a:r>
          </a:p>
          <a:p>
            <a:pPr marL="0" indent="0">
              <a:buNone/>
            </a:pPr>
            <a:r>
              <a:rPr lang="en-US" b="1" i="1" dirty="0" smtClean="0">
                <a:solidFill>
                  <a:srgbClr val="006600"/>
                </a:solidFill>
              </a:rPr>
              <a:t>“You said our deliveries have been late?”</a:t>
            </a:r>
            <a:endParaRPr lang="en-US" b="1" i="1" dirty="0">
              <a:solidFill>
                <a:srgbClr val="006600"/>
              </a:solidFill>
            </a:endParaRPr>
          </a:p>
          <a:p>
            <a:pPr defTabSz="914400" eaLnBrk="1" hangingPunct="1"/>
            <a:endParaRPr lang="en-US" sz="3200" dirty="0" smtClean="0"/>
          </a:p>
          <a:p>
            <a:pPr defTabSz="914400" eaLnBrk="1" hangingPunct="1"/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30480263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Shape 63897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sz="3200" dirty="0" smtClean="0">
                <a:solidFill>
                  <a:schemeClr val="tx1"/>
                </a:solidFill>
              </a:rPr>
              <a:t>Resistance</a:t>
            </a:r>
          </a:p>
        </p:txBody>
      </p:sp>
      <p:sp>
        <p:nvSpPr>
          <p:cNvPr id="404483" name="Shape 638978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defTabSz="914400"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FontTx/>
              <a:buNone/>
            </a:pPr>
            <a:r>
              <a:rPr lang="en-US" dirty="0" smtClean="0"/>
              <a:t>Through the presentation each selling point is designed to . . . </a:t>
            </a:r>
          </a:p>
          <a:p>
            <a:pPr marL="796925" lvl="1" defTabSz="914400" eaLnBrk="1" hangingPunct="1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Create understanding of your plan or solution</a:t>
            </a:r>
          </a:p>
          <a:p>
            <a:pPr marL="796925" lvl="1" defTabSz="914400" eaLnBrk="1" hangingPunct="1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Convince the prospect of the benefits they will receive</a:t>
            </a:r>
          </a:p>
          <a:p>
            <a:pPr marL="796925" lvl="1" defTabSz="914400" eaLnBrk="1" hangingPunct="1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Cause them to want or desire what you are offering </a:t>
            </a:r>
          </a:p>
          <a:p>
            <a:pPr marL="0" indent="0" defTabSz="914400" eaLnBrk="1" hangingPunct="1">
              <a:buFontTx/>
              <a:buNone/>
            </a:pPr>
            <a:r>
              <a:rPr lang="en-US" dirty="0" smtClean="0"/>
              <a:t>Theoretically . . . this step by step process will lead to a sale!</a:t>
            </a:r>
          </a:p>
        </p:txBody>
      </p:sp>
    </p:spTree>
    <p:extLst>
      <p:ext uri="{BB962C8B-B14F-4D97-AF65-F5344CB8AC3E}">
        <p14:creationId xmlns:p14="http://schemas.microsoft.com/office/powerpoint/2010/main" val="39006476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Shape 695297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algn="l">
              <a:spcBef>
                <a:spcPct val="20000"/>
              </a:spcBef>
            </a:pPr>
            <a:r>
              <a:rPr lang="en-US" sz="3200" dirty="0" smtClean="0"/>
              <a:t>Step 4. Handle the Objection</a:t>
            </a:r>
            <a:endParaRPr lang="en-US" sz="3200" dirty="0" smtClean="0">
              <a:solidFill>
                <a:schemeClr val="tx1"/>
              </a:solidFill>
            </a:endParaRPr>
          </a:p>
        </p:txBody>
      </p:sp>
      <p:sp>
        <p:nvSpPr>
          <p:cNvPr id="36868" name="Shape 695298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>
            <a:normAutofit/>
          </a:bodyPr>
          <a:lstStyle/>
          <a:p>
            <a:pPr marL="0" indent="0">
              <a:buNone/>
            </a:pPr>
            <a:r>
              <a:rPr lang="en-US" dirty="0" smtClean="0"/>
              <a:t>Turning </a:t>
            </a:r>
            <a:r>
              <a:rPr lang="en-US" dirty="0"/>
              <a:t>the </a:t>
            </a:r>
            <a:r>
              <a:rPr lang="en-US" dirty="0" smtClean="0"/>
              <a:t>objection </a:t>
            </a:r>
            <a:r>
              <a:rPr lang="en-US" dirty="0"/>
              <a:t>Into a </a:t>
            </a:r>
            <a:r>
              <a:rPr lang="en-US" dirty="0" smtClean="0"/>
              <a:t>selling </a:t>
            </a:r>
            <a:r>
              <a:rPr lang="en-US" dirty="0"/>
              <a:t>p</a:t>
            </a:r>
            <a:r>
              <a:rPr lang="en-US" dirty="0" smtClean="0"/>
              <a:t>oint is another technique you can use to handle an objection</a:t>
            </a:r>
          </a:p>
          <a:p>
            <a:r>
              <a:rPr lang="en-US" dirty="0" smtClean="0"/>
              <a:t>If they are correct, you agree with the “facts” the customer stated,</a:t>
            </a:r>
          </a:p>
          <a:p>
            <a:r>
              <a:rPr lang="en-US" b="1" dirty="0" smtClean="0">
                <a:solidFill>
                  <a:srgbClr val="FF6600"/>
                </a:solidFill>
              </a:rPr>
              <a:t>Use a logical explanation to show why this “fact” is actually a </a:t>
            </a:r>
            <a:r>
              <a:rPr lang="en-US" b="1" u="sng" dirty="0" smtClean="0">
                <a:solidFill>
                  <a:srgbClr val="FF6600"/>
                </a:solidFill>
              </a:rPr>
              <a:t>_____________</a:t>
            </a:r>
            <a:r>
              <a:rPr lang="en-US" b="1" dirty="0" smtClean="0">
                <a:solidFill>
                  <a:srgbClr val="FF6600"/>
                </a:solidFill>
              </a:rPr>
              <a:t>- </a:t>
            </a:r>
            <a:r>
              <a:rPr lang="en-US" b="1" dirty="0" smtClean="0">
                <a:solidFill>
                  <a:srgbClr val="FF6600"/>
                </a:solidFill>
              </a:rPr>
              <a:t>not a disadvantage</a:t>
            </a:r>
          </a:p>
        </p:txBody>
      </p:sp>
    </p:spTree>
    <p:extLst>
      <p:ext uri="{BB962C8B-B14F-4D97-AF65-F5344CB8AC3E}">
        <p14:creationId xmlns:p14="http://schemas.microsoft.com/office/powerpoint/2010/main" val="19099111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Shape 6963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algn="l" defTabSz="914400" eaLnBrk="1" hangingPunct="1">
              <a:spcBef>
                <a:spcPct val="20000"/>
              </a:spcBef>
            </a:pPr>
            <a:r>
              <a:rPr lang="en-US" sz="3200" smtClean="0">
                <a:solidFill>
                  <a:schemeClr val="tx1"/>
                </a:solidFill>
              </a:rPr>
              <a:t>Turn the Objection Into a Selling Point</a:t>
            </a:r>
          </a:p>
        </p:txBody>
      </p:sp>
      <p:sp>
        <p:nvSpPr>
          <p:cNvPr id="696323" name="Shape 69632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defTabSz="914400" eaLnBrk="1" hangingPunct="1"/>
            <a:r>
              <a:rPr lang="en-US" b="1" i="1" dirty="0" smtClean="0">
                <a:solidFill>
                  <a:srgbClr val="002060"/>
                </a:solidFill>
              </a:rPr>
              <a:t>“You're right, Kevin.  We are a national organization . . . and that is why we can provide you with such a wide spectrum of support services. “ </a:t>
            </a:r>
          </a:p>
          <a:p>
            <a:pPr defTabSz="914400" eaLnBrk="1" hangingPunct="1"/>
            <a:r>
              <a:rPr lang="en-US" b="1" i="1" dirty="0" smtClean="0">
                <a:solidFill>
                  <a:srgbClr val="006600"/>
                </a:solidFill>
              </a:rPr>
              <a:t>“You know, we have experience in almost every part of the U.S.  and that allows us to bring a great deal of experience to you and helping you with your operation.”</a:t>
            </a:r>
          </a:p>
        </p:txBody>
      </p:sp>
    </p:spTree>
    <p:extLst>
      <p:ext uri="{BB962C8B-B14F-4D97-AF65-F5344CB8AC3E}">
        <p14:creationId xmlns:p14="http://schemas.microsoft.com/office/powerpoint/2010/main" val="15724138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Shape 697345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algn="l" defTabSz="914400" eaLnBrk="1" hangingPunct="1">
              <a:spcBef>
                <a:spcPct val="20000"/>
              </a:spcBef>
            </a:pPr>
            <a:r>
              <a:rPr lang="en-US" sz="3200" dirty="0" smtClean="0">
                <a:solidFill>
                  <a:schemeClr val="tx1"/>
                </a:solidFill>
              </a:rPr>
              <a:t>Step 4. Handle the Objection</a:t>
            </a:r>
          </a:p>
        </p:txBody>
      </p:sp>
      <p:sp>
        <p:nvSpPr>
          <p:cNvPr id="453635" name="Shape 697346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/>
          <a:lstStyle/>
          <a:p>
            <a:pPr marL="0" indent="0" defTabSz="914400" eaLnBrk="1" hangingPunct="1">
              <a:buNone/>
            </a:pPr>
            <a:r>
              <a:rPr lang="en-US" dirty="0" smtClean="0"/>
              <a:t>Another technique is to counter with a question</a:t>
            </a:r>
          </a:p>
          <a:p>
            <a:pPr defTabSz="914400" eaLnBrk="1" hangingPunct="1"/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Restating an objection and following up with a question is very useful to uncover “real” or underlying objections</a:t>
            </a:r>
          </a:p>
          <a:p>
            <a:pPr defTabSz="914400" eaLnBrk="1" hangingPunct="1"/>
            <a:r>
              <a:rPr lang="en-US" dirty="0" smtClean="0"/>
              <a:t>It allows you to state a fact, clear up a misconception, or flatly disagree with the customer without being </a:t>
            </a:r>
            <a:r>
              <a:rPr lang="en-US" b="1" u="sng" dirty="0" smtClean="0"/>
              <a:t>______________</a:t>
            </a:r>
            <a:endParaRPr lang="en-US" b="1" u="sng" dirty="0" smtClean="0"/>
          </a:p>
          <a:p>
            <a:pPr defTabSz="914400"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484859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Respond with A Question</a:t>
            </a:r>
            <a:endParaRPr lang="en-US" dirty="0"/>
          </a:p>
        </p:txBody>
      </p:sp>
      <p:pic>
        <p:nvPicPr>
          <p:cNvPr id="5" name="9c - Tommy Boy - Handle Objection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4125" y="1600200"/>
            <a:ext cx="6637338" cy="4525963"/>
          </a:xfrm>
        </p:spPr>
      </p:pic>
    </p:spTree>
    <p:extLst>
      <p:ext uri="{BB962C8B-B14F-4D97-AF65-F5344CB8AC3E}">
        <p14:creationId xmlns:p14="http://schemas.microsoft.com/office/powerpoint/2010/main" val="236905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Shape 698369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algn="l" defTabSz="914400" eaLnBrk="1" hangingPunct="1">
              <a:spcBef>
                <a:spcPct val="20000"/>
              </a:spcBef>
            </a:pPr>
            <a:r>
              <a:rPr lang="en-US" sz="3200" dirty="0" smtClean="0">
                <a:solidFill>
                  <a:schemeClr val="tx1"/>
                </a:solidFill>
              </a:rPr>
              <a:t>Step 4. Handle the Objection</a:t>
            </a:r>
          </a:p>
        </p:txBody>
      </p:sp>
      <p:sp>
        <p:nvSpPr>
          <p:cNvPr id="698371" name="Shape 698370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>
            <a:normAutofit/>
          </a:bodyPr>
          <a:lstStyle/>
          <a:p>
            <a:pPr marL="0" indent="0">
              <a:buNone/>
            </a:pPr>
            <a:r>
              <a:rPr lang="en-US" dirty="0" smtClean="0"/>
              <a:t>Another important technique is to agree </a:t>
            </a:r>
            <a:r>
              <a:rPr lang="en-US" dirty="0"/>
              <a:t>and b</a:t>
            </a:r>
            <a:r>
              <a:rPr lang="en-US" dirty="0" smtClean="0"/>
              <a:t>alance</a:t>
            </a:r>
          </a:p>
          <a:p>
            <a:r>
              <a:rPr lang="en-US" dirty="0" smtClean="0"/>
              <a:t>All products or services have both advantages and disadvantages</a:t>
            </a:r>
          </a:p>
          <a:p>
            <a:pPr defTabSz="914400" eaLnBrk="1" hangingPunct="1"/>
            <a:r>
              <a:rPr lang="en-US" b="1" dirty="0" smtClean="0">
                <a:solidFill>
                  <a:srgbClr val="002060"/>
                </a:solidFill>
              </a:rPr>
              <a:t>It it’s </a:t>
            </a:r>
            <a:r>
              <a:rPr lang="en-US" b="1" u="sng" dirty="0" smtClean="0">
                <a:solidFill>
                  <a:schemeClr val="accent3">
                    <a:lumMod val="50000"/>
                  </a:schemeClr>
                </a:solidFill>
              </a:rPr>
              <a:t>___________</a:t>
            </a:r>
            <a:r>
              <a:rPr lang="en-US" b="1" dirty="0" smtClean="0">
                <a:solidFill>
                  <a:srgbClr val="002060"/>
                </a:solidFill>
              </a:rPr>
              <a:t>to </a:t>
            </a:r>
            <a:r>
              <a:rPr lang="en-US" b="1" dirty="0" smtClean="0">
                <a:solidFill>
                  <a:srgbClr val="002060"/>
                </a:solidFill>
              </a:rPr>
              <a:t>do so, agree that they have a good point and then demonstrate how the benefits outweigh the disadvantages</a:t>
            </a:r>
          </a:p>
          <a:p>
            <a:pPr defTabSz="914400" eaLnBrk="1" hangingPunct="1"/>
            <a:r>
              <a:rPr lang="en-US" dirty="0" smtClean="0"/>
              <a:t>This can greatly enhance credibility</a:t>
            </a:r>
          </a:p>
        </p:txBody>
      </p:sp>
    </p:spTree>
    <p:extLst>
      <p:ext uri="{BB962C8B-B14F-4D97-AF65-F5344CB8AC3E}">
        <p14:creationId xmlns:p14="http://schemas.microsoft.com/office/powerpoint/2010/main" val="29366016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Shape 699393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algn="l" defTabSz="914400" eaLnBrk="1" hangingPunct="1">
              <a:spcBef>
                <a:spcPct val="20000"/>
              </a:spcBef>
            </a:pPr>
            <a:r>
              <a:rPr lang="en-US" sz="3200" dirty="0" smtClean="0">
                <a:solidFill>
                  <a:schemeClr val="tx1"/>
                </a:solidFill>
              </a:rPr>
              <a:t>Special Situation</a:t>
            </a:r>
          </a:p>
        </p:txBody>
      </p:sp>
      <p:sp>
        <p:nvSpPr>
          <p:cNvPr id="455683" name="Shape 699394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/>
          <a:lstStyle/>
          <a:p>
            <a:pPr marL="0" indent="0" defTabSz="914400" eaLnBrk="1" hangingPunct="1">
              <a:buNone/>
            </a:pPr>
            <a:r>
              <a:rPr lang="en-US" dirty="0" smtClean="0"/>
              <a:t>Denying the objection is a technique that should be used carefully. </a:t>
            </a:r>
          </a:p>
          <a:p>
            <a:r>
              <a:rPr lang="en-US" dirty="0" smtClean="0"/>
              <a:t>When you hear something that is just plain wrong, </a:t>
            </a:r>
            <a:r>
              <a:rPr lang="en-US" i="1" dirty="0" smtClean="0"/>
              <a:t>don’t abandon the basic process.</a:t>
            </a:r>
            <a:endParaRPr lang="en-US" dirty="0" smtClean="0"/>
          </a:p>
          <a:p>
            <a:pPr defTabSz="914400" eaLnBrk="1" hangingPunct="1"/>
            <a:r>
              <a:rPr lang="en-US" b="1" dirty="0" smtClean="0">
                <a:solidFill>
                  <a:srgbClr val="002060"/>
                </a:solidFill>
              </a:rPr>
              <a:t>Listen, restate, and ask for clarification  before you handle the objection  </a:t>
            </a:r>
          </a:p>
          <a:p>
            <a:pPr defTabSz="914400" eaLnBrk="1" hangingPunct="1"/>
            <a:r>
              <a:rPr lang="en-US" dirty="0" smtClean="0"/>
              <a:t>Perhaps ______ misunderstood </a:t>
            </a:r>
            <a:r>
              <a:rPr lang="en-US" dirty="0" smtClean="0"/>
              <a:t>something!</a:t>
            </a:r>
          </a:p>
        </p:txBody>
      </p:sp>
      <p:sp>
        <p:nvSpPr>
          <p:cNvPr id="455684" name="TextBox 699395"/>
          <p:cNvSpPr txBox="1">
            <a:spLocks noChangeArrowheads="1"/>
          </p:cNvSpPr>
          <p:nvPr/>
        </p:nvSpPr>
        <p:spPr bwMode="auto">
          <a:xfrm>
            <a:off x="304798" y="5340350"/>
            <a:ext cx="8429625" cy="1079500"/>
          </a:xfrm>
          <a:prstGeom prst="rect">
            <a:avLst/>
          </a:prstGeom>
          <a:noFill/>
          <a:ln w="127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FF0000"/>
              </a:buClr>
              <a:buSzPct val="70000"/>
              <a:buFont typeface="Monotype Sorts" pitchFamily="2" charset="2"/>
              <a:buNone/>
            </a:pPr>
            <a:r>
              <a:rPr lang="en-US" sz="3200"/>
              <a:t>Sometimes a customer will state an objection </a:t>
            </a:r>
          </a:p>
          <a:p>
            <a:pPr lvl="1">
              <a:buClr>
                <a:srgbClr val="FF0000"/>
              </a:buClr>
              <a:buSzPct val="70000"/>
              <a:buFont typeface="Monotype Sorts" pitchFamily="2" charset="2"/>
              <a:buNone/>
            </a:pPr>
            <a:r>
              <a:rPr lang="en-US" sz="3200"/>
              <a:t>that is simply false</a:t>
            </a:r>
          </a:p>
        </p:txBody>
      </p:sp>
    </p:spTree>
    <p:extLst>
      <p:ext uri="{BB962C8B-B14F-4D97-AF65-F5344CB8AC3E}">
        <p14:creationId xmlns:p14="http://schemas.microsoft.com/office/powerpoint/2010/main" val="4243095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7" name="Shape 700418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algn="l" defTabSz="914400" eaLnBrk="1" hangingPunct="1">
              <a:spcBef>
                <a:spcPct val="20000"/>
              </a:spcBef>
            </a:pPr>
            <a:r>
              <a:rPr lang="en-US" sz="3200" smtClean="0">
                <a:solidFill>
                  <a:schemeClr val="tx1"/>
                </a:solidFill>
              </a:rPr>
              <a:t>Deny the Objection</a:t>
            </a:r>
          </a:p>
        </p:txBody>
      </p:sp>
      <p:sp>
        <p:nvSpPr>
          <p:cNvPr id="700418" name="Shape 70041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350" indent="7938" defTabSz="914400">
              <a:spcBef>
                <a:spcPct val="0"/>
              </a:spcBef>
              <a:buClr>
                <a:schemeClr val="tx1"/>
              </a:buClr>
            </a:pPr>
            <a:r>
              <a:rPr lang="en-US" dirty="0" smtClean="0"/>
              <a:t>If the objection is really an accusation that is harmful, it may be a good idea to </a:t>
            </a:r>
            <a:r>
              <a:rPr lang="en-US" b="1" u="sng" dirty="0" smtClean="0"/>
              <a:t>deny</a:t>
            </a:r>
            <a:r>
              <a:rPr lang="en-US" dirty="0" smtClean="0"/>
              <a:t> it vigorously</a:t>
            </a:r>
          </a:p>
          <a:p>
            <a:pPr marL="6350" indent="7938" defTabSz="914400">
              <a:spcBef>
                <a:spcPct val="0"/>
              </a:spcBef>
              <a:buClr>
                <a:schemeClr val="tx1"/>
              </a:buClr>
            </a:pPr>
            <a:endParaRPr lang="en-US" dirty="0" smtClean="0"/>
          </a:p>
          <a:p>
            <a:pPr marL="6350" indent="7938" defTabSz="914400">
              <a:spcBef>
                <a:spcPct val="0"/>
              </a:spcBef>
              <a:buClr>
                <a:schemeClr val="tx1"/>
              </a:buClr>
            </a:pP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Meet the acquisition head on . . </a:t>
            </a:r>
          </a:p>
          <a:p>
            <a:pPr marL="6350" indent="7938" defTabSz="914400">
              <a:spcBef>
                <a:spcPct val="0"/>
              </a:spcBef>
              <a:buClr>
                <a:schemeClr val="tx1"/>
              </a:buClr>
            </a:pPr>
            <a:endParaRPr lang="en-US" dirty="0" smtClean="0"/>
          </a:p>
          <a:p>
            <a:pPr marL="6350" indent="7938" defTabSz="914400">
              <a:spcBef>
                <a:spcPct val="0"/>
              </a:spcBef>
              <a:buClr>
                <a:schemeClr val="tx1"/>
              </a:buClr>
            </a:pPr>
            <a:r>
              <a:rPr lang="en-US" dirty="0" smtClean="0"/>
              <a:t>You may even choose to “counterattack” </a:t>
            </a:r>
          </a:p>
          <a:p>
            <a:pPr marL="6350" indent="7938" defTabSz="914400">
              <a:spcBef>
                <a:spcPct val="0"/>
              </a:spcBef>
              <a:buClr>
                <a:schemeClr val="tx1"/>
              </a:buClr>
            </a:pPr>
            <a:endParaRPr lang="en-US" dirty="0" smtClean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073" y="472440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1380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1" name="Shape 701442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algn="l" defTabSz="914400" eaLnBrk="1" hangingPunct="1">
              <a:spcBef>
                <a:spcPct val="20000"/>
              </a:spcBef>
            </a:pPr>
            <a:r>
              <a:rPr lang="en-US" sz="3200" smtClean="0">
                <a:solidFill>
                  <a:schemeClr val="tx1"/>
                </a:solidFill>
              </a:rPr>
              <a:t>Deny the Objection</a:t>
            </a:r>
          </a:p>
        </p:txBody>
      </p:sp>
      <p:sp>
        <p:nvSpPr>
          <p:cNvPr id="701442" name="Shape 701441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6350" indent="7938" defTabSz="914400">
              <a:spcBef>
                <a:spcPct val="0"/>
              </a:spcBef>
              <a:buClr>
                <a:schemeClr val="tx1"/>
              </a:buClr>
            </a:pPr>
            <a:endParaRPr lang="en-US" dirty="0" smtClean="0"/>
          </a:p>
          <a:p>
            <a:pPr marL="6350" indent="7938" defTabSz="914400" eaLnBrk="1" hangingPunct="1">
              <a:spcBef>
                <a:spcPct val="0"/>
              </a:spcBef>
              <a:buFontTx/>
              <a:buNone/>
            </a:pPr>
            <a:r>
              <a:rPr lang="en-US" u="sng" dirty="0" smtClean="0"/>
              <a:t>Prospect</a:t>
            </a:r>
            <a:r>
              <a:rPr lang="en-US" dirty="0" smtClean="0"/>
              <a:t>:</a:t>
            </a:r>
          </a:p>
          <a:p>
            <a:pPr marL="6350" indent="7938" defTabSz="914400" eaLnBrk="1" hangingPunct="1">
              <a:spcBef>
                <a:spcPct val="0"/>
              </a:spcBef>
              <a:buFontTx/>
              <a:buNone/>
            </a:pPr>
            <a:r>
              <a:rPr lang="en-US" b="1" i="1" dirty="0" smtClean="0">
                <a:solidFill>
                  <a:srgbClr val="006600"/>
                </a:solidFill>
              </a:rPr>
              <a:t>“I heard you guys killed some beans last year!”</a:t>
            </a:r>
            <a:endParaRPr lang="en-US" b="1" dirty="0" smtClean="0">
              <a:solidFill>
                <a:srgbClr val="006600"/>
              </a:solidFill>
            </a:endParaRPr>
          </a:p>
          <a:p>
            <a:pPr marL="6350" indent="7938" defTabSz="914400" eaLnBrk="1" hangingPunct="1">
              <a:spcBef>
                <a:spcPct val="0"/>
              </a:spcBef>
              <a:buFontTx/>
              <a:buNone/>
            </a:pPr>
            <a:endParaRPr lang="en-US" dirty="0" smtClean="0"/>
          </a:p>
          <a:p>
            <a:pPr marL="6350" indent="7938" defTabSz="914400" eaLnBrk="1" hangingPunct="1">
              <a:spcBef>
                <a:spcPct val="0"/>
              </a:spcBef>
              <a:buFontTx/>
              <a:buNone/>
            </a:pPr>
            <a:r>
              <a:rPr lang="en-US" u="sng" dirty="0" smtClean="0"/>
              <a:t>Response</a:t>
            </a:r>
            <a:r>
              <a:rPr lang="en-US" dirty="0" smtClean="0"/>
              <a:t> :</a:t>
            </a:r>
          </a:p>
          <a:p>
            <a:pPr marL="6350" indent="7938" defTabSz="914400" eaLnBrk="1" hangingPunct="1">
              <a:spcBef>
                <a:spcPct val="0"/>
              </a:spcBef>
              <a:buFontTx/>
              <a:buNone/>
            </a:pPr>
            <a:r>
              <a:rPr lang="en-US" b="1" i="1" dirty="0" smtClean="0">
                <a:solidFill>
                  <a:srgbClr val="C00000"/>
                </a:solidFill>
              </a:rPr>
              <a:t>“Bob, I heard the same thing the other day.  It’s just not true</a:t>
            </a:r>
            <a:r>
              <a:rPr lang="en-US" b="1" i="1" dirty="0">
                <a:solidFill>
                  <a:srgbClr val="C00000"/>
                </a:solidFill>
              </a:rPr>
              <a:t>!</a:t>
            </a:r>
            <a:r>
              <a:rPr lang="en-US" b="1" i="1" dirty="0" smtClean="0">
                <a:solidFill>
                  <a:srgbClr val="C00000"/>
                </a:solidFill>
              </a:rPr>
              <a:t> Would you share with me where you heard that? I’d like to check it out and stop that rumor before it goes any further!”</a:t>
            </a:r>
          </a:p>
        </p:txBody>
      </p:sp>
    </p:spTree>
    <p:extLst>
      <p:ext uri="{BB962C8B-B14F-4D97-AF65-F5344CB8AC3E}">
        <p14:creationId xmlns:p14="http://schemas.microsoft.com/office/powerpoint/2010/main" val="33212651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Shape 702465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algn="l" defTabSz="914400" eaLnBrk="1" hangingPunct="1">
              <a:spcBef>
                <a:spcPct val="20000"/>
              </a:spcBef>
            </a:pPr>
            <a:r>
              <a:rPr lang="en-US" sz="3200" dirty="0" smtClean="0">
                <a:solidFill>
                  <a:schemeClr val="tx1"/>
                </a:solidFill>
              </a:rPr>
              <a:t>Special Situation</a:t>
            </a:r>
          </a:p>
        </p:txBody>
      </p:sp>
      <p:sp>
        <p:nvSpPr>
          <p:cNvPr id="702467" name="Shape 702466"/>
          <p:cNvSpPr>
            <a:spLocks noGrp="1" noChangeArrowheads="1"/>
          </p:cNvSpPr>
          <p:nvPr>
            <p:ph idx="1"/>
          </p:nvPr>
        </p:nvSpPr>
        <p:spPr>
          <a:xfrm>
            <a:off x="457200" y="2362200"/>
            <a:ext cx="8229600" cy="4191000"/>
          </a:xfrm>
        </p:spPr>
        <p:txBody>
          <a:bodyPr lIns="92075" tIns="46038" rIns="92075" bIns="46038">
            <a:normAutofit/>
          </a:bodyPr>
          <a:lstStyle/>
          <a:p>
            <a:pPr defTabSz="914400" eaLnBrk="1" hangingPunct="1"/>
            <a:r>
              <a:rPr lang="en-US" dirty="0" smtClean="0"/>
              <a:t>Irrational objections can often be recognized  by a display of emotion</a:t>
            </a:r>
          </a:p>
          <a:p>
            <a:pPr defTabSz="914400" eaLnBrk="1" hangingPunct="1"/>
            <a:r>
              <a:rPr lang="en-US" dirty="0" smtClean="0"/>
              <a:t>Customers may demonstrate</a:t>
            </a:r>
          </a:p>
          <a:p>
            <a:pPr lvl="1"/>
            <a:r>
              <a:rPr lang="en-US" b="1" u="sng" dirty="0" smtClean="0">
                <a:solidFill>
                  <a:srgbClr val="663300"/>
                </a:solidFill>
              </a:rPr>
              <a:t>______________</a:t>
            </a:r>
            <a:endParaRPr lang="en-US" b="1" u="sng" dirty="0" smtClean="0">
              <a:solidFill>
                <a:srgbClr val="663300"/>
              </a:solidFill>
            </a:endParaRPr>
          </a:p>
          <a:p>
            <a:pPr lvl="1"/>
            <a:r>
              <a:rPr lang="en-US" b="1" dirty="0" smtClean="0">
                <a:solidFill>
                  <a:srgbClr val="CC6600"/>
                </a:solidFill>
              </a:rPr>
              <a:t>Unresponsiveness</a:t>
            </a:r>
          </a:p>
          <a:p>
            <a:pPr lvl="1"/>
            <a:r>
              <a:rPr lang="en-US" b="1" dirty="0" smtClean="0">
                <a:solidFill>
                  <a:srgbClr val="CC6600"/>
                </a:solidFill>
              </a:rPr>
              <a:t>Irrelevant arguments</a:t>
            </a:r>
          </a:p>
          <a:p>
            <a:pPr lvl="1"/>
            <a:r>
              <a:rPr lang="en-US" b="1" dirty="0" smtClean="0">
                <a:solidFill>
                  <a:srgbClr val="CC6600"/>
                </a:solidFill>
              </a:rPr>
              <a:t>Rationalizing</a:t>
            </a:r>
          </a:p>
          <a:p>
            <a:pPr lvl="1"/>
            <a:r>
              <a:rPr lang="en-US" b="1" dirty="0" smtClean="0">
                <a:solidFill>
                  <a:srgbClr val="CC6600"/>
                </a:solidFill>
              </a:rPr>
              <a:t>Objection Hopping</a:t>
            </a:r>
          </a:p>
        </p:txBody>
      </p:sp>
      <p:sp>
        <p:nvSpPr>
          <p:cNvPr id="37893" name="TextBox 702468"/>
          <p:cNvSpPr txBox="1">
            <a:spLocks noChangeArrowheads="1"/>
          </p:cNvSpPr>
          <p:nvPr/>
        </p:nvSpPr>
        <p:spPr bwMode="auto">
          <a:xfrm>
            <a:off x="304800" y="1295400"/>
            <a:ext cx="7086600" cy="981075"/>
          </a:xfrm>
          <a:prstGeom prst="rect">
            <a:avLst/>
          </a:prstGeom>
          <a:noFill/>
          <a:ln w="127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FF0000"/>
              </a:buClr>
              <a:buSzPct val="70000"/>
              <a:buFont typeface="Monotype Sorts" pitchFamily="2" charset="2"/>
              <a:buNone/>
            </a:pPr>
            <a:r>
              <a:rPr lang="en-US" sz="3200"/>
              <a:t>Irrational objections occur when the prospect is emotionally upset</a:t>
            </a:r>
          </a:p>
        </p:txBody>
      </p:sp>
    </p:spTree>
    <p:extLst>
      <p:ext uri="{BB962C8B-B14F-4D97-AF65-F5344CB8AC3E}">
        <p14:creationId xmlns:p14="http://schemas.microsoft.com/office/powerpoint/2010/main" val="29026895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Shape 702465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algn="l" defTabSz="914400" eaLnBrk="1" hangingPunct="1">
              <a:spcBef>
                <a:spcPct val="20000"/>
              </a:spcBef>
            </a:pPr>
            <a:r>
              <a:rPr lang="en-US" sz="3200" dirty="0" smtClean="0">
                <a:solidFill>
                  <a:schemeClr val="tx1"/>
                </a:solidFill>
              </a:rPr>
              <a:t>Irrational Objections</a:t>
            </a:r>
          </a:p>
        </p:txBody>
      </p:sp>
      <p:sp>
        <p:nvSpPr>
          <p:cNvPr id="702467" name="Shape 702466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3306763"/>
          </a:xfrm>
        </p:spPr>
        <p:txBody>
          <a:bodyPr lIns="92075" tIns="46038" rIns="92075" bIns="46038"/>
          <a:lstStyle/>
          <a:p>
            <a:pPr defTabSz="914400" eaLnBrk="1" hangingPunct="1"/>
            <a:r>
              <a:rPr lang="en-US" dirty="0" smtClean="0"/>
              <a:t>Irrational objections are best handled  by listening “</a:t>
            </a:r>
            <a:r>
              <a:rPr lang="en-US" b="1" u="sng" dirty="0" smtClean="0"/>
              <a:t>empathetically</a:t>
            </a:r>
            <a:r>
              <a:rPr lang="en-US" dirty="0" smtClean="0"/>
              <a:t>” until the prospect calms down </a:t>
            </a:r>
          </a:p>
          <a:p>
            <a:pPr defTabSz="914400" eaLnBrk="1" hangingPunct="1"/>
            <a:r>
              <a:rPr lang="en-US" dirty="0" smtClean="0"/>
              <a:t>then probe for the real issues involved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10000"/>
            <a:ext cx="3352800" cy="243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81841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2800" y="3978247"/>
            <a:ext cx="5712792" cy="2879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5507" name="Shape 64000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>
              <a:spcBef>
                <a:spcPct val="20000"/>
              </a:spcBef>
            </a:pPr>
            <a:r>
              <a:rPr lang="en-US" sz="3200" dirty="0" smtClean="0">
                <a:solidFill>
                  <a:schemeClr val="tx1"/>
                </a:solidFill>
              </a:rPr>
              <a:t>Resistance</a:t>
            </a:r>
          </a:p>
        </p:txBody>
      </p:sp>
      <p:sp>
        <p:nvSpPr>
          <p:cNvPr id="405506" name="Shape 640001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defTabSz="914400" eaLnBrk="1" hangingPunct="1">
              <a:buFontTx/>
              <a:buNone/>
            </a:pPr>
            <a:r>
              <a:rPr lang="en-US" dirty="0" smtClean="0"/>
              <a:t>But, prospects sometimes . . .</a:t>
            </a:r>
          </a:p>
          <a:p>
            <a:pPr lvl="1" indent="-411163" defTabSz="914400" eaLnBrk="1" hangingPunct="1"/>
            <a:r>
              <a:rPr lang="en-US" b="1" dirty="0" smtClean="0">
                <a:solidFill>
                  <a:srgbClr val="7030A0"/>
                </a:solidFill>
              </a:rPr>
              <a:t>Do not accept each selling point as valid</a:t>
            </a:r>
          </a:p>
          <a:p>
            <a:pPr lvl="1" indent="-411163" defTabSz="914400" eaLnBrk="1" hangingPunct="1"/>
            <a:r>
              <a:rPr lang="en-US" b="1" dirty="0" smtClean="0">
                <a:solidFill>
                  <a:srgbClr val="7030A0"/>
                </a:solidFill>
              </a:rPr>
              <a:t>Do not find the selling points sufficient to motivate them to buy</a:t>
            </a:r>
          </a:p>
          <a:p>
            <a:pPr lvl="1" indent="-411163" defTabSz="914400" eaLnBrk="1" hangingPunct="1"/>
            <a:r>
              <a:rPr lang="en-US" b="1" dirty="0" smtClean="0">
                <a:solidFill>
                  <a:srgbClr val="7030A0"/>
                </a:solidFill>
              </a:rPr>
              <a:t>Raise questions</a:t>
            </a:r>
          </a:p>
          <a:p>
            <a:pPr lvl="1" indent="-411163" defTabSz="914400" eaLnBrk="1" hangingPunct="1"/>
            <a:r>
              <a:rPr lang="en-US" b="1" dirty="0" smtClean="0">
                <a:solidFill>
                  <a:srgbClr val="7030A0"/>
                </a:solidFill>
              </a:rPr>
              <a:t>Demonstrate “Resistance”</a:t>
            </a:r>
          </a:p>
        </p:txBody>
      </p:sp>
    </p:spTree>
    <p:extLst>
      <p:ext uri="{BB962C8B-B14F-4D97-AF65-F5344CB8AC3E}">
        <p14:creationId xmlns:p14="http://schemas.microsoft.com/office/powerpoint/2010/main" val="30413479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Persistence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97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Shape 679937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defTabSz="914400" eaLnBrk="1" hangingPunct="1">
              <a:spcBef>
                <a:spcPct val="20000"/>
              </a:spcBef>
            </a:pPr>
            <a:r>
              <a:rPr lang="en-US" sz="3200" dirty="0" smtClean="0">
                <a:solidFill>
                  <a:schemeClr val="tx1"/>
                </a:solidFill>
              </a:rPr>
              <a:t>Know When To Quit</a:t>
            </a:r>
          </a:p>
        </p:txBody>
      </p:sp>
      <p:sp>
        <p:nvSpPr>
          <p:cNvPr id="679939" name="Shape 679938"/>
          <p:cNvSpPr>
            <a:spLocks noGrp="1" noChangeArrowheads="1"/>
          </p:cNvSpPr>
          <p:nvPr>
            <p:ph idx="1"/>
          </p:nvPr>
        </p:nvSpPr>
        <p:spPr>
          <a:xfrm>
            <a:off x="152400" y="1600200"/>
            <a:ext cx="8839200" cy="4525963"/>
          </a:xfrm>
        </p:spPr>
        <p:txBody>
          <a:bodyPr lIns="92075" tIns="46038" rIns="92075" bIns="46038">
            <a:normAutofit/>
          </a:bodyPr>
          <a:lstStyle/>
          <a:p>
            <a:pPr marL="0" indent="0" algn="ctr" defTabSz="914400" eaLnBrk="1" hangingPunct="1">
              <a:lnSpc>
                <a:spcPct val="90000"/>
              </a:lnSpc>
              <a:buNone/>
            </a:pPr>
            <a:r>
              <a:rPr lang="en-US" b="1" dirty="0" smtClean="0">
                <a:solidFill>
                  <a:srgbClr val="002060"/>
                </a:solidFill>
              </a:rPr>
              <a:t>There is no single answer for how persistent to be</a:t>
            </a:r>
          </a:p>
          <a:p>
            <a:pPr defTabSz="914400" eaLnBrk="1" hangingPunct="1">
              <a:lnSpc>
                <a:spcPct val="90000"/>
              </a:lnSpc>
            </a:pPr>
            <a:endParaRPr lang="en-US" dirty="0"/>
          </a:p>
        </p:txBody>
      </p:sp>
      <p:pic>
        <p:nvPicPr>
          <p:cNvPr id="442372" name="Rectangle 6799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106" y="2438400"/>
            <a:ext cx="1500187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3207543"/>
            <a:ext cx="27432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Pushing too hard can easily alienate the prospect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72200" y="2992100"/>
            <a:ext cx="25146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Not pushing hard enough leaves opportunity on the table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1322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 when to Quit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dirty="0"/>
              <a:t>It’s a good idea to handle two or three objections</a:t>
            </a:r>
          </a:p>
          <a:p>
            <a:pPr>
              <a:lnSpc>
                <a:spcPct val="90000"/>
              </a:lnSpc>
            </a:pPr>
            <a:r>
              <a:rPr lang="en-US" dirty="0"/>
              <a:t>To the point where you feel you’re being a little aggressive</a:t>
            </a:r>
          </a:p>
          <a:p>
            <a:r>
              <a:rPr lang="en-US" dirty="0" smtClean="0"/>
              <a:t>You will usually feel more uncomfortable than your customer does</a:t>
            </a:r>
          </a:p>
          <a:p>
            <a:r>
              <a:rPr lang="en-US" dirty="0" smtClean="0"/>
              <a:t>And your customer will generally respect your passion for the product and your desire to help them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42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Shape 679937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defTabSz="914400" eaLnBrk="1" hangingPunct="1">
              <a:spcBef>
                <a:spcPct val="20000"/>
              </a:spcBef>
            </a:pPr>
            <a:r>
              <a:rPr lang="en-US" sz="3200" dirty="0" smtClean="0">
                <a:solidFill>
                  <a:schemeClr val="tx1"/>
                </a:solidFill>
              </a:rPr>
              <a:t>Know When To Quit</a:t>
            </a:r>
          </a:p>
        </p:txBody>
      </p:sp>
      <p:sp>
        <p:nvSpPr>
          <p:cNvPr id="679939" name="Shape 679938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153400" cy="4525963"/>
          </a:xfrm>
        </p:spPr>
        <p:txBody>
          <a:bodyPr lIns="92075" tIns="46038" rIns="92075" bIns="46038">
            <a:normAutofit/>
          </a:bodyPr>
          <a:lstStyle/>
          <a:p>
            <a:pPr defTabSz="914400" eaLnBrk="1" hangingPunct="1">
              <a:lnSpc>
                <a:spcPct val="90000"/>
              </a:lnSpc>
            </a:pPr>
            <a:r>
              <a:rPr lang="en-US" dirty="0" smtClean="0"/>
              <a:t>If you have made the best </a:t>
            </a:r>
            <a:r>
              <a:rPr lang="en-US" smtClean="0"/>
              <a:t>possible </a:t>
            </a:r>
            <a:r>
              <a:rPr lang="en-US" smtClean="0"/>
              <a:t>“</a:t>
            </a:r>
            <a:r>
              <a:rPr lang="en-US" b="1" u="sng" smtClean="0"/>
              <a:t>___________</a:t>
            </a:r>
            <a:r>
              <a:rPr lang="en-US" smtClean="0"/>
              <a:t>” </a:t>
            </a:r>
            <a:r>
              <a:rPr lang="en-US" dirty="0" smtClean="0"/>
              <a:t>and it isn’t good enough after handling two or three objections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solidFill>
                  <a:srgbClr val="6600CC"/>
                </a:solidFill>
              </a:rPr>
              <a:t>T</a:t>
            </a:r>
            <a:r>
              <a:rPr lang="en-US" b="1" dirty="0" smtClean="0">
                <a:solidFill>
                  <a:srgbClr val="6600CC"/>
                </a:solidFill>
              </a:rPr>
              <a:t>hank the customer and leave.</a:t>
            </a:r>
          </a:p>
          <a:p>
            <a:pPr defTabSz="914400" eaLnBrk="1" hangingPunct="1">
              <a:lnSpc>
                <a:spcPct val="90000"/>
              </a:lnSpc>
            </a:pPr>
            <a:r>
              <a:rPr lang="en-US" dirty="0" smtClean="0"/>
              <a:t>If you have been honest and sensitive to their needs, you’ll have another chance at a later time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335" y="4867275"/>
            <a:ext cx="2305050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41343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0015"/>
            <a:ext cx="381000" cy="365125"/>
          </a:xfrm>
        </p:spPr>
        <p:txBody>
          <a:bodyPr/>
          <a:lstStyle/>
          <a:p>
            <a:fld id="{A410B474-9186-45C5-9141-A03E51607601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1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There are many ways to handle resistance</a:t>
            </a:r>
          </a:p>
          <a:p>
            <a:r>
              <a:rPr lang="en-US" dirty="0" smtClean="0"/>
              <a:t>Objections typically require a mix of empathy and persistence</a:t>
            </a:r>
          </a:p>
          <a:p>
            <a:r>
              <a:rPr lang="en-US" dirty="0" smtClean="0"/>
              <a:t>Managing resistance and handling objections is not an area to fear</a:t>
            </a:r>
          </a:p>
          <a:p>
            <a:r>
              <a:rPr lang="en-US" dirty="0" smtClean="0"/>
              <a:t>These are important aspects of the sales process and indicate that the customer is considering your offer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76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Resistance</a:t>
            </a:r>
            <a:endParaRPr lang="en-US" dirty="0"/>
          </a:p>
        </p:txBody>
      </p:sp>
      <p:pic>
        <p:nvPicPr>
          <p:cNvPr id="4" name="9a - Tommy Boy - Second Try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7925" y="1600200"/>
            <a:ext cx="6637338" cy="4525963"/>
          </a:xfrm>
        </p:spPr>
      </p:pic>
    </p:spTree>
    <p:extLst>
      <p:ext uri="{BB962C8B-B14F-4D97-AF65-F5344CB8AC3E}">
        <p14:creationId xmlns:p14="http://schemas.microsoft.com/office/powerpoint/2010/main" val="285979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ProSelling">
  <a:themeElements>
    <a:clrScheme name="Foundry">
      <a:dk1>
        <a:sysClr val="windowText" lastClr="8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Foundry">
      <a:dk1>
        <a:sysClr val="windowText" lastClr="8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Foundry">
      <a:dk1>
        <a:sysClr val="windowText" lastClr="8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ProSelling</Template>
  <TotalTime>7691</TotalTime>
  <Words>3739</Words>
  <Application>Microsoft Office PowerPoint</Application>
  <PresentationFormat>On-screen Show (4:3)</PresentationFormat>
  <Paragraphs>510</Paragraphs>
  <Slides>85</Slides>
  <Notes>84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6" baseType="lpstr">
      <vt:lpstr>ProSelling</vt:lpstr>
      <vt:lpstr>PowerPoint Presentation</vt:lpstr>
      <vt:lpstr>Dealing with Resistance</vt:lpstr>
      <vt:lpstr>Overview</vt:lpstr>
      <vt:lpstr>Words to Watch</vt:lpstr>
      <vt:lpstr>Words to Watch</vt:lpstr>
      <vt:lpstr>Dealing with Resistance</vt:lpstr>
      <vt:lpstr>Resistance</vt:lpstr>
      <vt:lpstr>Resistance</vt:lpstr>
      <vt:lpstr>Resistance</vt:lpstr>
      <vt:lpstr>What is “Resistance?”</vt:lpstr>
      <vt:lpstr>What is “Resistance?”</vt:lpstr>
      <vt:lpstr>Resistance</vt:lpstr>
      <vt:lpstr>Active Resistance</vt:lpstr>
      <vt:lpstr>Passive Resistance</vt:lpstr>
      <vt:lpstr>Passive Resistance</vt:lpstr>
      <vt:lpstr>Dealing With Passive Resistance</vt:lpstr>
      <vt:lpstr>Planning</vt:lpstr>
      <vt:lpstr>Resistance to Meet</vt:lpstr>
      <vt:lpstr>Resistance to Sharing Information</vt:lpstr>
      <vt:lpstr>Resistance to Sharing Information</vt:lpstr>
      <vt:lpstr>Resistance to Closing</vt:lpstr>
      <vt:lpstr>Resistance to Closing</vt:lpstr>
      <vt:lpstr>Causes of Objections</vt:lpstr>
      <vt:lpstr>Causes of Objections</vt:lpstr>
      <vt:lpstr>Questions or Lack of Information</vt:lpstr>
      <vt:lpstr>Misunderstandings</vt:lpstr>
      <vt:lpstr>Misinformation</vt:lpstr>
      <vt:lpstr>Dealing with Misinformation</vt:lpstr>
      <vt:lpstr>Excuses</vt:lpstr>
      <vt:lpstr>Reasons for Excuses</vt:lpstr>
      <vt:lpstr>Spotting Excuses</vt:lpstr>
      <vt:lpstr>Dealing with . . .Excuses</vt:lpstr>
      <vt:lpstr>Dealing with Excuses</vt:lpstr>
      <vt:lpstr>Dealing with Excuses</vt:lpstr>
      <vt:lpstr>Dealing with Excuses</vt:lpstr>
      <vt:lpstr>Dealing with Excuses</vt:lpstr>
      <vt:lpstr>Valid Concerns</vt:lpstr>
      <vt:lpstr>Four Common Objections</vt:lpstr>
      <vt:lpstr>Four Fundamental Types Of  Objections </vt:lpstr>
      <vt:lpstr>1. “I Don’t Need Your Product”</vt:lpstr>
      <vt:lpstr>2. “I Guess I Need It - But Not Now”</vt:lpstr>
      <vt:lpstr>3. “I Don’t Want or Don’t Like Your Product”</vt:lpstr>
      <vt:lpstr>3. “I Don’t Want or Don’t Like Your Product”</vt:lpstr>
      <vt:lpstr>4.  “I Can’t Afford Your Product”</vt:lpstr>
      <vt:lpstr>4.  “I Can’t Afford Your Product”</vt:lpstr>
      <vt:lpstr>General Guidelines for Handling Objections</vt:lpstr>
      <vt:lpstr>Strategies for Handling Objections</vt:lpstr>
      <vt:lpstr>Strategies for Handling Objections</vt:lpstr>
      <vt:lpstr>Handle Objections When They Come Up</vt:lpstr>
      <vt:lpstr>Postponing Objections</vt:lpstr>
      <vt:lpstr>Use Great Tact</vt:lpstr>
      <vt:lpstr>Avoid Arguments</vt:lpstr>
      <vt:lpstr>Help Prospect “Save Face”</vt:lpstr>
      <vt:lpstr>Answer Common Objections In Advance</vt:lpstr>
      <vt:lpstr>Strategy for Handling Objections</vt:lpstr>
      <vt:lpstr>Basic Process for Handling Objections</vt:lpstr>
      <vt:lpstr>Basic Process For Handling Objections</vt:lpstr>
      <vt:lpstr>Step 1. . .Listen</vt:lpstr>
      <vt:lpstr>Step 1. Listen</vt:lpstr>
      <vt:lpstr>Step 2. Cushion and Restate the Objection</vt:lpstr>
      <vt:lpstr>Step 2. Cushion and Restate the Objection</vt:lpstr>
      <vt:lpstr>Step 2. Cushion and Restate The Objection</vt:lpstr>
      <vt:lpstr>Step 3. Ask For More Information </vt:lpstr>
      <vt:lpstr>Step 4. . .Handle The Objection</vt:lpstr>
      <vt:lpstr>Specific Techniques for Handling Objections</vt:lpstr>
      <vt:lpstr>Techniques for Handling Objections</vt:lpstr>
      <vt:lpstr>Step 4. Handle the Objection</vt:lpstr>
      <vt:lpstr>Step 4. Handle the Objection</vt:lpstr>
      <vt:lpstr>Step 4. Handle the Objection</vt:lpstr>
      <vt:lpstr>Step 4. Handle the Objection</vt:lpstr>
      <vt:lpstr>Turn the Objection Into a Selling Point</vt:lpstr>
      <vt:lpstr>Step 4. Handle the Objection</vt:lpstr>
      <vt:lpstr>Respond with A Question</vt:lpstr>
      <vt:lpstr>Step 4. Handle the Objection</vt:lpstr>
      <vt:lpstr>Special Situation</vt:lpstr>
      <vt:lpstr>Deny the Objection</vt:lpstr>
      <vt:lpstr>Deny the Objection</vt:lpstr>
      <vt:lpstr>Special Situation</vt:lpstr>
      <vt:lpstr>Irrational Objections</vt:lpstr>
      <vt:lpstr>Persistence</vt:lpstr>
      <vt:lpstr>Know When To Quit</vt:lpstr>
      <vt:lpstr>Know when to Quit</vt:lpstr>
      <vt:lpstr>Know When To Quit</vt:lpstr>
      <vt:lpstr>Summary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Professional Selling</dc:title>
  <dc:creator>Downey, Scott</dc:creator>
  <cp:lastModifiedBy>Downey, Scott</cp:lastModifiedBy>
  <cp:revision>171</cp:revision>
  <cp:lastPrinted>2011-07-18T18:24:08Z</cp:lastPrinted>
  <dcterms:created xsi:type="dcterms:W3CDTF">2011-08-03T13:12:13Z</dcterms:created>
  <dcterms:modified xsi:type="dcterms:W3CDTF">2011-12-09T18:58:52Z</dcterms:modified>
</cp:coreProperties>
</file>