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73"/>
  </p:notesMasterIdLst>
  <p:handoutMasterIdLst>
    <p:handoutMasterId r:id="rId74"/>
  </p:handoutMasterIdLst>
  <p:sldIdLst>
    <p:sldId id="339" r:id="rId2"/>
    <p:sldId id="371" r:id="rId3"/>
    <p:sldId id="372" r:id="rId4"/>
    <p:sldId id="373" r:id="rId5"/>
    <p:sldId id="374" r:id="rId6"/>
    <p:sldId id="375" r:id="rId7"/>
    <p:sldId id="376" r:id="rId8"/>
    <p:sldId id="377" r:id="rId9"/>
    <p:sldId id="378" r:id="rId10"/>
    <p:sldId id="379" r:id="rId11"/>
    <p:sldId id="380" r:id="rId12"/>
    <p:sldId id="381" r:id="rId13"/>
    <p:sldId id="382" r:id="rId14"/>
    <p:sldId id="383" r:id="rId15"/>
    <p:sldId id="384" r:id="rId16"/>
    <p:sldId id="385" r:id="rId17"/>
    <p:sldId id="386" r:id="rId18"/>
    <p:sldId id="387" r:id="rId19"/>
    <p:sldId id="388" r:id="rId20"/>
    <p:sldId id="389" r:id="rId21"/>
    <p:sldId id="390" r:id="rId22"/>
    <p:sldId id="391" r:id="rId23"/>
    <p:sldId id="392" r:id="rId24"/>
    <p:sldId id="393" r:id="rId25"/>
    <p:sldId id="394" r:id="rId26"/>
    <p:sldId id="395" r:id="rId27"/>
    <p:sldId id="396" r:id="rId28"/>
    <p:sldId id="397" r:id="rId29"/>
    <p:sldId id="398" r:id="rId30"/>
    <p:sldId id="399" r:id="rId31"/>
    <p:sldId id="400" r:id="rId32"/>
    <p:sldId id="401" r:id="rId33"/>
    <p:sldId id="402" r:id="rId34"/>
    <p:sldId id="403" r:id="rId35"/>
    <p:sldId id="404" r:id="rId36"/>
    <p:sldId id="405" r:id="rId37"/>
    <p:sldId id="406" r:id="rId38"/>
    <p:sldId id="407" r:id="rId39"/>
    <p:sldId id="408" r:id="rId40"/>
    <p:sldId id="409" r:id="rId41"/>
    <p:sldId id="410" r:id="rId42"/>
    <p:sldId id="411" r:id="rId43"/>
    <p:sldId id="412" r:id="rId44"/>
    <p:sldId id="413" r:id="rId45"/>
    <p:sldId id="414" r:id="rId46"/>
    <p:sldId id="415" r:id="rId47"/>
    <p:sldId id="416" r:id="rId48"/>
    <p:sldId id="417" r:id="rId49"/>
    <p:sldId id="418" r:id="rId50"/>
    <p:sldId id="419" r:id="rId51"/>
    <p:sldId id="420" r:id="rId52"/>
    <p:sldId id="421" r:id="rId53"/>
    <p:sldId id="422" r:id="rId54"/>
    <p:sldId id="423" r:id="rId55"/>
    <p:sldId id="424" r:id="rId56"/>
    <p:sldId id="425" r:id="rId57"/>
    <p:sldId id="426" r:id="rId58"/>
    <p:sldId id="427" r:id="rId59"/>
    <p:sldId id="428" r:id="rId60"/>
    <p:sldId id="429" r:id="rId61"/>
    <p:sldId id="434" r:id="rId62"/>
    <p:sldId id="430" r:id="rId63"/>
    <p:sldId id="431" r:id="rId64"/>
    <p:sldId id="432" r:id="rId65"/>
    <p:sldId id="433" r:id="rId66"/>
    <p:sldId id="435" r:id="rId67"/>
    <p:sldId id="436" r:id="rId68"/>
    <p:sldId id="437" r:id="rId69"/>
    <p:sldId id="438" r:id="rId70"/>
    <p:sldId id="439" r:id="rId71"/>
    <p:sldId id="440" r:id="rId7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CC0099"/>
    <a:srgbClr val="009900"/>
    <a:srgbClr val="996600"/>
    <a:srgbClr val="CC6600"/>
    <a:srgbClr val="663300"/>
    <a:srgbClr val="FF9933"/>
    <a:srgbClr val="CCECFF"/>
    <a:srgbClr val="FFDDF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9" autoAdjust="0"/>
    <p:restoredTop sz="80639" autoAdjust="0"/>
  </p:normalViewPr>
  <p:slideViewPr>
    <p:cSldViewPr>
      <p:cViewPr>
        <p:scale>
          <a:sx n="42" d="100"/>
          <a:sy n="42" d="100"/>
        </p:scale>
        <p:origin x="-960" y="-9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notesViewPr>
    <p:cSldViewPr>
      <p:cViewPr varScale="1">
        <p:scale>
          <a:sx n="46" d="100"/>
          <a:sy n="46" d="100"/>
        </p:scale>
        <p:origin x="-1914" y="-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title>
      <c:tx>
        <c:rich>
          <a:bodyPr/>
          <a:lstStyle/>
          <a:p>
            <a:pPr>
              <a:defRPr sz="2471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3600" dirty="0">
                <a:latin typeface="+mj-lt"/>
              </a:rPr>
              <a:t>Adoption Diffusion Curve</a:t>
            </a:r>
          </a:p>
        </c:rich>
      </c:tx>
      <c:layout>
        <c:manualLayout>
          <c:xMode val="edge"/>
          <c:yMode val="edge"/>
          <c:x val="0.2064304205002824"/>
          <c:y val="1.2481945495684661E-2"/>
        </c:manualLayout>
      </c:layout>
      <c:overlay val="0"/>
      <c:spPr>
        <a:noFill/>
        <a:ln w="26203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2527472527472527"/>
          <c:y val="0.16944024205748864"/>
          <c:w val="0.86703296703296706"/>
          <c:h val="0.58850226928895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East</c:v>
                </c:pt>
              </c:strCache>
            </c:strRef>
          </c:tx>
          <c:spPr>
            <a:solidFill>
              <a:srgbClr val="FF9933"/>
            </a:solidFill>
            <a:ln w="3275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3275">
                <a:solidFill>
                  <a:srgbClr val="000000"/>
                </a:solidFill>
                <a:prstDash val="solid"/>
              </a:ln>
            </c:spPr>
          </c:dPt>
          <c:dPt>
            <c:idx val="1"/>
            <c:invertIfNegative val="0"/>
            <c:bubble3D val="0"/>
            <c:spPr>
              <a:solidFill>
                <a:srgbClr val="FF6600"/>
              </a:solidFill>
              <a:ln w="3275">
                <a:solidFill>
                  <a:srgbClr val="000000"/>
                </a:solidFill>
                <a:prstDash val="solid"/>
              </a:ln>
            </c:spPr>
          </c:dPt>
          <c:dPt>
            <c:idx val="2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 w="3275">
                <a:solidFill>
                  <a:srgbClr val="000000"/>
                </a:solidFill>
                <a:prstDash val="solid"/>
              </a:ln>
            </c:spPr>
          </c:dPt>
          <c:dPt>
            <c:idx val="3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 w="3275">
                <a:solidFill>
                  <a:srgbClr val="000000"/>
                </a:solidFill>
                <a:prstDash val="solid"/>
              </a:ln>
            </c:spPr>
          </c:dPt>
          <c:dPt>
            <c:idx val="4"/>
            <c:invertIfNegative val="0"/>
            <c:bubble3D val="0"/>
            <c:spPr>
              <a:solidFill>
                <a:srgbClr val="660033"/>
              </a:solidFill>
              <a:ln w="3275">
                <a:solidFill>
                  <a:srgbClr val="000000"/>
                </a:solidFill>
                <a:prstDash val="solid"/>
              </a:ln>
            </c:spPr>
          </c:dPt>
          <c:dLbls>
            <c:numFmt formatCode="General" sourceLinked="0"/>
            <c:spPr>
              <a:noFill/>
              <a:ln w="26203">
                <a:noFill/>
              </a:ln>
            </c:spPr>
            <c:txPr>
              <a:bodyPr/>
              <a:lstStyle/>
              <a:p>
                <a:pPr>
                  <a:defRPr sz="2244" b="1" i="0" u="none" strike="noStrike" baseline="0">
                    <a:solidFill>
                      <a:srgbClr val="8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Innovator</c:v>
                </c:pt>
                <c:pt idx="1">
                  <c:v>Early Adopter</c:v>
                </c:pt>
                <c:pt idx="2">
                  <c:v>Early Majority</c:v>
                </c:pt>
                <c:pt idx="3">
                  <c:v>Late Majority</c:v>
                </c:pt>
                <c:pt idx="4">
                  <c:v>Laggard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2.5</c:v>
                </c:pt>
                <c:pt idx="1">
                  <c:v>13.5</c:v>
                </c:pt>
                <c:pt idx="2">
                  <c:v>34</c:v>
                </c:pt>
                <c:pt idx="3">
                  <c:v>34</c:v>
                </c:pt>
                <c:pt idx="4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axId val="34668544"/>
        <c:axId val="36992064"/>
      </c:barChart>
      <c:catAx>
        <c:axId val="346685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239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400" dirty="0">
                    <a:latin typeface="+mn-lt"/>
                  </a:rPr>
                  <a:t>Time for Adopters</a:t>
                </a:r>
              </a:p>
            </c:rich>
          </c:tx>
          <c:layout>
            <c:manualLayout>
              <c:xMode val="edge"/>
              <c:yMode val="edge"/>
              <c:x val="0.41170216049991631"/>
              <c:y val="0.91146587229551113"/>
            </c:manualLayout>
          </c:layout>
          <c:overlay val="0"/>
          <c:spPr>
            <a:noFill/>
            <a:ln w="26203"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ln w="32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400" b="1" i="0" u="none" strike="noStrike" baseline="0">
                <a:solidFill>
                  <a:srgbClr val="000000"/>
                </a:solidFill>
                <a:latin typeface="Century Gothic" pitchFamily="34" charset="0"/>
                <a:ea typeface="Arial"/>
                <a:cs typeface="Arial"/>
              </a:defRPr>
            </a:pPr>
            <a:endParaRPr lang="en-US"/>
          </a:p>
        </c:txPr>
        <c:crossAx val="36992064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36992064"/>
        <c:scaling>
          <c:orientation val="minMax"/>
        </c:scaling>
        <c:delete val="0"/>
        <c:axPos val="l"/>
        <c:majorGridlines>
          <c:spPr>
            <a:ln w="32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239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400" dirty="0">
                    <a:latin typeface="+mn-lt"/>
                  </a:rPr>
                  <a:t>Percen</a:t>
                </a:r>
                <a:r>
                  <a:rPr lang="en-US" dirty="0"/>
                  <a:t>t</a:t>
                </a:r>
              </a:p>
            </c:rich>
          </c:tx>
          <c:layout>
            <c:manualLayout>
              <c:xMode val="edge"/>
              <c:yMode val="edge"/>
              <c:x val="0"/>
              <c:y val="0.37590705984647738"/>
            </c:manualLayout>
          </c:layout>
          <c:overlay val="0"/>
          <c:spPr>
            <a:noFill/>
            <a:ln w="26203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2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57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4668544"/>
        <c:crossesAt val="1"/>
        <c:crossBetween val="between"/>
      </c:valAx>
      <c:spPr>
        <a:solidFill>
          <a:srgbClr val="FFCC99"/>
        </a:solidFill>
        <a:ln w="3275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57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E85252-74D2-45E1-9130-6AD9D582828A}" type="doc">
      <dgm:prSet loTypeId="urn:microsoft.com/office/officeart/2005/8/layout/pyramid1" loCatId="pyramid" qsTypeId="urn:microsoft.com/office/officeart/2005/8/quickstyle/simple1" qsCatId="simple" csTypeId="urn:microsoft.com/office/officeart/2005/8/colors/colorful3" csCatId="colorful" phldr="1"/>
      <dgm:spPr/>
    </dgm:pt>
    <dgm:pt modelId="{68070628-87C2-4BE7-BAC3-02984B0E7025}">
      <dgm:prSet phldrT="[Text]" custT="1"/>
      <dgm:spPr>
        <a:solidFill>
          <a:schemeClr val="accent6">
            <a:lumMod val="25000"/>
          </a:schemeClr>
        </a:solidFill>
      </dgm:spPr>
      <dgm:t>
        <a:bodyPr/>
        <a:lstStyle/>
        <a:p>
          <a:r>
            <a:rPr lang="en-US" sz="1800" dirty="0" smtClean="0">
              <a:solidFill>
                <a:schemeClr val="bg1"/>
              </a:solidFill>
            </a:rPr>
            <a:t>Physiological needs</a:t>
          </a:r>
          <a:endParaRPr lang="en-US" sz="1800" dirty="0">
            <a:solidFill>
              <a:schemeClr val="bg1"/>
            </a:solidFill>
          </a:endParaRPr>
        </a:p>
      </dgm:t>
    </dgm:pt>
    <dgm:pt modelId="{D0CD3A3F-7821-464C-95BF-8F403C9CA114}" type="parTrans" cxnId="{381BB499-3093-4EE1-92E0-3AFBDFE4395D}">
      <dgm:prSet/>
      <dgm:spPr/>
      <dgm:t>
        <a:bodyPr/>
        <a:lstStyle/>
        <a:p>
          <a:endParaRPr lang="en-US"/>
        </a:p>
      </dgm:t>
    </dgm:pt>
    <dgm:pt modelId="{41D93FBC-7F2F-4188-883F-8EB5AD2F7A26}" type="sibTrans" cxnId="{381BB499-3093-4EE1-92E0-3AFBDFE4395D}">
      <dgm:prSet/>
      <dgm:spPr/>
      <dgm:t>
        <a:bodyPr/>
        <a:lstStyle/>
        <a:p>
          <a:endParaRPr lang="en-US"/>
        </a:p>
      </dgm:t>
    </dgm:pt>
    <dgm:pt modelId="{7B857916-5FE3-459F-981D-0C3776CA508C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800" dirty="0" smtClean="0">
              <a:solidFill>
                <a:schemeClr val="bg1"/>
              </a:solidFill>
            </a:rPr>
            <a:t>Self Esteem</a:t>
          </a:r>
          <a:endParaRPr lang="en-US" sz="1800" dirty="0">
            <a:solidFill>
              <a:schemeClr val="bg1"/>
            </a:solidFill>
          </a:endParaRPr>
        </a:p>
      </dgm:t>
    </dgm:pt>
    <dgm:pt modelId="{8FA077A9-6A8B-46A8-ADAB-4FD7978D605C}" type="parTrans" cxnId="{AD829824-80B5-461C-8C23-447EE284AD3B}">
      <dgm:prSet/>
      <dgm:spPr/>
      <dgm:t>
        <a:bodyPr/>
        <a:lstStyle/>
        <a:p>
          <a:endParaRPr lang="en-US"/>
        </a:p>
      </dgm:t>
    </dgm:pt>
    <dgm:pt modelId="{A1200FE6-B021-40CF-8BED-2FBAE44E898C}" type="sibTrans" cxnId="{AD829824-80B5-461C-8C23-447EE284AD3B}">
      <dgm:prSet/>
      <dgm:spPr/>
      <dgm:t>
        <a:bodyPr/>
        <a:lstStyle/>
        <a:p>
          <a:endParaRPr lang="en-US"/>
        </a:p>
      </dgm:t>
    </dgm:pt>
    <dgm:pt modelId="{0CB3F011-5139-4AA3-9DA2-448546D35E23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1800" dirty="0" smtClean="0">
              <a:solidFill>
                <a:schemeClr val="bg1"/>
              </a:solidFill>
            </a:rPr>
            <a:t>Social Needs</a:t>
          </a:r>
          <a:endParaRPr lang="en-US" sz="1800" dirty="0">
            <a:solidFill>
              <a:schemeClr val="bg1"/>
            </a:solidFill>
          </a:endParaRPr>
        </a:p>
      </dgm:t>
    </dgm:pt>
    <dgm:pt modelId="{6EA23452-DE7E-44F9-9DAB-38A3C4938F48}" type="parTrans" cxnId="{AD0B7C05-A531-4366-BB01-69812C4DCD07}">
      <dgm:prSet/>
      <dgm:spPr/>
      <dgm:t>
        <a:bodyPr/>
        <a:lstStyle/>
        <a:p>
          <a:endParaRPr lang="en-US"/>
        </a:p>
      </dgm:t>
    </dgm:pt>
    <dgm:pt modelId="{7AE6FEE0-BC41-499F-B174-DAB9176D509B}" type="sibTrans" cxnId="{AD0B7C05-A531-4366-BB01-69812C4DCD07}">
      <dgm:prSet/>
      <dgm:spPr/>
      <dgm:t>
        <a:bodyPr/>
        <a:lstStyle/>
        <a:p>
          <a:endParaRPr lang="en-US"/>
        </a:p>
      </dgm:t>
    </dgm:pt>
    <dgm:pt modelId="{B547DAB8-6D9D-45B2-9E2E-52C44E9F872D}">
      <dgm:prSet custT="1"/>
      <dgm:spPr>
        <a:solidFill>
          <a:srgbClr val="CC6600"/>
        </a:solidFill>
      </dgm:spPr>
      <dgm:t>
        <a:bodyPr/>
        <a:lstStyle/>
        <a:p>
          <a:r>
            <a:rPr lang="en-US" sz="1800" dirty="0" smtClean="0">
              <a:solidFill>
                <a:schemeClr val="bg1"/>
              </a:solidFill>
            </a:rPr>
            <a:t>Security</a:t>
          </a:r>
          <a:endParaRPr lang="en-US" sz="1800" dirty="0">
            <a:solidFill>
              <a:schemeClr val="bg1"/>
            </a:solidFill>
          </a:endParaRPr>
        </a:p>
      </dgm:t>
    </dgm:pt>
    <dgm:pt modelId="{F608A895-8599-49D0-8FFB-3B1C795D9859}" type="parTrans" cxnId="{4703E215-8D8C-423D-B83B-BCF11A6BDC3A}">
      <dgm:prSet/>
      <dgm:spPr/>
      <dgm:t>
        <a:bodyPr/>
        <a:lstStyle/>
        <a:p>
          <a:endParaRPr lang="en-US"/>
        </a:p>
      </dgm:t>
    </dgm:pt>
    <dgm:pt modelId="{691AA54F-16A7-434C-842C-425AA4FE43CA}" type="sibTrans" cxnId="{4703E215-8D8C-423D-B83B-BCF11A6BDC3A}">
      <dgm:prSet/>
      <dgm:spPr/>
      <dgm:t>
        <a:bodyPr/>
        <a:lstStyle/>
        <a:p>
          <a:endParaRPr lang="en-US"/>
        </a:p>
      </dgm:t>
    </dgm:pt>
    <dgm:pt modelId="{B912E577-3462-44D9-A2D2-030A510B0550}">
      <dgm:prSet phldrT="[Text]" phldr="1"/>
      <dgm:spPr>
        <a:solidFill>
          <a:srgbClr val="002060"/>
        </a:solidFill>
      </dgm:spPr>
      <dgm:t>
        <a:bodyPr/>
        <a:lstStyle/>
        <a:p>
          <a:endParaRPr lang="en-US" dirty="0"/>
        </a:p>
      </dgm:t>
    </dgm:pt>
    <dgm:pt modelId="{EF0F62AF-33A2-4347-9520-B59C11033B2B}" type="sibTrans" cxnId="{91F1F3ED-FC36-4BF6-823B-D6C0971A11EC}">
      <dgm:prSet/>
      <dgm:spPr/>
      <dgm:t>
        <a:bodyPr/>
        <a:lstStyle/>
        <a:p>
          <a:endParaRPr lang="en-US"/>
        </a:p>
      </dgm:t>
    </dgm:pt>
    <dgm:pt modelId="{8D12ADDB-B32B-4B44-8ABE-839681BCA850}" type="parTrans" cxnId="{91F1F3ED-FC36-4BF6-823B-D6C0971A11EC}">
      <dgm:prSet/>
      <dgm:spPr/>
      <dgm:t>
        <a:bodyPr/>
        <a:lstStyle/>
        <a:p>
          <a:endParaRPr lang="en-US"/>
        </a:p>
      </dgm:t>
    </dgm:pt>
    <dgm:pt modelId="{2514E07C-22C0-419C-9E30-5BA7C13188DC}" type="pres">
      <dgm:prSet presAssocID="{BBE85252-74D2-45E1-9130-6AD9D582828A}" presName="Name0" presStyleCnt="0">
        <dgm:presLayoutVars>
          <dgm:dir/>
          <dgm:animLvl val="lvl"/>
          <dgm:resizeHandles val="exact"/>
        </dgm:presLayoutVars>
      </dgm:prSet>
      <dgm:spPr/>
    </dgm:pt>
    <dgm:pt modelId="{E82D1CDA-A0E3-490C-90F2-FEB95560F17E}" type="pres">
      <dgm:prSet presAssocID="{B912E577-3462-44D9-A2D2-030A510B0550}" presName="Name8" presStyleCnt="0"/>
      <dgm:spPr/>
    </dgm:pt>
    <dgm:pt modelId="{5EF793F6-049F-42D8-9815-488DDE0BAAF1}" type="pres">
      <dgm:prSet presAssocID="{B912E577-3462-44D9-A2D2-030A510B0550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2214D4-A55D-4D32-AD3D-2CB012B619EF}" type="pres">
      <dgm:prSet presAssocID="{B912E577-3462-44D9-A2D2-030A510B055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8F4C9D-7CA8-449D-99EC-38BAE8180C21}" type="pres">
      <dgm:prSet presAssocID="{7B857916-5FE3-459F-981D-0C3776CA508C}" presName="Name8" presStyleCnt="0"/>
      <dgm:spPr/>
    </dgm:pt>
    <dgm:pt modelId="{FC08A780-79B7-40F0-A50E-2CAEA9EEC7F8}" type="pres">
      <dgm:prSet presAssocID="{7B857916-5FE3-459F-981D-0C3776CA508C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7632B9-BB6D-4ED9-BCF1-7459B6B7F7C6}" type="pres">
      <dgm:prSet presAssocID="{7B857916-5FE3-459F-981D-0C3776CA508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5403F7-395F-4A2A-A00B-EE00BAF44E2F}" type="pres">
      <dgm:prSet presAssocID="{0CB3F011-5139-4AA3-9DA2-448546D35E23}" presName="Name8" presStyleCnt="0"/>
      <dgm:spPr/>
    </dgm:pt>
    <dgm:pt modelId="{41FD755B-0370-4541-8969-4FB4AC0C495D}" type="pres">
      <dgm:prSet presAssocID="{0CB3F011-5139-4AA3-9DA2-448546D35E23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781E67-B1B4-4B3E-82EF-AE17A28ECB53}" type="pres">
      <dgm:prSet presAssocID="{0CB3F011-5139-4AA3-9DA2-448546D35E2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BE8E70-0116-4F6F-B606-E934CE523467}" type="pres">
      <dgm:prSet presAssocID="{B547DAB8-6D9D-45B2-9E2E-52C44E9F872D}" presName="Name8" presStyleCnt="0"/>
      <dgm:spPr/>
    </dgm:pt>
    <dgm:pt modelId="{0E1FC598-D1F6-4903-AF24-BA55E95C4D9F}" type="pres">
      <dgm:prSet presAssocID="{B547DAB8-6D9D-45B2-9E2E-52C44E9F872D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14A70C-F9FC-4992-91A9-A2BA2CD15E8B}" type="pres">
      <dgm:prSet presAssocID="{B547DAB8-6D9D-45B2-9E2E-52C44E9F872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CE05C1-6E51-4DC6-82C0-EEF07094FA09}" type="pres">
      <dgm:prSet presAssocID="{68070628-87C2-4BE7-BAC3-02984B0E7025}" presName="Name8" presStyleCnt="0"/>
      <dgm:spPr/>
    </dgm:pt>
    <dgm:pt modelId="{47A3A693-5CC7-4436-BDA2-36CB4417FE36}" type="pres">
      <dgm:prSet presAssocID="{68070628-87C2-4BE7-BAC3-02984B0E7025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D691CD-140B-43EA-AE20-153DBE88866B}" type="pres">
      <dgm:prSet presAssocID="{68070628-87C2-4BE7-BAC3-02984B0E702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03E215-8D8C-423D-B83B-BCF11A6BDC3A}" srcId="{BBE85252-74D2-45E1-9130-6AD9D582828A}" destId="{B547DAB8-6D9D-45B2-9E2E-52C44E9F872D}" srcOrd="3" destOrd="0" parTransId="{F608A895-8599-49D0-8FFB-3B1C795D9859}" sibTransId="{691AA54F-16A7-434C-842C-425AA4FE43CA}"/>
    <dgm:cxn modelId="{15EAD1AB-BA26-4F2E-BDBF-FC6F8F4E8C0A}" type="presOf" srcId="{B547DAB8-6D9D-45B2-9E2E-52C44E9F872D}" destId="{6014A70C-F9FC-4992-91A9-A2BA2CD15E8B}" srcOrd="1" destOrd="0" presId="urn:microsoft.com/office/officeart/2005/8/layout/pyramid1"/>
    <dgm:cxn modelId="{4F593BBA-05DB-48FD-A7EC-B7E102A4C97F}" type="presOf" srcId="{B547DAB8-6D9D-45B2-9E2E-52C44E9F872D}" destId="{0E1FC598-D1F6-4903-AF24-BA55E95C4D9F}" srcOrd="0" destOrd="0" presId="urn:microsoft.com/office/officeart/2005/8/layout/pyramid1"/>
    <dgm:cxn modelId="{AD0B7C05-A531-4366-BB01-69812C4DCD07}" srcId="{BBE85252-74D2-45E1-9130-6AD9D582828A}" destId="{0CB3F011-5139-4AA3-9DA2-448546D35E23}" srcOrd="2" destOrd="0" parTransId="{6EA23452-DE7E-44F9-9DAB-38A3C4938F48}" sibTransId="{7AE6FEE0-BC41-499F-B174-DAB9176D509B}"/>
    <dgm:cxn modelId="{D36AC622-6E05-4A4F-929B-292A1C99643C}" type="presOf" srcId="{7B857916-5FE3-459F-981D-0C3776CA508C}" destId="{FC08A780-79B7-40F0-A50E-2CAEA9EEC7F8}" srcOrd="0" destOrd="0" presId="urn:microsoft.com/office/officeart/2005/8/layout/pyramid1"/>
    <dgm:cxn modelId="{604EBC9A-BF0E-4AFF-A336-5AA6B0E42F34}" type="presOf" srcId="{68070628-87C2-4BE7-BAC3-02984B0E7025}" destId="{83D691CD-140B-43EA-AE20-153DBE88866B}" srcOrd="1" destOrd="0" presId="urn:microsoft.com/office/officeart/2005/8/layout/pyramid1"/>
    <dgm:cxn modelId="{381BB499-3093-4EE1-92E0-3AFBDFE4395D}" srcId="{BBE85252-74D2-45E1-9130-6AD9D582828A}" destId="{68070628-87C2-4BE7-BAC3-02984B0E7025}" srcOrd="4" destOrd="0" parTransId="{D0CD3A3F-7821-464C-95BF-8F403C9CA114}" sibTransId="{41D93FBC-7F2F-4188-883F-8EB5AD2F7A26}"/>
    <dgm:cxn modelId="{C6A4BDC9-4481-42A7-BA9C-CAC543399897}" type="presOf" srcId="{B912E577-3462-44D9-A2D2-030A510B0550}" destId="{0B2214D4-A55D-4D32-AD3D-2CB012B619EF}" srcOrd="1" destOrd="0" presId="urn:microsoft.com/office/officeart/2005/8/layout/pyramid1"/>
    <dgm:cxn modelId="{121A2689-FBAD-4AB5-ACBB-AE43174FE768}" type="presOf" srcId="{B912E577-3462-44D9-A2D2-030A510B0550}" destId="{5EF793F6-049F-42D8-9815-488DDE0BAAF1}" srcOrd="0" destOrd="0" presId="urn:microsoft.com/office/officeart/2005/8/layout/pyramid1"/>
    <dgm:cxn modelId="{6C122E2D-D20D-4E16-8E69-D7E71611E7B5}" type="presOf" srcId="{0CB3F011-5139-4AA3-9DA2-448546D35E23}" destId="{41FD755B-0370-4541-8969-4FB4AC0C495D}" srcOrd="0" destOrd="0" presId="urn:microsoft.com/office/officeart/2005/8/layout/pyramid1"/>
    <dgm:cxn modelId="{8E111818-8F6E-40C8-A5B3-90A182BA5ECD}" type="presOf" srcId="{68070628-87C2-4BE7-BAC3-02984B0E7025}" destId="{47A3A693-5CC7-4436-BDA2-36CB4417FE36}" srcOrd="0" destOrd="0" presId="urn:microsoft.com/office/officeart/2005/8/layout/pyramid1"/>
    <dgm:cxn modelId="{91F1F3ED-FC36-4BF6-823B-D6C0971A11EC}" srcId="{BBE85252-74D2-45E1-9130-6AD9D582828A}" destId="{B912E577-3462-44D9-A2D2-030A510B0550}" srcOrd="0" destOrd="0" parTransId="{8D12ADDB-B32B-4B44-8ABE-839681BCA850}" sibTransId="{EF0F62AF-33A2-4347-9520-B59C11033B2B}"/>
    <dgm:cxn modelId="{39AF661F-9691-46C0-9372-2B30D7935770}" type="presOf" srcId="{7B857916-5FE3-459F-981D-0C3776CA508C}" destId="{AF7632B9-BB6D-4ED9-BCF1-7459B6B7F7C6}" srcOrd="1" destOrd="0" presId="urn:microsoft.com/office/officeart/2005/8/layout/pyramid1"/>
    <dgm:cxn modelId="{AD829824-80B5-461C-8C23-447EE284AD3B}" srcId="{BBE85252-74D2-45E1-9130-6AD9D582828A}" destId="{7B857916-5FE3-459F-981D-0C3776CA508C}" srcOrd="1" destOrd="0" parTransId="{8FA077A9-6A8B-46A8-ADAB-4FD7978D605C}" sibTransId="{A1200FE6-B021-40CF-8BED-2FBAE44E898C}"/>
    <dgm:cxn modelId="{EA5EC242-A800-48E6-B93C-6EC3E0365467}" type="presOf" srcId="{BBE85252-74D2-45E1-9130-6AD9D582828A}" destId="{2514E07C-22C0-419C-9E30-5BA7C13188DC}" srcOrd="0" destOrd="0" presId="urn:microsoft.com/office/officeart/2005/8/layout/pyramid1"/>
    <dgm:cxn modelId="{083645F0-9A1D-42EB-8242-8F02F3AF8A5E}" type="presOf" srcId="{0CB3F011-5139-4AA3-9DA2-448546D35E23}" destId="{4D781E67-B1B4-4B3E-82EF-AE17A28ECB53}" srcOrd="1" destOrd="0" presId="urn:microsoft.com/office/officeart/2005/8/layout/pyramid1"/>
    <dgm:cxn modelId="{F7B22893-AF3A-4603-960E-C522D4F24F23}" type="presParOf" srcId="{2514E07C-22C0-419C-9E30-5BA7C13188DC}" destId="{E82D1CDA-A0E3-490C-90F2-FEB95560F17E}" srcOrd="0" destOrd="0" presId="urn:microsoft.com/office/officeart/2005/8/layout/pyramid1"/>
    <dgm:cxn modelId="{22F571DA-52A3-42DC-81DA-41DDC7070E10}" type="presParOf" srcId="{E82D1CDA-A0E3-490C-90F2-FEB95560F17E}" destId="{5EF793F6-049F-42D8-9815-488DDE0BAAF1}" srcOrd="0" destOrd="0" presId="urn:microsoft.com/office/officeart/2005/8/layout/pyramid1"/>
    <dgm:cxn modelId="{EE4CA7B6-D5D5-4BC4-B960-325A19E61BFE}" type="presParOf" srcId="{E82D1CDA-A0E3-490C-90F2-FEB95560F17E}" destId="{0B2214D4-A55D-4D32-AD3D-2CB012B619EF}" srcOrd="1" destOrd="0" presId="urn:microsoft.com/office/officeart/2005/8/layout/pyramid1"/>
    <dgm:cxn modelId="{214DCD06-756A-4DEE-8D38-FF248EE1F3FF}" type="presParOf" srcId="{2514E07C-22C0-419C-9E30-5BA7C13188DC}" destId="{C68F4C9D-7CA8-449D-99EC-38BAE8180C21}" srcOrd="1" destOrd="0" presId="urn:microsoft.com/office/officeart/2005/8/layout/pyramid1"/>
    <dgm:cxn modelId="{38CF636E-D9C8-43B5-B465-2BD40EA6477A}" type="presParOf" srcId="{C68F4C9D-7CA8-449D-99EC-38BAE8180C21}" destId="{FC08A780-79B7-40F0-A50E-2CAEA9EEC7F8}" srcOrd="0" destOrd="0" presId="urn:microsoft.com/office/officeart/2005/8/layout/pyramid1"/>
    <dgm:cxn modelId="{D961764F-7105-4C3B-B55A-429ABD11A99A}" type="presParOf" srcId="{C68F4C9D-7CA8-449D-99EC-38BAE8180C21}" destId="{AF7632B9-BB6D-4ED9-BCF1-7459B6B7F7C6}" srcOrd="1" destOrd="0" presId="urn:microsoft.com/office/officeart/2005/8/layout/pyramid1"/>
    <dgm:cxn modelId="{5486577B-7494-4014-98C6-41DCC3FF232C}" type="presParOf" srcId="{2514E07C-22C0-419C-9E30-5BA7C13188DC}" destId="{AD5403F7-395F-4A2A-A00B-EE00BAF44E2F}" srcOrd="2" destOrd="0" presId="urn:microsoft.com/office/officeart/2005/8/layout/pyramid1"/>
    <dgm:cxn modelId="{8995A53B-A17F-4808-80F9-805919ADD988}" type="presParOf" srcId="{AD5403F7-395F-4A2A-A00B-EE00BAF44E2F}" destId="{41FD755B-0370-4541-8969-4FB4AC0C495D}" srcOrd="0" destOrd="0" presId="urn:microsoft.com/office/officeart/2005/8/layout/pyramid1"/>
    <dgm:cxn modelId="{2EFD9C48-D014-4A2A-B8B8-84FA1E9855BE}" type="presParOf" srcId="{AD5403F7-395F-4A2A-A00B-EE00BAF44E2F}" destId="{4D781E67-B1B4-4B3E-82EF-AE17A28ECB53}" srcOrd="1" destOrd="0" presId="urn:microsoft.com/office/officeart/2005/8/layout/pyramid1"/>
    <dgm:cxn modelId="{621A3166-BF8E-4F63-9871-C3521A435D33}" type="presParOf" srcId="{2514E07C-22C0-419C-9E30-5BA7C13188DC}" destId="{F2BE8E70-0116-4F6F-B606-E934CE523467}" srcOrd="3" destOrd="0" presId="urn:microsoft.com/office/officeart/2005/8/layout/pyramid1"/>
    <dgm:cxn modelId="{979E4CBE-BB60-447C-B2AD-82C076511029}" type="presParOf" srcId="{F2BE8E70-0116-4F6F-B606-E934CE523467}" destId="{0E1FC598-D1F6-4903-AF24-BA55E95C4D9F}" srcOrd="0" destOrd="0" presId="urn:microsoft.com/office/officeart/2005/8/layout/pyramid1"/>
    <dgm:cxn modelId="{D14640FC-A6A5-4E77-AD2C-D0C1A065B9B2}" type="presParOf" srcId="{F2BE8E70-0116-4F6F-B606-E934CE523467}" destId="{6014A70C-F9FC-4992-91A9-A2BA2CD15E8B}" srcOrd="1" destOrd="0" presId="urn:microsoft.com/office/officeart/2005/8/layout/pyramid1"/>
    <dgm:cxn modelId="{2C0F0F31-E059-492A-A2A7-4F5D4C7CBF4B}" type="presParOf" srcId="{2514E07C-22C0-419C-9E30-5BA7C13188DC}" destId="{B3CE05C1-6E51-4DC6-82C0-EEF07094FA09}" srcOrd="4" destOrd="0" presId="urn:microsoft.com/office/officeart/2005/8/layout/pyramid1"/>
    <dgm:cxn modelId="{750B5A98-43FA-4175-923C-A0EE56444B5C}" type="presParOf" srcId="{B3CE05C1-6E51-4DC6-82C0-EEF07094FA09}" destId="{47A3A693-5CC7-4436-BDA2-36CB4417FE36}" srcOrd="0" destOrd="0" presId="urn:microsoft.com/office/officeart/2005/8/layout/pyramid1"/>
    <dgm:cxn modelId="{72A07645-8332-46C0-BBBC-1EE1B67CE096}" type="presParOf" srcId="{B3CE05C1-6E51-4DC6-82C0-EEF07094FA09}" destId="{83D691CD-140B-43EA-AE20-153DBE88866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E353E6-23E1-4786-9CC3-A99FB138936E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2F9E129-ADBD-4DA2-8602-BE75EF69082B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 smtClean="0"/>
            <a:t>Need Recognition</a:t>
          </a:r>
          <a:endParaRPr lang="en-US" dirty="0"/>
        </a:p>
      </dgm:t>
    </dgm:pt>
    <dgm:pt modelId="{EA71D38D-1F54-45C5-9F42-6A76DDB32CCC}" type="parTrans" cxnId="{2285D7D7-9FFF-46B0-B968-1C4F8F329E37}">
      <dgm:prSet/>
      <dgm:spPr/>
      <dgm:t>
        <a:bodyPr/>
        <a:lstStyle/>
        <a:p>
          <a:endParaRPr lang="en-US"/>
        </a:p>
      </dgm:t>
    </dgm:pt>
    <dgm:pt modelId="{F2CD3F57-7C7B-4E9D-9B63-9534F936016A}" type="sibTrans" cxnId="{2285D7D7-9FFF-46B0-B968-1C4F8F329E37}">
      <dgm:prSet/>
      <dgm:spPr/>
      <dgm:t>
        <a:bodyPr/>
        <a:lstStyle/>
        <a:p>
          <a:endParaRPr lang="en-US"/>
        </a:p>
      </dgm:t>
    </dgm:pt>
    <dgm:pt modelId="{8D3E2E73-7095-4875-9290-726845DD2BF6}">
      <dgm:prSet phldrT="[Text]"/>
      <dgm:spPr>
        <a:solidFill>
          <a:srgbClr val="CC6600"/>
        </a:solidFill>
      </dgm:spPr>
      <dgm:t>
        <a:bodyPr/>
        <a:lstStyle/>
        <a:p>
          <a:r>
            <a:rPr lang="en-US" dirty="0" smtClean="0"/>
            <a:t>Information Search</a:t>
          </a:r>
          <a:endParaRPr lang="en-US" dirty="0"/>
        </a:p>
      </dgm:t>
    </dgm:pt>
    <dgm:pt modelId="{D86D167E-4834-4F01-AFAD-328A0B0E9F9E}" type="parTrans" cxnId="{DBED685A-689E-48B9-BB12-40F3AFD4FB92}">
      <dgm:prSet/>
      <dgm:spPr/>
      <dgm:t>
        <a:bodyPr/>
        <a:lstStyle/>
        <a:p>
          <a:endParaRPr lang="en-US"/>
        </a:p>
      </dgm:t>
    </dgm:pt>
    <dgm:pt modelId="{B717D605-F805-42AD-8793-75299390F5FD}" type="sibTrans" cxnId="{DBED685A-689E-48B9-BB12-40F3AFD4FB92}">
      <dgm:prSet/>
      <dgm:spPr/>
      <dgm:t>
        <a:bodyPr/>
        <a:lstStyle/>
        <a:p>
          <a:endParaRPr lang="en-US"/>
        </a:p>
      </dgm:t>
    </dgm:pt>
    <dgm:pt modelId="{0A385EF0-D1C4-4086-A8D1-EE9255DBAE3A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 smtClean="0"/>
            <a:t>Examine Alternatives</a:t>
          </a:r>
          <a:endParaRPr lang="en-US" dirty="0"/>
        </a:p>
      </dgm:t>
    </dgm:pt>
    <dgm:pt modelId="{156F35CF-A2BD-4D07-A1A0-772395F27E25}" type="parTrans" cxnId="{2394123D-EA51-451D-91BB-EB18435DDF81}">
      <dgm:prSet/>
      <dgm:spPr/>
      <dgm:t>
        <a:bodyPr/>
        <a:lstStyle/>
        <a:p>
          <a:endParaRPr lang="en-US"/>
        </a:p>
      </dgm:t>
    </dgm:pt>
    <dgm:pt modelId="{3118786D-9C0F-44B6-BA1D-484EBB68C2BB}" type="sibTrans" cxnId="{2394123D-EA51-451D-91BB-EB18435DDF81}">
      <dgm:prSet/>
      <dgm:spPr/>
      <dgm:t>
        <a:bodyPr/>
        <a:lstStyle/>
        <a:p>
          <a:endParaRPr lang="en-US"/>
        </a:p>
      </dgm:t>
    </dgm:pt>
    <dgm:pt modelId="{C3FFFD12-D453-41B2-BE88-4C90318A3F95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 smtClean="0"/>
            <a:t>Purchase Choice</a:t>
          </a:r>
          <a:endParaRPr lang="en-US" dirty="0"/>
        </a:p>
      </dgm:t>
    </dgm:pt>
    <dgm:pt modelId="{B4A9DD60-E458-43A9-81AC-1FEA743CAF2D}" type="parTrans" cxnId="{A98921DC-0A21-4B23-AD0A-09A3FE296C70}">
      <dgm:prSet/>
      <dgm:spPr/>
      <dgm:t>
        <a:bodyPr/>
        <a:lstStyle/>
        <a:p>
          <a:endParaRPr lang="en-US"/>
        </a:p>
      </dgm:t>
    </dgm:pt>
    <dgm:pt modelId="{1284D979-9EB7-4765-B5BE-B52FBDB685CA}" type="sibTrans" cxnId="{A98921DC-0A21-4B23-AD0A-09A3FE296C70}">
      <dgm:prSet/>
      <dgm:spPr/>
      <dgm:t>
        <a:bodyPr/>
        <a:lstStyle/>
        <a:p>
          <a:endParaRPr lang="en-US"/>
        </a:p>
      </dgm:t>
    </dgm:pt>
    <dgm:pt modelId="{6E565599-E4C2-43C0-9EFD-9068F27F576B}">
      <dgm:prSet phldrT="[Text]"/>
      <dgm:spPr>
        <a:solidFill>
          <a:srgbClr val="993366"/>
        </a:solidFill>
      </dgm:spPr>
      <dgm:t>
        <a:bodyPr/>
        <a:lstStyle/>
        <a:p>
          <a:r>
            <a:rPr lang="en-US" dirty="0" smtClean="0"/>
            <a:t>Post Purchase Evaluation</a:t>
          </a:r>
          <a:endParaRPr lang="en-US" dirty="0"/>
        </a:p>
      </dgm:t>
    </dgm:pt>
    <dgm:pt modelId="{B6A5CF79-7B22-46D5-B554-D6F6B6D88B17}" type="parTrans" cxnId="{EA174F66-9667-455D-94A0-3A5F079D52EE}">
      <dgm:prSet/>
      <dgm:spPr/>
      <dgm:t>
        <a:bodyPr/>
        <a:lstStyle/>
        <a:p>
          <a:endParaRPr lang="en-US"/>
        </a:p>
      </dgm:t>
    </dgm:pt>
    <dgm:pt modelId="{1CB172C5-5D8C-4FCB-BA79-8E199E2C5E1C}" type="sibTrans" cxnId="{EA174F66-9667-455D-94A0-3A5F079D52EE}">
      <dgm:prSet/>
      <dgm:spPr/>
      <dgm:t>
        <a:bodyPr/>
        <a:lstStyle/>
        <a:p>
          <a:endParaRPr lang="en-US"/>
        </a:p>
      </dgm:t>
    </dgm:pt>
    <dgm:pt modelId="{055261AA-41DD-40F3-A2FF-86584BCADF92}" type="pres">
      <dgm:prSet presAssocID="{F8E353E6-23E1-4786-9CC3-A99FB138936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8B7DD3C-5CBF-4216-A410-C8095898CCAA}" type="pres">
      <dgm:prSet presAssocID="{92F9E129-ADBD-4DA2-8602-BE75EF69082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8BA878-AABC-4715-A399-D8E70217DE3B}" type="pres">
      <dgm:prSet presAssocID="{F2CD3F57-7C7B-4E9D-9B63-9534F936016A}" presName="sibTrans" presStyleLbl="sibTrans2D1" presStyleIdx="0" presStyleCnt="5"/>
      <dgm:spPr/>
      <dgm:t>
        <a:bodyPr/>
        <a:lstStyle/>
        <a:p>
          <a:endParaRPr lang="en-US"/>
        </a:p>
      </dgm:t>
    </dgm:pt>
    <dgm:pt modelId="{CCA31598-4BFB-455A-B8CD-A1A767CF2362}" type="pres">
      <dgm:prSet presAssocID="{F2CD3F57-7C7B-4E9D-9B63-9534F936016A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6E78C6D9-FD3F-4691-8B81-0CDB20CED8E4}" type="pres">
      <dgm:prSet presAssocID="{8D3E2E73-7095-4875-9290-726845DD2BF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BA3093-A13F-4637-94D1-CBC18CBA08EC}" type="pres">
      <dgm:prSet presAssocID="{B717D605-F805-42AD-8793-75299390F5FD}" presName="sibTrans" presStyleLbl="sibTrans2D1" presStyleIdx="1" presStyleCnt="5"/>
      <dgm:spPr/>
      <dgm:t>
        <a:bodyPr/>
        <a:lstStyle/>
        <a:p>
          <a:endParaRPr lang="en-US"/>
        </a:p>
      </dgm:t>
    </dgm:pt>
    <dgm:pt modelId="{819C28EC-049A-4410-9F8C-AA1F0C9BE919}" type="pres">
      <dgm:prSet presAssocID="{B717D605-F805-42AD-8793-75299390F5FD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0C01775F-5945-4AE5-95D5-06A583603DF6}" type="pres">
      <dgm:prSet presAssocID="{0A385EF0-D1C4-4086-A8D1-EE9255DBAE3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6AB1A8-81EA-41A9-A77F-01BF7E0E0D45}" type="pres">
      <dgm:prSet presAssocID="{3118786D-9C0F-44B6-BA1D-484EBB68C2BB}" presName="sibTrans" presStyleLbl="sibTrans2D1" presStyleIdx="2" presStyleCnt="5"/>
      <dgm:spPr/>
      <dgm:t>
        <a:bodyPr/>
        <a:lstStyle/>
        <a:p>
          <a:endParaRPr lang="en-US"/>
        </a:p>
      </dgm:t>
    </dgm:pt>
    <dgm:pt modelId="{B2E9021A-8E1D-4B71-8C12-76448DEF02B5}" type="pres">
      <dgm:prSet presAssocID="{3118786D-9C0F-44B6-BA1D-484EBB68C2BB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6F196EEF-56AC-4E71-B35B-1D2018FEF461}" type="pres">
      <dgm:prSet presAssocID="{C3FFFD12-D453-41B2-BE88-4C90318A3F9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3BEFF1-258B-41EC-8D98-F49978679F18}" type="pres">
      <dgm:prSet presAssocID="{1284D979-9EB7-4765-B5BE-B52FBDB685CA}" presName="sibTrans" presStyleLbl="sibTrans2D1" presStyleIdx="3" presStyleCnt="5"/>
      <dgm:spPr/>
      <dgm:t>
        <a:bodyPr/>
        <a:lstStyle/>
        <a:p>
          <a:endParaRPr lang="en-US"/>
        </a:p>
      </dgm:t>
    </dgm:pt>
    <dgm:pt modelId="{D2FBFADA-A462-4E29-ADB4-C6F94ED48F32}" type="pres">
      <dgm:prSet presAssocID="{1284D979-9EB7-4765-B5BE-B52FBDB685CA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B7BF2C69-CD90-4207-98C7-710DA5810C76}" type="pres">
      <dgm:prSet presAssocID="{6E565599-E4C2-43C0-9EFD-9068F27F576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525495-73A1-41DB-9BCE-87085E66F114}" type="pres">
      <dgm:prSet presAssocID="{1CB172C5-5D8C-4FCB-BA79-8E199E2C5E1C}" presName="sibTrans" presStyleLbl="sibTrans2D1" presStyleIdx="4" presStyleCnt="5"/>
      <dgm:spPr/>
      <dgm:t>
        <a:bodyPr/>
        <a:lstStyle/>
        <a:p>
          <a:endParaRPr lang="en-US"/>
        </a:p>
      </dgm:t>
    </dgm:pt>
    <dgm:pt modelId="{08827AC2-BC9C-4FDF-9922-7C44D3B71912}" type="pres">
      <dgm:prSet presAssocID="{1CB172C5-5D8C-4FCB-BA79-8E199E2C5E1C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2037CCE5-D0E9-4F83-B7F7-24D6E6CC8C1A}" type="presOf" srcId="{1CB172C5-5D8C-4FCB-BA79-8E199E2C5E1C}" destId="{7B525495-73A1-41DB-9BCE-87085E66F114}" srcOrd="0" destOrd="0" presId="urn:microsoft.com/office/officeart/2005/8/layout/cycle2"/>
    <dgm:cxn modelId="{2285D7D7-9FFF-46B0-B968-1C4F8F329E37}" srcId="{F8E353E6-23E1-4786-9CC3-A99FB138936E}" destId="{92F9E129-ADBD-4DA2-8602-BE75EF69082B}" srcOrd="0" destOrd="0" parTransId="{EA71D38D-1F54-45C5-9F42-6A76DDB32CCC}" sibTransId="{F2CD3F57-7C7B-4E9D-9B63-9534F936016A}"/>
    <dgm:cxn modelId="{51D87871-3109-4E3E-BE2C-97CE2327E385}" type="presOf" srcId="{0A385EF0-D1C4-4086-A8D1-EE9255DBAE3A}" destId="{0C01775F-5945-4AE5-95D5-06A583603DF6}" srcOrd="0" destOrd="0" presId="urn:microsoft.com/office/officeart/2005/8/layout/cycle2"/>
    <dgm:cxn modelId="{31D5D895-A23A-42FC-BE2D-1299D586929C}" type="presOf" srcId="{B717D605-F805-42AD-8793-75299390F5FD}" destId="{E7BA3093-A13F-4637-94D1-CBC18CBA08EC}" srcOrd="0" destOrd="0" presId="urn:microsoft.com/office/officeart/2005/8/layout/cycle2"/>
    <dgm:cxn modelId="{B6D837C1-47CB-4120-BADE-753FF7750F62}" type="presOf" srcId="{C3FFFD12-D453-41B2-BE88-4C90318A3F95}" destId="{6F196EEF-56AC-4E71-B35B-1D2018FEF461}" srcOrd="0" destOrd="0" presId="urn:microsoft.com/office/officeart/2005/8/layout/cycle2"/>
    <dgm:cxn modelId="{E8BC5B05-11DB-4C52-928A-FD723BB44CEE}" type="presOf" srcId="{F2CD3F57-7C7B-4E9D-9B63-9534F936016A}" destId="{788BA878-AABC-4715-A399-D8E70217DE3B}" srcOrd="0" destOrd="0" presId="urn:microsoft.com/office/officeart/2005/8/layout/cycle2"/>
    <dgm:cxn modelId="{EA174F66-9667-455D-94A0-3A5F079D52EE}" srcId="{F8E353E6-23E1-4786-9CC3-A99FB138936E}" destId="{6E565599-E4C2-43C0-9EFD-9068F27F576B}" srcOrd="4" destOrd="0" parTransId="{B6A5CF79-7B22-46D5-B554-D6F6B6D88B17}" sibTransId="{1CB172C5-5D8C-4FCB-BA79-8E199E2C5E1C}"/>
    <dgm:cxn modelId="{60F64B78-407A-4007-ACAC-837AF46EC492}" type="presOf" srcId="{3118786D-9C0F-44B6-BA1D-484EBB68C2BB}" destId="{606AB1A8-81EA-41A9-A77F-01BF7E0E0D45}" srcOrd="0" destOrd="0" presId="urn:microsoft.com/office/officeart/2005/8/layout/cycle2"/>
    <dgm:cxn modelId="{9BD8040B-023A-4AC0-B57C-FC31C9C2F26C}" type="presOf" srcId="{8D3E2E73-7095-4875-9290-726845DD2BF6}" destId="{6E78C6D9-FD3F-4691-8B81-0CDB20CED8E4}" srcOrd="0" destOrd="0" presId="urn:microsoft.com/office/officeart/2005/8/layout/cycle2"/>
    <dgm:cxn modelId="{7F032F56-54B6-4A89-B451-EF40B27A4AB9}" type="presOf" srcId="{F8E353E6-23E1-4786-9CC3-A99FB138936E}" destId="{055261AA-41DD-40F3-A2FF-86584BCADF92}" srcOrd="0" destOrd="0" presId="urn:microsoft.com/office/officeart/2005/8/layout/cycle2"/>
    <dgm:cxn modelId="{A9684C4E-0B8B-4B6E-944D-751B8F3E4D7A}" type="presOf" srcId="{F2CD3F57-7C7B-4E9D-9B63-9534F936016A}" destId="{CCA31598-4BFB-455A-B8CD-A1A767CF2362}" srcOrd="1" destOrd="0" presId="urn:microsoft.com/office/officeart/2005/8/layout/cycle2"/>
    <dgm:cxn modelId="{CC4818D3-DFE4-4BBA-99DA-E8A82A34C683}" type="presOf" srcId="{3118786D-9C0F-44B6-BA1D-484EBB68C2BB}" destId="{B2E9021A-8E1D-4B71-8C12-76448DEF02B5}" srcOrd="1" destOrd="0" presId="urn:microsoft.com/office/officeart/2005/8/layout/cycle2"/>
    <dgm:cxn modelId="{DBED685A-689E-48B9-BB12-40F3AFD4FB92}" srcId="{F8E353E6-23E1-4786-9CC3-A99FB138936E}" destId="{8D3E2E73-7095-4875-9290-726845DD2BF6}" srcOrd="1" destOrd="0" parTransId="{D86D167E-4834-4F01-AFAD-328A0B0E9F9E}" sibTransId="{B717D605-F805-42AD-8793-75299390F5FD}"/>
    <dgm:cxn modelId="{61D419AF-77B5-4643-8D13-487AF3CBDA28}" type="presOf" srcId="{92F9E129-ADBD-4DA2-8602-BE75EF69082B}" destId="{A8B7DD3C-5CBF-4216-A410-C8095898CCAA}" srcOrd="0" destOrd="0" presId="urn:microsoft.com/office/officeart/2005/8/layout/cycle2"/>
    <dgm:cxn modelId="{135A9F8C-182B-4845-909A-2FB536C46EF9}" type="presOf" srcId="{6E565599-E4C2-43C0-9EFD-9068F27F576B}" destId="{B7BF2C69-CD90-4207-98C7-710DA5810C76}" srcOrd="0" destOrd="0" presId="urn:microsoft.com/office/officeart/2005/8/layout/cycle2"/>
    <dgm:cxn modelId="{3AAF5993-EFDC-45CA-AB39-B1A5B3238399}" type="presOf" srcId="{1CB172C5-5D8C-4FCB-BA79-8E199E2C5E1C}" destId="{08827AC2-BC9C-4FDF-9922-7C44D3B71912}" srcOrd="1" destOrd="0" presId="urn:microsoft.com/office/officeart/2005/8/layout/cycle2"/>
    <dgm:cxn modelId="{1A1485D6-5764-438C-A0BE-D72F876751DD}" type="presOf" srcId="{1284D979-9EB7-4765-B5BE-B52FBDB685CA}" destId="{D2FBFADA-A462-4E29-ADB4-C6F94ED48F32}" srcOrd="1" destOrd="0" presId="urn:microsoft.com/office/officeart/2005/8/layout/cycle2"/>
    <dgm:cxn modelId="{2394123D-EA51-451D-91BB-EB18435DDF81}" srcId="{F8E353E6-23E1-4786-9CC3-A99FB138936E}" destId="{0A385EF0-D1C4-4086-A8D1-EE9255DBAE3A}" srcOrd="2" destOrd="0" parTransId="{156F35CF-A2BD-4D07-A1A0-772395F27E25}" sibTransId="{3118786D-9C0F-44B6-BA1D-484EBB68C2BB}"/>
    <dgm:cxn modelId="{A98921DC-0A21-4B23-AD0A-09A3FE296C70}" srcId="{F8E353E6-23E1-4786-9CC3-A99FB138936E}" destId="{C3FFFD12-D453-41B2-BE88-4C90318A3F95}" srcOrd="3" destOrd="0" parTransId="{B4A9DD60-E458-43A9-81AC-1FEA743CAF2D}" sibTransId="{1284D979-9EB7-4765-B5BE-B52FBDB685CA}"/>
    <dgm:cxn modelId="{81A60A7D-60F7-467B-8D94-B45AC19FDA15}" type="presOf" srcId="{B717D605-F805-42AD-8793-75299390F5FD}" destId="{819C28EC-049A-4410-9F8C-AA1F0C9BE919}" srcOrd="1" destOrd="0" presId="urn:microsoft.com/office/officeart/2005/8/layout/cycle2"/>
    <dgm:cxn modelId="{8E94327F-2701-4B93-B198-05F6EF51269C}" type="presOf" srcId="{1284D979-9EB7-4765-B5BE-B52FBDB685CA}" destId="{0E3BEFF1-258B-41EC-8D98-F49978679F18}" srcOrd="0" destOrd="0" presId="urn:microsoft.com/office/officeart/2005/8/layout/cycle2"/>
    <dgm:cxn modelId="{A72AD552-D5DD-4A9C-AB58-DF700AA0FE8D}" type="presParOf" srcId="{055261AA-41DD-40F3-A2FF-86584BCADF92}" destId="{A8B7DD3C-5CBF-4216-A410-C8095898CCAA}" srcOrd="0" destOrd="0" presId="urn:microsoft.com/office/officeart/2005/8/layout/cycle2"/>
    <dgm:cxn modelId="{5A9BB46B-7BCC-4DE7-ACDD-4F8AD9FCFAF1}" type="presParOf" srcId="{055261AA-41DD-40F3-A2FF-86584BCADF92}" destId="{788BA878-AABC-4715-A399-D8E70217DE3B}" srcOrd="1" destOrd="0" presId="urn:microsoft.com/office/officeart/2005/8/layout/cycle2"/>
    <dgm:cxn modelId="{D1F949F3-ADEC-48C3-955F-8A28B166C0BF}" type="presParOf" srcId="{788BA878-AABC-4715-A399-D8E70217DE3B}" destId="{CCA31598-4BFB-455A-B8CD-A1A767CF2362}" srcOrd="0" destOrd="0" presId="urn:microsoft.com/office/officeart/2005/8/layout/cycle2"/>
    <dgm:cxn modelId="{0AE8900A-86EC-4629-912F-9E95B73A0065}" type="presParOf" srcId="{055261AA-41DD-40F3-A2FF-86584BCADF92}" destId="{6E78C6D9-FD3F-4691-8B81-0CDB20CED8E4}" srcOrd="2" destOrd="0" presId="urn:microsoft.com/office/officeart/2005/8/layout/cycle2"/>
    <dgm:cxn modelId="{A8C945F9-BAFC-42E6-99A6-93182F4B0FBC}" type="presParOf" srcId="{055261AA-41DD-40F3-A2FF-86584BCADF92}" destId="{E7BA3093-A13F-4637-94D1-CBC18CBA08EC}" srcOrd="3" destOrd="0" presId="urn:microsoft.com/office/officeart/2005/8/layout/cycle2"/>
    <dgm:cxn modelId="{8E69C2BE-1C76-4C14-8B19-CC5A504FF6AC}" type="presParOf" srcId="{E7BA3093-A13F-4637-94D1-CBC18CBA08EC}" destId="{819C28EC-049A-4410-9F8C-AA1F0C9BE919}" srcOrd="0" destOrd="0" presId="urn:microsoft.com/office/officeart/2005/8/layout/cycle2"/>
    <dgm:cxn modelId="{1BE98D7F-B092-4E5F-979A-B4268BFEBD41}" type="presParOf" srcId="{055261AA-41DD-40F3-A2FF-86584BCADF92}" destId="{0C01775F-5945-4AE5-95D5-06A583603DF6}" srcOrd="4" destOrd="0" presId="urn:microsoft.com/office/officeart/2005/8/layout/cycle2"/>
    <dgm:cxn modelId="{DADBBB52-2513-4AF2-A7BB-A9FA17A4B6E5}" type="presParOf" srcId="{055261AA-41DD-40F3-A2FF-86584BCADF92}" destId="{606AB1A8-81EA-41A9-A77F-01BF7E0E0D45}" srcOrd="5" destOrd="0" presId="urn:microsoft.com/office/officeart/2005/8/layout/cycle2"/>
    <dgm:cxn modelId="{6B96B87C-16DF-49CD-B4F8-1158B15FCC42}" type="presParOf" srcId="{606AB1A8-81EA-41A9-A77F-01BF7E0E0D45}" destId="{B2E9021A-8E1D-4B71-8C12-76448DEF02B5}" srcOrd="0" destOrd="0" presId="urn:microsoft.com/office/officeart/2005/8/layout/cycle2"/>
    <dgm:cxn modelId="{559011F1-BBDE-4DBF-838D-0661C98BEC1B}" type="presParOf" srcId="{055261AA-41DD-40F3-A2FF-86584BCADF92}" destId="{6F196EEF-56AC-4E71-B35B-1D2018FEF461}" srcOrd="6" destOrd="0" presId="urn:microsoft.com/office/officeart/2005/8/layout/cycle2"/>
    <dgm:cxn modelId="{9800EE0E-5B53-4D53-A23E-56A7E6F5773F}" type="presParOf" srcId="{055261AA-41DD-40F3-A2FF-86584BCADF92}" destId="{0E3BEFF1-258B-41EC-8D98-F49978679F18}" srcOrd="7" destOrd="0" presId="urn:microsoft.com/office/officeart/2005/8/layout/cycle2"/>
    <dgm:cxn modelId="{FF8F3CEC-7DEF-4B81-B3B1-A4CD6D02717C}" type="presParOf" srcId="{0E3BEFF1-258B-41EC-8D98-F49978679F18}" destId="{D2FBFADA-A462-4E29-ADB4-C6F94ED48F32}" srcOrd="0" destOrd="0" presId="urn:microsoft.com/office/officeart/2005/8/layout/cycle2"/>
    <dgm:cxn modelId="{CA500376-78B7-4270-872D-813317283834}" type="presParOf" srcId="{055261AA-41DD-40F3-A2FF-86584BCADF92}" destId="{B7BF2C69-CD90-4207-98C7-710DA5810C76}" srcOrd="8" destOrd="0" presId="urn:microsoft.com/office/officeart/2005/8/layout/cycle2"/>
    <dgm:cxn modelId="{CF6677DE-9F08-474D-9DFE-EB9D94E5EB4B}" type="presParOf" srcId="{055261AA-41DD-40F3-A2FF-86584BCADF92}" destId="{7B525495-73A1-41DB-9BCE-87085E66F114}" srcOrd="9" destOrd="0" presId="urn:microsoft.com/office/officeart/2005/8/layout/cycle2"/>
    <dgm:cxn modelId="{5A685A0D-17F3-4D83-A468-01C3AE58FDD6}" type="presParOf" srcId="{7B525495-73A1-41DB-9BCE-87085E66F114}" destId="{08827AC2-BC9C-4FDF-9922-7C44D3B7191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F793F6-049F-42D8-9815-488DDE0BAAF1}">
      <dsp:nvSpPr>
        <dsp:cNvPr id="0" name=""/>
        <dsp:cNvSpPr/>
      </dsp:nvSpPr>
      <dsp:spPr>
        <a:xfrm>
          <a:off x="3718560" y="0"/>
          <a:ext cx="1859280" cy="905192"/>
        </a:xfrm>
        <a:prstGeom prst="trapezoid">
          <a:avLst>
            <a:gd name="adj" fmla="val 102701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200" kern="1200" dirty="0"/>
        </a:p>
      </dsp:txBody>
      <dsp:txXfrm>
        <a:off x="3718560" y="0"/>
        <a:ext cx="1859280" cy="905192"/>
      </dsp:txXfrm>
    </dsp:sp>
    <dsp:sp modelId="{FC08A780-79B7-40F0-A50E-2CAEA9EEC7F8}">
      <dsp:nvSpPr>
        <dsp:cNvPr id="0" name=""/>
        <dsp:cNvSpPr/>
      </dsp:nvSpPr>
      <dsp:spPr>
        <a:xfrm>
          <a:off x="2788920" y="905192"/>
          <a:ext cx="3718560" cy="905192"/>
        </a:xfrm>
        <a:prstGeom prst="trapezoid">
          <a:avLst>
            <a:gd name="adj" fmla="val 102701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/>
              </a:solidFill>
            </a:rPr>
            <a:t>Self Esteem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3439668" y="905192"/>
        <a:ext cx="2417064" cy="905192"/>
      </dsp:txXfrm>
    </dsp:sp>
    <dsp:sp modelId="{41FD755B-0370-4541-8969-4FB4AC0C495D}">
      <dsp:nvSpPr>
        <dsp:cNvPr id="0" name=""/>
        <dsp:cNvSpPr/>
      </dsp:nvSpPr>
      <dsp:spPr>
        <a:xfrm>
          <a:off x="1859280" y="1810385"/>
          <a:ext cx="5577840" cy="905192"/>
        </a:xfrm>
        <a:prstGeom prst="trapezoid">
          <a:avLst>
            <a:gd name="adj" fmla="val 102701"/>
          </a:avLst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/>
              </a:solidFill>
            </a:rPr>
            <a:t>Social Needs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2835402" y="1810385"/>
        <a:ext cx="3625596" cy="905192"/>
      </dsp:txXfrm>
    </dsp:sp>
    <dsp:sp modelId="{0E1FC598-D1F6-4903-AF24-BA55E95C4D9F}">
      <dsp:nvSpPr>
        <dsp:cNvPr id="0" name=""/>
        <dsp:cNvSpPr/>
      </dsp:nvSpPr>
      <dsp:spPr>
        <a:xfrm>
          <a:off x="929640" y="2715577"/>
          <a:ext cx="7437120" cy="905192"/>
        </a:xfrm>
        <a:prstGeom prst="trapezoid">
          <a:avLst>
            <a:gd name="adj" fmla="val 102701"/>
          </a:avLst>
        </a:prstGeom>
        <a:solidFill>
          <a:srgbClr val="CC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/>
              </a:solidFill>
            </a:rPr>
            <a:t>Security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2231135" y="2715577"/>
        <a:ext cx="4834128" cy="905192"/>
      </dsp:txXfrm>
    </dsp:sp>
    <dsp:sp modelId="{47A3A693-5CC7-4436-BDA2-36CB4417FE36}">
      <dsp:nvSpPr>
        <dsp:cNvPr id="0" name=""/>
        <dsp:cNvSpPr/>
      </dsp:nvSpPr>
      <dsp:spPr>
        <a:xfrm>
          <a:off x="0" y="3620770"/>
          <a:ext cx="9296400" cy="905192"/>
        </a:xfrm>
        <a:prstGeom prst="trapezoid">
          <a:avLst>
            <a:gd name="adj" fmla="val 102701"/>
          </a:avLst>
        </a:prstGeom>
        <a:solidFill>
          <a:schemeClr val="accent6">
            <a:lumMod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/>
              </a:solidFill>
            </a:rPr>
            <a:t>Physiological needs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1626869" y="3620770"/>
        <a:ext cx="6042660" cy="9051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B7DD3C-5CBF-4216-A410-C8095898CCAA}">
      <dsp:nvSpPr>
        <dsp:cNvPr id="0" name=""/>
        <dsp:cNvSpPr/>
      </dsp:nvSpPr>
      <dsp:spPr>
        <a:xfrm>
          <a:off x="3431678" y="143"/>
          <a:ext cx="1366242" cy="1366242"/>
        </a:xfrm>
        <a:prstGeom prst="ellipse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Need Recognition</a:t>
          </a:r>
          <a:endParaRPr lang="en-US" sz="1200" kern="1200" dirty="0"/>
        </a:p>
      </dsp:txBody>
      <dsp:txXfrm>
        <a:off x="3631760" y="200225"/>
        <a:ext cx="966078" cy="966078"/>
      </dsp:txXfrm>
    </dsp:sp>
    <dsp:sp modelId="{788BA878-AABC-4715-A399-D8E70217DE3B}">
      <dsp:nvSpPr>
        <dsp:cNvPr id="0" name=""/>
        <dsp:cNvSpPr/>
      </dsp:nvSpPr>
      <dsp:spPr>
        <a:xfrm rot="2160000">
          <a:off x="4754947" y="1050053"/>
          <a:ext cx="364047" cy="4611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765376" y="1110177"/>
        <a:ext cx="254833" cy="276664"/>
      </dsp:txXfrm>
    </dsp:sp>
    <dsp:sp modelId="{6E78C6D9-FD3F-4691-8B81-0CDB20CED8E4}">
      <dsp:nvSpPr>
        <dsp:cNvPr id="0" name=""/>
        <dsp:cNvSpPr/>
      </dsp:nvSpPr>
      <dsp:spPr>
        <a:xfrm>
          <a:off x="5092691" y="1206939"/>
          <a:ext cx="1366242" cy="1366242"/>
        </a:xfrm>
        <a:prstGeom prst="ellipse">
          <a:avLst/>
        </a:prstGeom>
        <a:solidFill>
          <a:srgbClr val="CC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Information Search</a:t>
          </a:r>
          <a:endParaRPr lang="en-US" sz="1200" kern="1200" dirty="0"/>
        </a:p>
      </dsp:txBody>
      <dsp:txXfrm>
        <a:off x="5292773" y="1407021"/>
        <a:ext cx="966078" cy="966078"/>
      </dsp:txXfrm>
    </dsp:sp>
    <dsp:sp modelId="{E7BA3093-A13F-4637-94D1-CBC18CBA08EC}">
      <dsp:nvSpPr>
        <dsp:cNvPr id="0" name=""/>
        <dsp:cNvSpPr/>
      </dsp:nvSpPr>
      <dsp:spPr>
        <a:xfrm rot="6480000">
          <a:off x="5279747" y="2626027"/>
          <a:ext cx="364047" cy="4611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10800000">
        <a:off x="5351228" y="2666314"/>
        <a:ext cx="254833" cy="276664"/>
      </dsp:txXfrm>
    </dsp:sp>
    <dsp:sp modelId="{0C01775F-5945-4AE5-95D5-06A583603DF6}">
      <dsp:nvSpPr>
        <dsp:cNvPr id="0" name=""/>
        <dsp:cNvSpPr/>
      </dsp:nvSpPr>
      <dsp:spPr>
        <a:xfrm>
          <a:off x="4458241" y="3159577"/>
          <a:ext cx="1366242" cy="1366242"/>
        </a:xfrm>
        <a:prstGeom prst="ellips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Examine Alternatives</a:t>
          </a:r>
          <a:endParaRPr lang="en-US" sz="1200" kern="1200" dirty="0"/>
        </a:p>
      </dsp:txBody>
      <dsp:txXfrm>
        <a:off x="4658323" y="3359659"/>
        <a:ext cx="966078" cy="966078"/>
      </dsp:txXfrm>
    </dsp:sp>
    <dsp:sp modelId="{606AB1A8-81EA-41A9-A77F-01BF7E0E0D45}">
      <dsp:nvSpPr>
        <dsp:cNvPr id="0" name=""/>
        <dsp:cNvSpPr/>
      </dsp:nvSpPr>
      <dsp:spPr>
        <a:xfrm rot="10800000">
          <a:off x="3943079" y="3612145"/>
          <a:ext cx="364047" cy="4611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10800000">
        <a:off x="4052293" y="3704366"/>
        <a:ext cx="254833" cy="276664"/>
      </dsp:txXfrm>
    </dsp:sp>
    <dsp:sp modelId="{6F196EEF-56AC-4E71-B35B-1D2018FEF461}">
      <dsp:nvSpPr>
        <dsp:cNvPr id="0" name=""/>
        <dsp:cNvSpPr/>
      </dsp:nvSpPr>
      <dsp:spPr>
        <a:xfrm>
          <a:off x="2405116" y="3159577"/>
          <a:ext cx="1366242" cy="1366242"/>
        </a:xfrm>
        <a:prstGeom prst="ellipse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Purchase Choice</a:t>
          </a:r>
          <a:endParaRPr lang="en-US" sz="1200" kern="1200" dirty="0"/>
        </a:p>
      </dsp:txBody>
      <dsp:txXfrm>
        <a:off x="2605198" y="3359659"/>
        <a:ext cx="966078" cy="966078"/>
      </dsp:txXfrm>
    </dsp:sp>
    <dsp:sp modelId="{0E3BEFF1-258B-41EC-8D98-F49978679F18}">
      <dsp:nvSpPr>
        <dsp:cNvPr id="0" name=""/>
        <dsp:cNvSpPr/>
      </dsp:nvSpPr>
      <dsp:spPr>
        <a:xfrm rot="15120000">
          <a:off x="2592172" y="2645625"/>
          <a:ext cx="364047" cy="4611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10800000">
        <a:off x="2663653" y="2789780"/>
        <a:ext cx="254833" cy="276664"/>
      </dsp:txXfrm>
    </dsp:sp>
    <dsp:sp modelId="{B7BF2C69-CD90-4207-98C7-710DA5810C76}">
      <dsp:nvSpPr>
        <dsp:cNvPr id="0" name=""/>
        <dsp:cNvSpPr/>
      </dsp:nvSpPr>
      <dsp:spPr>
        <a:xfrm>
          <a:off x="1770665" y="1206939"/>
          <a:ext cx="1366242" cy="1366242"/>
        </a:xfrm>
        <a:prstGeom prst="ellipse">
          <a:avLst/>
        </a:prstGeom>
        <a:solidFill>
          <a:srgbClr val="9933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Post Purchase Evaluation</a:t>
          </a:r>
          <a:endParaRPr lang="en-US" sz="1200" kern="1200" dirty="0"/>
        </a:p>
      </dsp:txBody>
      <dsp:txXfrm>
        <a:off x="1970747" y="1407021"/>
        <a:ext cx="966078" cy="966078"/>
      </dsp:txXfrm>
    </dsp:sp>
    <dsp:sp modelId="{7B525495-73A1-41DB-9BCE-87085E66F114}">
      <dsp:nvSpPr>
        <dsp:cNvPr id="0" name=""/>
        <dsp:cNvSpPr/>
      </dsp:nvSpPr>
      <dsp:spPr>
        <a:xfrm rot="19440000">
          <a:off x="3093934" y="1062165"/>
          <a:ext cx="364047" cy="4611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104363" y="1186483"/>
        <a:ext cx="254833" cy="2766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 dirty="0" smtClean="0"/>
              <a:t>All Rights Reserved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US" smtClean="0"/>
              <a:t>ProSelling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dirty="0" smtClean="0"/>
              <a:t>Copyright 2011.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617BD45-4329-4DA7-B741-53BD17B3D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64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 dirty="0" smtClean="0"/>
              <a:t>All Rights Reserved.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US" dirty="0" err="1" smtClean="0"/>
              <a:t>ProSelling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dirty="0" smtClean="0"/>
              <a:t>Copyright 2011.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4614E39-D61D-4C94-B03D-B6891193C5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7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4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2A0E74-1AD9-42CD-A831-E959F88C39EF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685058" name="Shape 4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8EA7E3B-9F97-436B-AEB4-2AAC93D8D687}" type="slidenum">
              <a:rPr lang="en-US" sz="1300"/>
              <a:pPr algn="r" eaLnBrk="1" hangingPunct="1"/>
              <a:t>10</a:t>
            </a:fld>
            <a:endParaRPr lang="en-US" sz="1300"/>
          </a:p>
        </p:txBody>
      </p:sp>
      <p:sp>
        <p:nvSpPr>
          <p:cNvPr id="685059" name="Rectangle 1356801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685060" name="Rectangle 135680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0C4528-991C-4489-A560-F2333A59F906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686082" name="Shape 4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A8E49F0-479E-4F12-BE59-F336B1BD1E0E}" type="slidenum">
              <a:rPr lang="en-US" sz="1300"/>
              <a:pPr algn="r" eaLnBrk="1" hangingPunct="1"/>
              <a:t>11</a:t>
            </a:fld>
            <a:endParaRPr lang="en-US" sz="1300"/>
          </a:p>
        </p:txBody>
      </p:sp>
      <p:sp>
        <p:nvSpPr>
          <p:cNvPr id="686083" name="Rectangle 1358849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686084" name="Rectangle 1358850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16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76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40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062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58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09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902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80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02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771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783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1FD19F-AB5E-4486-816C-AA3297D7881C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711682" name="Shape 4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B33E03D-DACB-49C4-87E8-CC12CD0B9CC0}" type="slidenum">
              <a:rPr lang="en-US" sz="1300"/>
              <a:pPr algn="r" eaLnBrk="1" hangingPunct="1"/>
              <a:t>22</a:t>
            </a:fld>
            <a:endParaRPr lang="en-US" sz="1300"/>
          </a:p>
        </p:txBody>
      </p:sp>
      <p:sp>
        <p:nvSpPr>
          <p:cNvPr id="711683" name="Rectangle 1410049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noFill/>
          <a:ln cap="flat">
            <a:headEnd type="none" w="med" len="med"/>
            <a:tailEnd type="none" w="med" len="med"/>
          </a:ln>
        </p:spPr>
      </p:sp>
      <p:sp>
        <p:nvSpPr>
          <p:cNvPr id="711684" name="Rectangle 1410050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377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686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06B416-98ED-4B8A-B458-C9273B595FFC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687106" name="Shape 4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B034627-6F46-4B82-A570-0799F78F80CE}" type="slidenum">
              <a:rPr lang="en-US" sz="1300"/>
              <a:pPr algn="r" eaLnBrk="1" hangingPunct="1"/>
              <a:t>25</a:t>
            </a:fld>
            <a:endParaRPr lang="en-US" sz="1300"/>
          </a:p>
        </p:txBody>
      </p:sp>
      <p:sp>
        <p:nvSpPr>
          <p:cNvPr id="687107" name="Rectangle 1360897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687108" name="Rectangle 1360898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932972-8F22-4052-99C7-48026F2B549C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688130" name="Shape 4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E41982-D9C9-442D-A2E2-D2652C7FCC23}" type="slidenum">
              <a:rPr lang="en-US" sz="1300"/>
              <a:pPr algn="r" eaLnBrk="1" hangingPunct="1"/>
              <a:t>26</a:t>
            </a:fld>
            <a:endParaRPr lang="en-US" sz="1300"/>
          </a:p>
        </p:txBody>
      </p:sp>
      <p:sp>
        <p:nvSpPr>
          <p:cNvPr id="688131" name="Rectangle 1362945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688132" name="Rectangle 1362946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EF46C0-0C29-4D1A-8829-FE95BAD476E0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689154" name="Shape 4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86757753-C5CA-4FAB-93AE-8DCC38987720}" type="slidenum">
              <a:rPr lang="en-US" sz="1300"/>
              <a:pPr algn="r" eaLnBrk="1" hangingPunct="1"/>
              <a:t>27</a:t>
            </a:fld>
            <a:endParaRPr lang="en-US" sz="1300"/>
          </a:p>
        </p:txBody>
      </p:sp>
      <p:sp>
        <p:nvSpPr>
          <p:cNvPr id="689155" name="Rectangle 1364993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689156" name="Rectangle 1364994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AD2041-4B48-415B-811A-ADF0322269F6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690178" name="Shape 4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91CA4A8-946B-4DEC-BA32-696DAB9F3849}" type="slidenum">
              <a:rPr lang="en-US" sz="1300"/>
              <a:pPr algn="r" eaLnBrk="1" hangingPunct="1"/>
              <a:t>28</a:t>
            </a:fld>
            <a:endParaRPr lang="en-US" sz="1300"/>
          </a:p>
        </p:txBody>
      </p:sp>
      <p:sp>
        <p:nvSpPr>
          <p:cNvPr id="690179" name="Rectangle 1367041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690180" name="Rectangle 136704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EB01F7-C037-4495-AFB7-E2723BCD7EED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691202" name="Shape 4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37E2334-D7EF-41C9-9EE8-37BAE70F7044}" type="slidenum">
              <a:rPr lang="en-US" sz="1300"/>
              <a:pPr algn="r" eaLnBrk="1" hangingPunct="1"/>
              <a:t>29</a:t>
            </a:fld>
            <a:endParaRPr lang="en-US" sz="1300"/>
          </a:p>
        </p:txBody>
      </p:sp>
      <p:sp>
        <p:nvSpPr>
          <p:cNvPr id="691203" name="Rectangle 1369089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691204" name="Rectangle 1369090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200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FD40D7-375F-4FD4-8B2B-4A2C4C64A5F3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692226" name="Shape 4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DE78A77-E4CC-4873-8953-081A9B6D737E}" type="slidenum">
              <a:rPr lang="en-US" sz="1300"/>
              <a:pPr algn="r" eaLnBrk="1" hangingPunct="1"/>
              <a:t>30</a:t>
            </a:fld>
            <a:endParaRPr lang="en-US" sz="1300"/>
          </a:p>
        </p:txBody>
      </p:sp>
      <p:sp>
        <p:nvSpPr>
          <p:cNvPr id="692227" name="Rectangle 1371137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692228" name="Rectangle 1371138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5D6D88-493E-4BE5-8331-38381BFAA67E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693250" name="Shape 4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66E464BC-F73B-48C2-BC63-AB451B742F89}" type="slidenum">
              <a:rPr lang="en-US" sz="1300"/>
              <a:pPr algn="r" eaLnBrk="1" hangingPunct="1"/>
              <a:t>31</a:t>
            </a:fld>
            <a:endParaRPr lang="en-US" sz="1300"/>
          </a:p>
        </p:txBody>
      </p:sp>
      <p:sp>
        <p:nvSpPr>
          <p:cNvPr id="693251" name="Rectangle 1373185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693252" name="Rectangle 1373186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734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B1438B-AE76-46EE-8263-62D31236A989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671746" name="Shape 4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B1E7253-DDE6-49A7-A17E-2A7111FAD923}" type="slidenum">
              <a:rPr lang="en-US" sz="1300"/>
              <a:pPr algn="r" eaLnBrk="1" hangingPunct="1"/>
              <a:t>33</a:t>
            </a:fld>
            <a:endParaRPr lang="en-US" sz="1300"/>
          </a:p>
        </p:txBody>
      </p:sp>
      <p:sp>
        <p:nvSpPr>
          <p:cNvPr id="671747" name="Rectangle 1501185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671748" name="Rectangle 1501186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DE7220-D24D-4E67-A054-1BFCF2F486B4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672770" name="Shape 4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9C12EA9-8EF9-49E4-8B57-0AF71072D35C}" type="slidenum">
              <a:rPr lang="en-US" sz="1300"/>
              <a:pPr algn="r" eaLnBrk="1" hangingPunct="1"/>
              <a:t>34</a:t>
            </a:fld>
            <a:endParaRPr lang="en-US" sz="1300"/>
          </a:p>
        </p:txBody>
      </p:sp>
      <p:sp>
        <p:nvSpPr>
          <p:cNvPr id="672771" name="Rectangle 1502209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672772" name="Rectangle 1502210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C1488A-3FFD-4B5D-8E56-90EAC5F6DEA4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674818" name="Shape 4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0367C25-94DB-43FB-801F-E1DF25716B5D}" type="slidenum">
              <a:rPr lang="en-US" sz="1300"/>
              <a:pPr algn="r" eaLnBrk="1" hangingPunct="1"/>
              <a:t>35</a:t>
            </a:fld>
            <a:endParaRPr lang="en-US" sz="1300"/>
          </a:p>
        </p:txBody>
      </p:sp>
      <p:sp>
        <p:nvSpPr>
          <p:cNvPr id="674819" name="Rectangle 1504257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674820" name="Rectangle 1504258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668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7FBC1B-BD71-4DD3-A83E-F592FBF49B36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698370" name="Shape 4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E6D5DD3-CE9B-4033-92C6-EBE13275BA9F}" type="slidenum">
              <a:rPr lang="en-US" sz="1300"/>
              <a:pPr algn="r" eaLnBrk="1" hangingPunct="1"/>
              <a:t>37</a:t>
            </a:fld>
            <a:endParaRPr lang="en-US" sz="1300"/>
          </a:p>
        </p:txBody>
      </p:sp>
      <p:sp>
        <p:nvSpPr>
          <p:cNvPr id="698371" name="Rectangle 1383425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698372" name="Rectangle 1383426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037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893C4B-1B00-49D6-A570-B57404012FB9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700418" name="Shape 4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F909207-3565-4D0C-859A-345E39807892}" type="slidenum">
              <a:rPr lang="en-US" sz="1300"/>
              <a:pPr algn="r" eaLnBrk="1" hangingPunct="1"/>
              <a:t>39</a:t>
            </a:fld>
            <a:endParaRPr lang="en-US" sz="1300"/>
          </a:p>
        </p:txBody>
      </p:sp>
      <p:sp>
        <p:nvSpPr>
          <p:cNvPr id="700419" name="Rectangle 1387521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700420" name="Rectangle 138752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921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31C9BD-86CF-4112-9F2E-181856419602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701442" name="Shape 4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4BAC75F2-8CA0-4F28-8C7D-0CFC92C8E1F4}" type="slidenum">
              <a:rPr lang="en-US" sz="1300"/>
              <a:pPr algn="r" eaLnBrk="1" hangingPunct="1"/>
              <a:t>40</a:t>
            </a:fld>
            <a:endParaRPr lang="en-US" sz="1300"/>
          </a:p>
        </p:txBody>
      </p:sp>
      <p:sp>
        <p:nvSpPr>
          <p:cNvPr id="701443" name="Rectangle 1389569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701444" name="Rectangle 1389570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7EFFC-B764-4CD5-AF3F-2FF472587C8E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702466" name="Shape 4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47C4368-E2EB-45C9-9FB7-B3BD0B4A99DF}" type="slidenum">
              <a:rPr lang="en-US" sz="1300"/>
              <a:pPr algn="r" eaLnBrk="1" hangingPunct="1"/>
              <a:t>41</a:t>
            </a:fld>
            <a:endParaRPr lang="en-US" sz="1300"/>
          </a:p>
        </p:txBody>
      </p:sp>
      <p:sp>
        <p:nvSpPr>
          <p:cNvPr id="702467" name="Rectangle 1391617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702468" name="Rectangle 1391618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B3FA49-CA1A-4460-B5F6-D8D6D726E968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703490" name="Shape 4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8C578CF5-EF86-44BF-A39B-C6743DEF0693}" type="slidenum">
              <a:rPr lang="en-US" sz="1300"/>
              <a:pPr algn="r" eaLnBrk="1" hangingPunct="1"/>
              <a:t>42</a:t>
            </a:fld>
            <a:endParaRPr lang="en-US" sz="1300"/>
          </a:p>
        </p:txBody>
      </p:sp>
      <p:sp>
        <p:nvSpPr>
          <p:cNvPr id="703491" name="Rectangle 1393665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703492" name="Rectangle 1393666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0FB2C8-42A6-4039-A4BE-A6475CC62325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704514" name="Shape 4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4EE4CE9-4F1F-40BB-8CAB-21A9334F75D8}" type="slidenum">
              <a:rPr lang="en-US" sz="1300"/>
              <a:pPr algn="r" eaLnBrk="1" hangingPunct="1"/>
              <a:t>43</a:t>
            </a:fld>
            <a:endParaRPr lang="en-US" sz="1300"/>
          </a:p>
        </p:txBody>
      </p:sp>
      <p:sp>
        <p:nvSpPr>
          <p:cNvPr id="704515" name="Rectangle 1395713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704516" name="Rectangle 1395714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2459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in the flow of the text, Buyer</a:t>
            </a:r>
            <a:r>
              <a:rPr lang="en-US" baseline="0" dirty="0" smtClean="0"/>
              <a:t> types and buying situations come after transactional analysis.  However, for many instructors transactional analysis will be a new topic (or an old one, as it was in early versions of the </a:t>
            </a:r>
            <a:r>
              <a:rPr lang="en-US" baseline="0" dirty="0" err="1" smtClean="0"/>
              <a:t>Agriselling</a:t>
            </a:r>
            <a:r>
              <a:rPr lang="en-US" baseline="0" dirty="0" smtClean="0"/>
              <a:t> text).  And its inclusion within this slide set probably makes the discussion on this chapter beyond appropriate conclusion in a single class period.  TA makes a nice discussion on its own, and presents the possibility for some fun interactions and </a:t>
            </a:r>
            <a:r>
              <a:rPr lang="en-US" baseline="0" dirty="0" err="1" smtClean="0"/>
              <a:t>roleplays</a:t>
            </a:r>
            <a:r>
              <a:rPr lang="en-US" baseline="0" dirty="0" smtClean="0"/>
              <a:t>. Therefore, it is moved to the end of this slide set.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110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1AFF75-41EA-42FB-8803-0BC043F2B63E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694274" name="Shape 4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BB00BB4-BDBA-4EED-A1E8-79697A3EEFA8}" type="slidenum">
              <a:rPr lang="en-US" sz="1300"/>
              <a:pPr algn="r" eaLnBrk="1" hangingPunct="1"/>
              <a:t>46</a:t>
            </a:fld>
            <a:endParaRPr lang="en-US" sz="1300"/>
          </a:p>
        </p:txBody>
      </p:sp>
      <p:sp>
        <p:nvSpPr>
          <p:cNvPr id="694275" name="Rectangle 1375233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694276" name="Rectangle 1375234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BB861C-D69B-4A76-A80E-B42ADDE4C4EF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695298" name="Shape 4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8E4CC1E5-7A78-48F2-9D8C-2E339F27EF41}" type="slidenum">
              <a:rPr lang="en-US" sz="1300"/>
              <a:pPr algn="r" eaLnBrk="1" hangingPunct="1"/>
              <a:t>47</a:t>
            </a:fld>
            <a:endParaRPr lang="en-US" sz="1300"/>
          </a:p>
        </p:txBody>
      </p:sp>
      <p:sp>
        <p:nvSpPr>
          <p:cNvPr id="695299" name="Rectangle 1377281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695300" name="Rectangle 137728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6307B-7698-4589-B2CA-71065995A063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696322" name="Shape 4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C8AC18F-9D18-4579-B5F9-3552CF5FEF14}" type="slidenum">
              <a:rPr lang="en-US" sz="1300"/>
              <a:pPr algn="r" eaLnBrk="1" hangingPunct="1"/>
              <a:t>48</a:t>
            </a:fld>
            <a:endParaRPr lang="en-US" sz="1300"/>
          </a:p>
        </p:txBody>
      </p:sp>
      <p:sp>
        <p:nvSpPr>
          <p:cNvPr id="696323" name="Rectangle 1379329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696324" name="Rectangle 1379330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E96254-054B-410A-B79D-0C9C52517D87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697346" name="Shape 4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DC3C7CF3-1A4E-48E7-B2F0-CCFF76F2F21B}" type="slidenum">
              <a:rPr lang="en-US" sz="1300"/>
              <a:pPr algn="r" eaLnBrk="1" hangingPunct="1"/>
              <a:t>49</a:t>
            </a:fld>
            <a:endParaRPr lang="en-US" sz="1300"/>
          </a:p>
        </p:txBody>
      </p:sp>
      <p:sp>
        <p:nvSpPr>
          <p:cNvPr id="697347" name="Rectangle 1381377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697348" name="Rectangle 1381378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671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864C80-71CB-4952-90A9-CE7A3E6A0849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707586" name="Shape 4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88678FB-0301-4A01-A331-6FA877D546D2}" type="slidenum">
              <a:rPr lang="en-US" sz="1300"/>
              <a:pPr algn="r" eaLnBrk="1" hangingPunct="1"/>
              <a:t>50</a:t>
            </a:fld>
            <a:endParaRPr lang="en-US" sz="1300"/>
          </a:p>
        </p:txBody>
      </p:sp>
      <p:sp>
        <p:nvSpPr>
          <p:cNvPr id="707587" name="Rectangle 1401857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707588" name="Rectangle 1401858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998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38E389-18F4-474B-8A8D-EC2C77D63946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716802" name="Shape 4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72199413-6805-40F4-85C0-CF40FA9BBC83}" type="slidenum">
              <a:rPr lang="en-US" sz="1300"/>
              <a:pPr algn="r" eaLnBrk="1" hangingPunct="1"/>
              <a:t>52</a:t>
            </a:fld>
            <a:endParaRPr lang="en-US" sz="1300"/>
          </a:p>
        </p:txBody>
      </p:sp>
      <p:sp>
        <p:nvSpPr>
          <p:cNvPr id="716803" name="Rectangle 1420289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716804" name="Rectangle 1420290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3769E3-1AE5-4A3D-894B-9493D49B4215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717826" name="Shape 4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6904BDB6-1134-46D3-87BD-C31C935DD346}" type="slidenum">
              <a:rPr lang="en-US" sz="1300"/>
              <a:pPr algn="r" eaLnBrk="1" hangingPunct="1"/>
              <a:t>53</a:t>
            </a:fld>
            <a:endParaRPr lang="en-US" sz="1300"/>
          </a:p>
        </p:txBody>
      </p:sp>
      <p:sp>
        <p:nvSpPr>
          <p:cNvPr id="717827" name="Rectangle 1422337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717828" name="Rectangle 1422338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6064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037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94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948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948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9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6443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948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240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3377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544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8538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2400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64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9870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7605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24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9536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3780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43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E4310E-5D14-424E-9577-2719C2456527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684034" name="Shape 4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C688188-F69A-455D-91FD-338DFC41E788}" type="slidenum">
              <a:rPr lang="en-US" sz="1300"/>
              <a:pPr algn="r" eaLnBrk="1" hangingPunct="1"/>
              <a:t>8</a:t>
            </a:fld>
            <a:endParaRPr lang="en-US" sz="1300"/>
          </a:p>
        </p:txBody>
      </p:sp>
      <p:sp>
        <p:nvSpPr>
          <p:cNvPr id="684035" name="Rectangle 1354753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684036" name="Rectangle 1354754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49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Section 4">
    <p:bg>
      <p:bgPr>
        <a:solidFill>
          <a:srgbClr val="FFD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3048000" cy="27305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348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/>
          <a:p>
            <a:pPr lvl="0"/>
            <a:endParaRPr lang="en-US" noProof="0" smtClean="0"/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93A61D-D9CD-4A33-AE77-A6E6EAB6AAD0}" type="datetime1">
              <a:rPr lang="en-US" smtClean="0"/>
              <a:t>12/08/11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98543-D94E-46EF-93D3-34E9809F0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32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4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FB40E-ED42-4537-BC1E-4D0F1F19DA45}" type="datetimeFigureOut">
              <a:rPr lang="en-US"/>
              <a:pPr>
                <a:defRPr/>
              </a:pPr>
              <a:t>12/08/11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58D72-AAF0-4375-8C7F-F9B00AE40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05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Section 2"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3048000" cy="27305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46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Section 1">
    <p:bg>
      <p:bgPr>
        <a:solidFill>
          <a:srgbClr val="FEED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3048000" cy="27305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309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Section 3">
    <p:bg>
      <p:bgPr>
        <a:solidFill>
          <a:srgbClr val="D9FB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3048000" cy="27305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650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Titl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677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95" y="6705600"/>
            <a:ext cx="2278505" cy="136161"/>
          </a:xfrm>
        </p:spPr>
        <p:txBody>
          <a:bodyPr/>
          <a:lstStyle>
            <a:lvl1pPr algn="l">
              <a:defRPr sz="800"/>
            </a:lvl1pPr>
          </a:lstStyle>
          <a:p>
            <a:r>
              <a:rPr lang="en-US" dirty="0" smtClean="0"/>
              <a:t>Copyright 2011.  All Rights Reserved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>
              <a:buFont typeface="Arial" pitchFamily="34" charset="0"/>
              <a:buChar char="•"/>
              <a:defRPr sz="2800"/>
            </a:lvl1pPr>
            <a:lvl2pPr marL="914400" indent="-457200" algn="l">
              <a:buClr>
                <a:srgbClr val="FF0000"/>
              </a:buClr>
              <a:buFont typeface="Arial" pitchFamily="34" charset="0"/>
              <a:buChar char="•"/>
              <a:defRPr sz="2800"/>
            </a:lvl2pPr>
            <a:lvl3pPr algn="l">
              <a:buClr>
                <a:schemeClr val="tx2">
                  <a:lumMod val="75000"/>
                </a:schemeClr>
              </a:buClr>
              <a:buSzPct val="75000"/>
              <a:buFont typeface="Courier New" pitchFamily="49" charset="0"/>
              <a:buChar char="o"/>
              <a:defRPr sz="2800"/>
            </a:lvl3pPr>
            <a:lvl4pPr marL="1828800" indent="-457200" algn="l">
              <a:buClr>
                <a:schemeClr val="accent4">
                  <a:lumMod val="75000"/>
                </a:schemeClr>
              </a:buClr>
              <a:buFont typeface="Arial" pitchFamily="34" charset="0"/>
              <a:buChar char="•"/>
              <a:defRPr sz="2800"/>
            </a:lvl4pPr>
            <a:lvl5pPr marL="2286000" indent="-457200" algn="l"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315200" y="6477000"/>
            <a:ext cx="1828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   Chapter 5   </a:t>
            </a:r>
            <a:fld id="{D2D5A2E1-FC72-4D79-A74A-A37DA54671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88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95" y="6705600"/>
            <a:ext cx="2278505" cy="136161"/>
          </a:xfrm>
        </p:spPr>
        <p:txBody>
          <a:bodyPr/>
          <a:lstStyle>
            <a:lvl1pPr algn="l">
              <a:defRPr sz="800"/>
            </a:lvl1pPr>
          </a:lstStyle>
          <a:p>
            <a:r>
              <a:rPr lang="en-US" smtClean="0"/>
              <a:t>Copyright 2011.  All Rights Reserved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49287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>
              <a:buFont typeface="Arial" pitchFamily="34" charset="0"/>
              <a:buChar char="•"/>
              <a:defRPr sz="2800"/>
            </a:lvl1pPr>
            <a:lvl2pPr marL="914400" indent="-457200" algn="l">
              <a:buClr>
                <a:srgbClr val="FF0000"/>
              </a:buClr>
              <a:buFont typeface="Arial" pitchFamily="34" charset="0"/>
              <a:buChar char="•"/>
              <a:defRPr sz="2800"/>
            </a:lvl2pPr>
            <a:lvl3pPr algn="l">
              <a:buClr>
                <a:schemeClr val="tx2">
                  <a:lumMod val="75000"/>
                </a:schemeClr>
              </a:buClr>
              <a:buSzPct val="75000"/>
              <a:buFont typeface="Courier New" pitchFamily="49" charset="0"/>
              <a:buChar char="o"/>
              <a:defRPr sz="2800"/>
            </a:lvl3pPr>
            <a:lvl4pPr marL="1828800" indent="-457200" algn="l">
              <a:buClr>
                <a:schemeClr val="accent4">
                  <a:lumMod val="75000"/>
                </a:schemeClr>
              </a:buClr>
              <a:buFont typeface="Arial" pitchFamily="34" charset="0"/>
              <a:buChar char="•"/>
              <a:defRPr sz="2800"/>
            </a:lvl4pPr>
            <a:lvl5pPr marL="2286000" indent="-457200" algn="l"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305800" y="6492875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010400" y="6492875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Chapter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97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325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  All Rights Reserved</a:t>
            </a:r>
            <a:endParaRPr lang="en-US"/>
          </a:p>
        </p:txBody>
      </p:sp>
      <p:sp>
        <p:nvSpPr>
          <p:cNvPr id="5" name="Rectangle 532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2011.  All Rights Reserved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FBCC5-EEC7-42A1-8A8D-FDB219925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  All Rights Reserved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2011.  All Rights Reserved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66464-7AAF-4C50-AC2B-7796C2711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74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32550"/>
            <a:ext cx="30480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2011.  All Rights Reserved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E3003-4F3B-4850-804B-0152B5C7CD4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38600"/>
            <a:ext cx="8229600" cy="2087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-26483"/>
            <a:ext cx="9174480" cy="686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13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693" r:id="rId3"/>
    <p:sldLayoutId id="2147483695" r:id="rId4"/>
    <p:sldLayoutId id="2147483688" r:id="rId5"/>
    <p:sldLayoutId id="2147483689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9.xml"/><Relationship Id="rId3" Type="http://schemas.microsoft.com/office/2007/relationships/media" Target="../media/media3.mpg"/><Relationship Id="rId7" Type="http://schemas.openxmlformats.org/officeDocument/2006/relationships/slideLayout" Target="../slideLayouts/slideLayout6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6" Type="http://schemas.openxmlformats.org/officeDocument/2006/relationships/video" Target="../media/media4.mpg"/><Relationship Id="rId11" Type="http://schemas.openxmlformats.org/officeDocument/2006/relationships/image" Target="../media/image27.png"/><Relationship Id="rId5" Type="http://schemas.microsoft.com/office/2007/relationships/media" Target="../media/media4.mpg"/><Relationship Id="rId10" Type="http://schemas.openxmlformats.org/officeDocument/2006/relationships/image" Target="../media/image26.png"/><Relationship Id="rId4" Type="http://schemas.openxmlformats.org/officeDocument/2006/relationships/video" Target="../media/media3.mp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g"/><Relationship Id="rId1" Type="http://schemas.microsoft.com/office/2007/relationships/media" Target="../media/media6.mp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3276600" cy="4144963"/>
          </a:xfrm>
        </p:spPr>
        <p:txBody>
          <a:bodyPr/>
          <a:lstStyle/>
          <a:p>
            <a:r>
              <a:rPr lang="en-US" b="1" dirty="0" smtClean="0"/>
              <a:t>Preparing to Sell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266464-7AAF-4C50-AC2B-7796C27116D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2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hape 1355777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>
            <a:normAutofit/>
          </a:bodyPr>
          <a:lstStyle/>
          <a:p>
            <a:pPr marL="0" indent="0" defTabSz="914400" eaLnBrk="1" hangingPunct="1"/>
            <a:r>
              <a:rPr lang="en-US" dirty="0" smtClean="0">
                <a:solidFill>
                  <a:schemeClr val="tx1"/>
                </a:solidFill>
              </a:rPr>
              <a:t>The Hierarchy of Human Needs</a:t>
            </a:r>
          </a:p>
        </p:txBody>
      </p:sp>
      <p:sp>
        <p:nvSpPr>
          <p:cNvPr id="196611" name="Shape 1355778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>
            <a:normAutofit/>
          </a:bodyPr>
          <a:lstStyle/>
          <a:p>
            <a:pPr defTabSz="914400"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Abraham Maslow suggests: </a:t>
            </a:r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lvl="1" defTabSz="914400" eaLnBrk="1" hangingPunct="1">
              <a:lnSpc>
                <a:spcPct val="90000"/>
              </a:lnSpc>
            </a:pPr>
            <a:r>
              <a:rPr lang="en-US" dirty="0" smtClean="0"/>
              <a:t>Human needs are arranged into a five-level hierarchy</a:t>
            </a:r>
          </a:p>
          <a:p>
            <a:pPr lvl="2" defTabSz="914400" eaLnBrk="1" hangingPunct="1">
              <a:lnSpc>
                <a:spcPct val="90000"/>
              </a:lnSpc>
            </a:pPr>
            <a:endParaRPr lang="en-US" dirty="0" smtClean="0"/>
          </a:p>
          <a:p>
            <a:pPr lvl="1" defTabSz="914400" eaLnBrk="1" hangingPunct="1">
              <a:lnSpc>
                <a:spcPct val="90000"/>
              </a:lnSpc>
            </a:pPr>
            <a:r>
              <a:rPr lang="en-US" dirty="0" smtClean="0"/>
              <a:t>With rare exceptions, the needs at one level must be met before the next level of need is </a:t>
            </a:r>
            <a:r>
              <a:rPr lang="en-US" b="1" u="sng" dirty="0" smtClean="0"/>
              <a:t>______________</a:t>
            </a:r>
            <a:r>
              <a:rPr lang="en-US" dirty="0" smtClean="0"/>
              <a:t>or </a:t>
            </a:r>
            <a:r>
              <a:rPr lang="en-US" dirty="0" smtClean="0"/>
              <a:t>becomes a </a:t>
            </a:r>
            <a:r>
              <a:rPr lang="en-US" dirty="0" smtClean="0"/>
              <a:t>motivational </a:t>
            </a:r>
            <a:r>
              <a:rPr lang="en-US" dirty="0" smtClean="0"/>
              <a:t>force</a:t>
            </a:r>
          </a:p>
        </p:txBody>
      </p:sp>
    </p:spTree>
    <p:extLst>
      <p:ext uri="{BB962C8B-B14F-4D97-AF65-F5344CB8AC3E}">
        <p14:creationId xmlns:p14="http://schemas.microsoft.com/office/powerpoint/2010/main" val="3848066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hape 1357825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defTabSz="914400" eaLnBrk="1" hangingPunct="1"/>
            <a:r>
              <a:rPr lang="en-US" sz="3200" smtClean="0">
                <a:solidFill>
                  <a:schemeClr val="tx1"/>
                </a:solidFill>
              </a:rPr>
              <a:t>The Hierarchy of Human Needs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17137F-9D3D-41EA-86ED-2392E19AE89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0773330"/>
              </p:ext>
            </p:extLst>
          </p:nvPr>
        </p:nvGraphicFramePr>
        <p:xfrm>
          <a:off x="-152400" y="1600200"/>
          <a:ext cx="92964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619500" y="1868269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Self Actualization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6563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The Buying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B474-9186-45C5-9141-A03E5160760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Buying Process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891125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7654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purchase takes place until a problem or need is recognized</a:t>
            </a:r>
          </a:p>
          <a:p>
            <a:pPr lvl="1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A change will bring improvement</a:t>
            </a:r>
          </a:p>
          <a:p>
            <a:pPr lvl="1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Can be a real need, or just </a:t>
            </a:r>
            <a:r>
              <a:rPr lang="en-US" b="1" u="sng" dirty="0" smtClean="0">
                <a:solidFill>
                  <a:schemeClr val="accent3">
                    <a:lumMod val="50000"/>
                  </a:schemeClr>
                </a:solidFill>
              </a:rPr>
              <a:t>____________</a:t>
            </a:r>
            <a:endParaRPr lang="en-US" b="1" u="sng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558" y="3757246"/>
            <a:ext cx="1800225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139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657600"/>
            <a:ext cx="4511040" cy="338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Search for solutions or alternatives for a problem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Through media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Through friends and contacts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Through </a:t>
            </a:r>
            <a:r>
              <a:rPr lang="en-US" b="1" u="sng" dirty="0" smtClean="0">
                <a:solidFill>
                  <a:srgbClr val="7030A0"/>
                </a:solidFill>
              </a:rPr>
              <a:t>______________________</a:t>
            </a:r>
            <a:endParaRPr lang="en-US" b="1" u="sng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51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Examine Alternatives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43250"/>
            <a:ext cx="8229600" cy="298291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How long the search will last or how many alternative will be considered depends on  many factors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How much the item costs, 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or the risk associated with the decision </a:t>
            </a:r>
          </a:p>
          <a:p>
            <a:r>
              <a:rPr lang="en-US" dirty="0" smtClean="0"/>
              <a:t>dictates how much </a:t>
            </a:r>
            <a:r>
              <a:rPr lang="en-US" b="1" u="sng" dirty="0" smtClean="0"/>
              <a:t>____________</a:t>
            </a:r>
            <a:r>
              <a:rPr lang="en-US" dirty="0" smtClean="0"/>
              <a:t> </a:t>
            </a:r>
            <a:r>
              <a:rPr lang="en-US" dirty="0" smtClean="0"/>
              <a:t>or conscious </a:t>
            </a:r>
            <a:r>
              <a:rPr lang="en-US" dirty="0" smtClean="0"/>
              <a:t>involvement </a:t>
            </a:r>
            <a:r>
              <a:rPr lang="en-US" dirty="0" smtClean="0"/>
              <a:t>in the purchase decision there will be.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929" y="129540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31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Examine Alternatives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Product and performance are important in the decision, but so are</a:t>
            </a:r>
          </a:p>
          <a:p>
            <a:pPr lvl="1"/>
            <a:r>
              <a:rPr lang="en-US" b="1" dirty="0" smtClean="0">
                <a:solidFill>
                  <a:srgbClr val="996600"/>
                </a:solidFill>
              </a:rPr>
              <a:t>The </a:t>
            </a:r>
            <a:r>
              <a:rPr lang="en-US" b="1" u="sng" dirty="0" smtClean="0">
                <a:solidFill>
                  <a:srgbClr val="996600"/>
                </a:solidFill>
              </a:rPr>
              <a:t>______________________</a:t>
            </a:r>
            <a:r>
              <a:rPr lang="en-US" b="1" dirty="0" smtClean="0">
                <a:solidFill>
                  <a:srgbClr val="996600"/>
                </a:solidFill>
              </a:rPr>
              <a:t>of </a:t>
            </a:r>
            <a:r>
              <a:rPr lang="en-US" b="1" dirty="0" smtClean="0">
                <a:solidFill>
                  <a:srgbClr val="996600"/>
                </a:solidFill>
              </a:rPr>
              <a:t>the salesperson</a:t>
            </a:r>
          </a:p>
          <a:p>
            <a:pPr lvl="1"/>
            <a:r>
              <a:rPr lang="en-US" b="1" dirty="0" smtClean="0">
                <a:solidFill>
                  <a:srgbClr val="996600"/>
                </a:solidFill>
              </a:rPr>
              <a:t>Intangibles like brand and service</a:t>
            </a:r>
          </a:p>
          <a:p>
            <a:pPr lvl="1"/>
            <a:r>
              <a:rPr lang="en-US" b="1" dirty="0" smtClean="0">
                <a:solidFill>
                  <a:srgbClr val="996600"/>
                </a:solidFill>
              </a:rPr>
              <a:t>The reputation of the company</a:t>
            </a:r>
            <a:endParaRPr lang="en-US" b="1" dirty="0">
              <a:solidFill>
                <a:srgbClr val="9966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80060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4648200"/>
            <a:ext cx="3657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“Blind” evaluations of product performance are fairly rare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648200" y="5290066"/>
            <a:ext cx="838200" cy="4344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3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</a:t>
            </a:r>
            <a:endParaRPr lang="en-US" dirty="0"/>
          </a:p>
        </p:txBody>
      </p:sp>
      <p:pic>
        <p:nvPicPr>
          <p:cNvPr id="5" name="5a - The Pitch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269785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This may be a difficult process</a:t>
            </a:r>
          </a:p>
          <a:p>
            <a:pPr lvl="1"/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Buyers may not feel comfortable </a:t>
            </a:r>
            <a:r>
              <a:rPr lang="en-US" b="1" u="sng" dirty="0" smtClean="0">
                <a:solidFill>
                  <a:schemeClr val="accent4">
                    <a:lumMod val="50000"/>
                  </a:schemeClr>
                </a:solidFill>
              </a:rPr>
              <a:t>_______________</a:t>
            </a:r>
            <a:endParaRPr lang="en-US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May be a time of intense negotiations</a:t>
            </a:r>
          </a:p>
          <a:p>
            <a:pPr lvl="1"/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Contract terms and conditions may play a role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Engineers may be involved in complex designs</a:t>
            </a:r>
          </a:p>
          <a:p>
            <a:pPr lvl="1"/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Discussions may include finance, logistics, or product options.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88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Understanding Customers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8595356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41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Post-Purchase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>
                    <a:lumMod val="25000"/>
                  </a:schemeClr>
                </a:solidFill>
              </a:rPr>
              <a:t>Strong desire to question the decision after it is made</a:t>
            </a:r>
          </a:p>
          <a:p>
            <a:r>
              <a:rPr lang="en-US" dirty="0" smtClean="0"/>
              <a:t>To reinforce the opinion to purchase</a:t>
            </a:r>
          </a:p>
          <a:p>
            <a:pPr lvl="1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Can result in delight or remorse</a:t>
            </a:r>
          </a:p>
          <a:p>
            <a:r>
              <a:rPr lang="en-US" b="1" u="sng" dirty="0" smtClean="0"/>
              <a:t>_______________</a:t>
            </a:r>
            <a:r>
              <a:rPr lang="en-US" dirty="0" smtClean="0"/>
              <a:t> </a:t>
            </a:r>
            <a:r>
              <a:rPr lang="en-US" dirty="0" smtClean="0"/>
              <a:t>is a gap between expected  and actual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74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Loyalty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Desire to continue or repeat the purchase process</a:t>
            </a:r>
          </a:p>
          <a:p>
            <a:r>
              <a:rPr lang="en-US" dirty="0" smtClean="0"/>
              <a:t>Benefits of loyalty are</a:t>
            </a:r>
          </a:p>
          <a:p>
            <a:pPr lvl="1"/>
            <a:r>
              <a:rPr lang="en-US" b="1" dirty="0" smtClean="0">
                <a:solidFill>
                  <a:srgbClr val="00B0F0"/>
                </a:solidFill>
              </a:rPr>
              <a:t>Greater </a:t>
            </a:r>
            <a:r>
              <a:rPr lang="en-US" b="1" u="sng" dirty="0" smtClean="0">
                <a:solidFill>
                  <a:srgbClr val="00B0F0"/>
                </a:solidFill>
              </a:rPr>
              <a:t>___________</a:t>
            </a:r>
            <a:r>
              <a:rPr lang="en-US" b="1" dirty="0" smtClean="0">
                <a:solidFill>
                  <a:srgbClr val="00B0F0"/>
                </a:solidFill>
              </a:rPr>
              <a:t> </a:t>
            </a:r>
            <a:r>
              <a:rPr lang="en-US" b="1" dirty="0" smtClean="0">
                <a:solidFill>
                  <a:srgbClr val="00B0F0"/>
                </a:solidFill>
              </a:rPr>
              <a:t>for mistakes</a:t>
            </a:r>
          </a:p>
          <a:p>
            <a:pPr lvl="1"/>
            <a:r>
              <a:rPr lang="en-US" b="1" dirty="0" smtClean="0">
                <a:solidFill>
                  <a:srgbClr val="00B0F0"/>
                </a:solidFill>
              </a:rPr>
              <a:t>Higher potential margins</a:t>
            </a:r>
          </a:p>
          <a:p>
            <a:r>
              <a:rPr lang="en-US" b="1" dirty="0" smtClean="0">
                <a:solidFill>
                  <a:srgbClr val="CC6600"/>
                </a:solidFill>
              </a:rPr>
              <a:t>Can be transactional – habits of location or product</a:t>
            </a:r>
          </a:p>
          <a:p>
            <a:r>
              <a:rPr lang="en-US" b="1" dirty="0" smtClean="0">
                <a:solidFill>
                  <a:srgbClr val="CC6600"/>
                </a:solidFill>
              </a:rPr>
              <a:t>Or can be emotional – connection to the intangibles</a:t>
            </a:r>
            <a:endParaRPr lang="en-US" b="1" dirty="0">
              <a:solidFill>
                <a:srgbClr val="CC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89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Shape 1409025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>
            <a:normAutofit/>
          </a:bodyPr>
          <a:lstStyle/>
          <a:p>
            <a:pPr marL="0" indent="0" defTabSz="914400" eaLnBrk="1" hangingPunct="1">
              <a:spcBef>
                <a:spcPct val="2000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The Buying and Selling Cycles</a:t>
            </a:r>
          </a:p>
        </p:txBody>
      </p:sp>
      <p:sp>
        <p:nvSpPr>
          <p:cNvPr id="222211" name="Shape 1409026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 lIns="92075" tIns="46038" rIns="92075" bIns="46038">
            <a:normAutofit lnSpcReduction="10000"/>
          </a:bodyPr>
          <a:lstStyle/>
          <a:p>
            <a:pPr marL="0" indent="0" algn="r" defTabSz="914400" eaLnBrk="1" hangingPunct="1">
              <a:spcBef>
                <a:spcPts val="0"/>
              </a:spcBef>
              <a:buFontTx/>
              <a:buNone/>
            </a:pPr>
            <a:r>
              <a:rPr lang="en-US" dirty="0" smtClean="0"/>
              <a:t>Buying often occurs in cycles</a:t>
            </a:r>
          </a:p>
          <a:p>
            <a:pPr marL="0" indent="0" algn="r" defTabSz="914400" eaLnBrk="1" hangingPunct="1">
              <a:spcBef>
                <a:spcPts val="0"/>
              </a:spcBef>
              <a:buFontTx/>
              <a:buNone/>
            </a:pPr>
            <a:r>
              <a:rPr lang="en-US" dirty="0" smtClean="0"/>
              <a:t>--seasonal, </a:t>
            </a:r>
            <a:r>
              <a:rPr lang="en-US" b="1" u="sng" dirty="0" smtClean="0"/>
              <a:t>__________l</a:t>
            </a:r>
            <a:endParaRPr lang="en-US" b="1" u="sng" dirty="0" smtClean="0"/>
          </a:p>
          <a:p>
            <a:pPr marL="0" indent="0" algn="r" defTabSz="914400" eaLnBrk="1" hangingPunct="1">
              <a:spcBef>
                <a:spcPts val="0"/>
              </a:spcBef>
              <a:buFontTx/>
              <a:buNone/>
            </a:pPr>
            <a:endParaRPr lang="en-US" b="1" dirty="0">
              <a:solidFill>
                <a:srgbClr val="009900"/>
              </a:solidFill>
            </a:endParaRPr>
          </a:p>
          <a:p>
            <a:pPr marL="0" indent="0" algn="r" defTabSz="914400" eaLnBrk="1" hangingPunct="1">
              <a:spcBef>
                <a:spcPts val="0"/>
              </a:spcBef>
              <a:buFontTx/>
              <a:buNone/>
            </a:pPr>
            <a:r>
              <a:rPr lang="en-US" b="1" dirty="0" smtClean="0">
                <a:solidFill>
                  <a:srgbClr val="009900"/>
                </a:solidFill>
              </a:rPr>
              <a:t>If you are selling to a business, </a:t>
            </a:r>
          </a:p>
          <a:p>
            <a:pPr marL="0" lvl="1" indent="0" algn="r" defTabSz="914400" eaLnBrk="1" hangingPunct="1">
              <a:spcBef>
                <a:spcPts val="0"/>
              </a:spcBef>
              <a:buFontTx/>
              <a:buNone/>
            </a:pPr>
            <a:r>
              <a:rPr lang="en-US" b="1" dirty="0" smtClean="0">
                <a:solidFill>
                  <a:srgbClr val="009900"/>
                </a:solidFill>
              </a:rPr>
              <a:t>you must organize your selling cycle around their business buying cycle</a:t>
            </a:r>
          </a:p>
          <a:p>
            <a:pPr marL="0" lvl="1" indent="0" algn="r" defTabSz="914400" eaLnBrk="1" hangingPunct="1">
              <a:spcBef>
                <a:spcPts val="0"/>
              </a:spcBef>
            </a:pPr>
            <a:endParaRPr lang="en-US" dirty="0" smtClean="0"/>
          </a:p>
          <a:p>
            <a:pPr marL="0" indent="0" algn="r" defTabSz="914400" eaLnBrk="1" hangingPunct="1">
              <a:spcBef>
                <a:spcPts val="0"/>
              </a:spcBef>
              <a:buFontTx/>
              <a:buNone/>
            </a:pPr>
            <a:r>
              <a:rPr lang="en-US" dirty="0" smtClean="0"/>
              <a:t>The selling cycle must be    </a:t>
            </a:r>
          </a:p>
          <a:p>
            <a:pPr marL="0" lvl="1" indent="0" algn="r" defTabSz="914400" eaLnBrk="1" hangingPunct="1">
              <a:spcBef>
                <a:spcPts val="0"/>
              </a:spcBef>
              <a:buFontTx/>
              <a:buNone/>
            </a:pPr>
            <a:r>
              <a:rPr lang="en-US" dirty="0" smtClean="0"/>
              <a:t>adjusted so customers are fully aware </a:t>
            </a:r>
          </a:p>
          <a:p>
            <a:pPr marL="0" lvl="1" indent="0" algn="r" defTabSz="914400" eaLnBrk="1" hangingPunct="1">
              <a:spcBef>
                <a:spcPts val="0"/>
              </a:spcBef>
              <a:buFontTx/>
              <a:buNone/>
            </a:pPr>
            <a:r>
              <a:rPr lang="en-US" dirty="0" smtClean="0"/>
              <a:t>of the right information </a:t>
            </a:r>
          </a:p>
          <a:p>
            <a:pPr marL="0" lvl="1" indent="0" algn="r" defTabSz="914400" eaLnBrk="1" hangingPunct="1">
              <a:spcBef>
                <a:spcPts val="0"/>
              </a:spcBef>
              <a:buFontTx/>
              <a:buNone/>
            </a:pPr>
            <a:r>
              <a:rPr lang="en-US" dirty="0" smtClean="0"/>
              <a:t>at the right time</a:t>
            </a:r>
          </a:p>
          <a:p>
            <a:pPr marL="0" lvl="4" indent="0" algn="r" defTabSz="914400" eaLnBrk="1" hangingPunct="1">
              <a:spcBef>
                <a:spcPts val="0"/>
              </a:spcBef>
            </a:pPr>
            <a:endParaRPr lang="en-US" sz="3200" dirty="0" smtClean="0"/>
          </a:p>
        </p:txBody>
      </p:sp>
      <p:sp>
        <p:nvSpPr>
          <p:cNvPr id="222212" name="Rectangle 1409027"/>
          <p:cNvSpPr>
            <a:spLocks noChangeArrowheads="1"/>
          </p:cNvSpPr>
          <p:nvPr/>
        </p:nvSpPr>
        <p:spPr bwMode="auto">
          <a:xfrm>
            <a:off x="609600" y="6400800"/>
            <a:ext cx="23526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200">
                <a:solidFill>
                  <a:srgbClr val="000000"/>
                </a:solidFill>
              </a:rPr>
              <a:t>Developed by Purdue University</a:t>
            </a:r>
          </a:p>
        </p:txBody>
      </p:sp>
    </p:spTree>
    <p:extLst>
      <p:ext uri="{BB962C8B-B14F-4D97-AF65-F5344CB8AC3E}">
        <p14:creationId xmlns:p14="http://schemas.microsoft.com/office/powerpoint/2010/main" val="21830955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Selling Cycle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9808247"/>
              </p:ext>
            </p:extLst>
          </p:nvPr>
        </p:nvGraphicFramePr>
        <p:xfrm>
          <a:off x="1524000" y="1600200"/>
          <a:ext cx="61722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9643"/>
                <a:gridCol w="3792557"/>
              </a:tblGrid>
              <a:tr h="91440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Step 1:</a:t>
                      </a:r>
                    </a:p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Need Recognition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Help the customer identify</a:t>
                      </a:r>
                    </a:p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and define their need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Step 2: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Information Search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Provide information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that helps the customer identify the criteria for making a good decision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00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Step 3: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Examine Alternatives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Show the customer the 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benefits of the salesperson’s solution compared to others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Step 4: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Choose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Provide contracts, terms, and packages that make it easy 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for the customer to buy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Step 5: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Post-Purchase Evaluation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Follow up with the customer 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to ensure actual benefits at least match expected benefits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9336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059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Adoption of Technology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B474-9186-45C5-9141-A03E5160760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79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Adoptions of Innovation</a:t>
            </a:r>
            <a:endParaRPr lang="en-US" dirty="0"/>
          </a:p>
        </p:txBody>
      </p:sp>
      <p:sp>
        <p:nvSpPr>
          <p:cNvPr id="198659" name="Shape 135987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defTabSz="914400" eaLnBrk="1" hangingPunct="1">
              <a:buFontTx/>
              <a:buNone/>
            </a:pPr>
            <a:r>
              <a:rPr lang="en-US" dirty="0" smtClean="0"/>
              <a:t>Customers have different levels of comfort with change.</a:t>
            </a:r>
          </a:p>
          <a:p>
            <a:pPr defTabSz="914400" eaLnBrk="1" hangingPunct="1">
              <a:buFontTx/>
              <a:buNone/>
            </a:pPr>
            <a:endParaRPr lang="en-US" dirty="0" smtClean="0"/>
          </a:p>
          <a:p>
            <a:pPr defTabSz="914400" eaLnBrk="1" hangingPunct="1">
              <a:buFontTx/>
              <a:buNone/>
            </a:pPr>
            <a:r>
              <a:rPr lang="en-US" dirty="0" smtClean="0"/>
              <a:t>A landmark study by Everett Rodgers looked at adoption of </a:t>
            </a:r>
            <a:r>
              <a:rPr lang="en-US" b="1" u="sng" dirty="0" smtClean="0"/>
              <a:t>___________________</a:t>
            </a:r>
            <a:r>
              <a:rPr lang="en-US" dirty="0" smtClean="0"/>
              <a:t>in </a:t>
            </a:r>
            <a:r>
              <a:rPr lang="en-US" dirty="0" smtClean="0"/>
              <a:t>the </a:t>
            </a:r>
            <a:r>
              <a:rPr lang="en-US" dirty="0" err="1" smtClean="0"/>
              <a:t>ag</a:t>
            </a:r>
            <a:r>
              <a:rPr lang="en-US" dirty="0" smtClean="0"/>
              <a:t> industry.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4958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385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7454588"/>
              </p:ext>
            </p:extLst>
          </p:nvPr>
        </p:nvGraphicFramePr>
        <p:xfrm>
          <a:off x="4762" y="152400"/>
          <a:ext cx="8993008" cy="656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151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hape 1363969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/>
            <a:r>
              <a:rPr lang="en-US" sz="3200" b="1" dirty="0" smtClean="0">
                <a:solidFill>
                  <a:schemeClr val="tx1"/>
                </a:solidFill>
              </a:rPr>
              <a:t>Innovators                       </a:t>
            </a:r>
            <a:r>
              <a:rPr lang="en-US" sz="3200" dirty="0" smtClean="0">
                <a:solidFill>
                  <a:schemeClr val="tx1"/>
                </a:solidFill>
              </a:rPr>
              <a:t>(First 2.5% to adopt)</a:t>
            </a:r>
          </a:p>
        </p:txBody>
      </p:sp>
      <p:sp>
        <p:nvSpPr>
          <p:cNvPr id="199683" name="Shape 1363970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248400" cy="5029200"/>
          </a:xfrm>
        </p:spPr>
        <p:txBody>
          <a:bodyPr lIns="92075" tIns="46038" rIns="92075" bIns="46038">
            <a:normAutofit/>
          </a:bodyPr>
          <a:lstStyle/>
          <a:p>
            <a:pPr defTabSz="914400" eaLnBrk="1" hangingPunct="1">
              <a:lnSpc>
                <a:spcPct val="90000"/>
              </a:lnSpc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Anxious to try an untried brand or idea</a:t>
            </a:r>
          </a:p>
          <a:p>
            <a:pPr defTabSz="914400" eaLnBrk="1" hangingPunct="1">
              <a:lnSpc>
                <a:spcPct val="90000"/>
              </a:lnSpc>
            </a:pPr>
            <a:r>
              <a:rPr lang="en-US" b="1" u="sng" dirty="0" smtClean="0">
                <a:solidFill>
                  <a:schemeClr val="accent5">
                    <a:lumMod val="50000"/>
                  </a:schemeClr>
                </a:solidFill>
              </a:rPr>
              <a:t>______________</a:t>
            </a:r>
            <a:endParaRPr lang="en-US" b="1" u="sng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defTabSz="914400" eaLnBrk="1" hangingPunct="1">
              <a:lnSpc>
                <a:spcPct val="90000"/>
              </a:lnSpc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See themselves as in touch with new ideas</a:t>
            </a:r>
          </a:p>
          <a:p>
            <a:pPr defTabSz="914400" eaLnBrk="1" hangingPunct="1">
              <a:lnSpc>
                <a:spcPct val="90000"/>
              </a:lnSpc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Frequently read research bulletins</a:t>
            </a:r>
          </a:p>
          <a:p>
            <a:pPr defTabSz="914400" eaLnBrk="1" hangingPunct="1">
              <a:lnSpc>
                <a:spcPct val="90000"/>
              </a:lnSpc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Well educated</a:t>
            </a:r>
          </a:p>
          <a:p>
            <a:pPr defTabSz="914400" eaLnBrk="1" hangingPunct="1">
              <a:lnSpc>
                <a:spcPct val="90000"/>
              </a:lnSpc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Have a scientific approach to problem solving</a:t>
            </a:r>
          </a:p>
          <a:p>
            <a:pPr defTabSz="914400" eaLnBrk="1" hangingPunct="1">
              <a:lnSpc>
                <a:spcPct val="90000"/>
              </a:lnSpc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Able to deal with abstract ideas</a:t>
            </a:r>
          </a:p>
        </p:txBody>
      </p:sp>
      <p:pic>
        <p:nvPicPr>
          <p:cNvPr id="199684" name="Rectangle 13639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86000"/>
            <a:ext cx="22288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679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hape 1366017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/>
            <a:r>
              <a:rPr lang="en-US" sz="3200" b="1" dirty="0" smtClean="0">
                <a:solidFill>
                  <a:schemeClr val="tx1"/>
                </a:solidFill>
              </a:rPr>
              <a:t>Early Adopter              </a:t>
            </a:r>
            <a:r>
              <a:rPr lang="en-US" sz="3200" dirty="0" smtClean="0"/>
              <a:t>(N</a:t>
            </a:r>
            <a:r>
              <a:rPr lang="en-US" sz="3200" dirty="0" smtClean="0">
                <a:solidFill>
                  <a:schemeClr val="tx1"/>
                </a:solidFill>
              </a:rPr>
              <a:t>ext 13.5% to adopt)</a:t>
            </a:r>
          </a:p>
        </p:txBody>
      </p:sp>
      <p:sp>
        <p:nvSpPr>
          <p:cNvPr id="200707" name="Shape 1366018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943600" cy="5029200"/>
          </a:xfrm>
        </p:spPr>
        <p:txBody>
          <a:bodyPr lIns="92075" tIns="46038" rIns="92075" bIns="46038">
            <a:normAutofit/>
          </a:bodyPr>
          <a:lstStyle/>
          <a:p>
            <a:pPr defTabSz="914400" eaLnBrk="1" hangingPunct="1"/>
            <a:r>
              <a:rPr lang="en-US" b="1" dirty="0" smtClean="0">
                <a:solidFill>
                  <a:schemeClr val="accent6">
                    <a:lumMod val="25000"/>
                  </a:schemeClr>
                </a:solidFill>
              </a:rPr>
              <a:t>Willing to try a new idea or technology</a:t>
            </a:r>
          </a:p>
          <a:p>
            <a:pPr defTabSz="914400" eaLnBrk="1" hangingPunct="1"/>
            <a:r>
              <a:rPr lang="en-US" b="1" dirty="0" smtClean="0">
                <a:solidFill>
                  <a:schemeClr val="accent6">
                    <a:lumMod val="25000"/>
                  </a:schemeClr>
                </a:solidFill>
              </a:rPr>
              <a:t>Not the very first to embrace a new product or idea</a:t>
            </a:r>
          </a:p>
          <a:p>
            <a:pPr defTabSz="914400" eaLnBrk="1" hangingPunct="1"/>
            <a:r>
              <a:rPr lang="en-US" b="1" dirty="0" smtClean="0">
                <a:solidFill>
                  <a:schemeClr val="accent6">
                    <a:lumMod val="25000"/>
                  </a:schemeClr>
                </a:solidFill>
              </a:rPr>
              <a:t>Refer to themselves as “one of the first”</a:t>
            </a:r>
          </a:p>
          <a:p>
            <a:pPr defTabSz="914400" eaLnBrk="1" hangingPunct="1"/>
            <a:r>
              <a:rPr lang="en-US" b="1" dirty="0" smtClean="0">
                <a:solidFill>
                  <a:schemeClr val="accent6">
                    <a:lumMod val="25000"/>
                  </a:schemeClr>
                </a:solidFill>
              </a:rPr>
              <a:t>Well </a:t>
            </a:r>
            <a:r>
              <a:rPr lang="en-US" b="1" u="sng" dirty="0" smtClean="0">
                <a:solidFill>
                  <a:schemeClr val="accent6">
                    <a:lumMod val="25000"/>
                  </a:schemeClr>
                </a:solidFill>
              </a:rPr>
              <a:t>_______________ </a:t>
            </a:r>
            <a:endParaRPr lang="en-US" b="1" dirty="0" smtClean="0">
              <a:solidFill>
                <a:schemeClr val="accent6">
                  <a:lumMod val="25000"/>
                </a:schemeClr>
              </a:solidFill>
            </a:endParaRPr>
          </a:p>
          <a:p>
            <a:pPr defTabSz="914400" eaLnBrk="1" hangingPunct="1"/>
            <a:r>
              <a:rPr lang="en-US" b="1" dirty="0" smtClean="0">
                <a:solidFill>
                  <a:schemeClr val="accent6">
                    <a:lumMod val="25000"/>
                  </a:schemeClr>
                </a:solidFill>
              </a:rPr>
              <a:t>Stay up to date with company meetings and trade publications</a:t>
            </a:r>
          </a:p>
        </p:txBody>
      </p:sp>
      <p:pic>
        <p:nvPicPr>
          <p:cNvPr id="200708" name="Rectangle 1366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81200"/>
            <a:ext cx="2524125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393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2" name="Rectangle 13680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819400"/>
            <a:ext cx="2289175" cy="344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0" name="Shape 1368065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/>
            <a:r>
              <a:rPr lang="en-US" sz="3200" b="1" dirty="0" smtClean="0">
                <a:solidFill>
                  <a:schemeClr val="tx1"/>
                </a:solidFill>
              </a:rPr>
              <a:t>Early Majority                </a:t>
            </a:r>
            <a:r>
              <a:rPr lang="en-US" sz="3200" dirty="0" smtClean="0"/>
              <a:t>(N</a:t>
            </a:r>
            <a:r>
              <a:rPr lang="en-US" sz="3200" dirty="0" smtClean="0">
                <a:solidFill>
                  <a:schemeClr val="tx1"/>
                </a:solidFill>
              </a:rPr>
              <a:t>ext 34% to adopt)</a:t>
            </a:r>
          </a:p>
        </p:txBody>
      </p:sp>
      <p:sp>
        <p:nvSpPr>
          <p:cNvPr id="201731" name="Shape 1368066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/>
          <a:lstStyle/>
          <a:p>
            <a:pPr defTabSz="914400" eaLnBrk="1" hangingPunct="1">
              <a:spcBef>
                <a:spcPct val="0"/>
              </a:spcBef>
            </a:pPr>
            <a:r>
              <a:rPr lang="en-US" b="1" dirty="0" smtClean="0">
                <a:solidFill>
                  <a:srgbClr val="0070C0"/>
                </a:solidFill>
              </a:rPr>
              <a:t>Willing to try a new idea or technology 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US" b="1" dirty="0" smtClean="0">
                <a:solidFill>
                  <a:srgbClr val="0070C0"/>
                </a:solidFill>
              </a:rPr>
              <a:t>When there is enough evidence for them, they jump aboard the ship too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US" b="1" u="sng" dirty="0" smtClean="0">
                <a:solidFill>
                  <a:srgbClr val="0070C0"/>
                </a:solidFill>
              </a:rPr>
              <a:t>___________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- oriented people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US" b="1" dirty="0" smtClean="0">
                <a:solidFill>
                  <a:srgbClr val="0070C0"/>
                </a:solidFill>
              </a:rPr>
              <a:t>Many contacts in the </a:t>
            </a:r>
          </a:p>
          <a:p>
            <a:pPr marL="0" indent="0" defTabSz="914400" eaLnBrk="1" hangingPunct="1">
              <a:spcBef>
                <a:spcPct val="0"/>
              </a:spcBef>
              <a:buNone/>
            </a:pP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    community</a:t>
            </a:r>
          </a:p>
        </p:txBody>
      </p:sp>
    </p:spTree>
    <p:extLst>
      <p:ext uri="{BB962C8B-B14F-4D97-AF65-F5344CB8AC3E}">
        <p14:creationId xmlns:p14="http://schemas.microsoft.com/office/powerpoint/2010/main" val="3653058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600200"/>
            <a:ext cx="9144000" cy="4525963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Why Do </a:t>
            </a:r>
            <a:r>
              <a:rPr lang="en-US" dirty="0"/>
              <a:t>C</a:t>
            </a:r>
            <a:r>
              <a:rPr lang="en-US" dirty="0" smtClean="0"/>
              <a:t>ustomers buy?</a:t>
            </a:r>
          </a:p>
          <a:p>
            <a:pPr lvl="0"/>
            <a:r>
              <a:rPr lang="en-US" dirty="0" smtClean="0"/>
              <a:t>The Hierarchy of Human Needs</a:t>
            </a:r>
          </a:p>
          <a:p>
            <a:pPr lvl="0"/>
            <a:r>
              <a:rPr lang="en-US" dirty="0" smtClean="0"/>
              <a:t>The Buying Process</a:t>
            </a:r>
          </a:p>
          <a:p>
            <a:pPr lvl="0"/>
            <a:r>
              <a:rPr lang="en-US" dirty="0" smtClean="0"/>
              <a:t>The Adoption of Technology</a:t>
            </a:r>
          </a:p>
          <a:p>
            <a:pPr lvl="0"/>
            <a:r>
              <a:rPr lang="en-US" dirty="0" smtClean="0"/>
              <a:t>Opinion Leaders</a:t>
            </a:r>
          </a:p>
          <a:p>
            <a:pPr lvl="0"/>
            <a:r>
              <a:rPr lang="en-US" dirty="0" smtClean="0"/>
              <a:t>Communication Styles</a:t>
            </a:r>
          </a:p>
          <a:p>
            <a:pPr lvl="0"/>
            <a:r>
              <a:rPr lang="en-US" dirty="0" smtClean="0"/>
              <a:t>Transactional Analysis</a:t>
            </a:r>
          </a:p>
          <a:p>
            <a:pPr lvl="0"/>
            <a:r>
              <a:rPr lang="en-US" dirty="0" smtClean="0"/>
              <a:t>Types of Buyers</a:t>
            </a:r>
          </a:p>
          <a:p>
            <a:pPr lvl="0"/>
            <a:r>
              <a:rPr lang="en-US" dirty="0" smtClean="0"/>
              <a:t>Buying Situations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58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hape 1370113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/>
            <a:r>
              <a:rPr lang="en-US" sz="3200" b="1" dirty="0" smtClean="0">
                <a:solidFill>
                  <a:schemeClr val="tx1"/>
                </a:solidFill>
              </a:rPr>
              <a:t>Late Majority                  (</a:t>
            </a:r>
            <a:r>
              <a:rPr lang="en-US" sz="3200" dirty="0" smtClean="0">
                <a:solidFill>
                  <a:schemeClr val="tx1"/>
                </a:solidFill>
              </a:rPr>
              <a:t>Next 34% to adopt) </a:t>
            </a:r>
          </a:p>
        </p:txBody>
      </p:sp>
      <p:sp>
        <p:nvSpPr>
          <p:cNvPr id="202755" name="Shape 1370114"/>
          <p:cNvSpPr>
            <a:spLocks noGrp="1" noChangeArrowheads="1"/>
          </p:cNvSpPr>
          <p:nvPr>
            <p:ph idx="1"/>
          </p:nvPr>
        </p:nvSpPr>
        <p:spPr>
          <a:xfrm>
            <a:off x="3028950" y="1600200"/>
            <a:ext cx="5657850" cy="4953000"/>
          </a:xfrm>
        </p:spPr>
        <p:txBody>
          <a:bodyPr lIns="92075" tIns="46038" rIns="92075" bIns="46038">
            <a:normAutofit lnSpcReduction="10000"/>
          </a:bodyPr>
          <a:lstStyle/>
          <a:p>
            <a:pPr defTabSz="914400"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Have a wait-and-see attitude</a:t>
            </a:r>
          </a:p>
          <a:p>
            <a:pPr defTabSz="914400"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Are often </a:t>
            </a:r>
            <a:r>
              <a:rPr lang="en-US" b="1" u="sng" dirty="0" smtClean="0">
                <a:solidFill>
                  <a:schemeClr val="accent2">
                    <a:lumMod val="50000"/>
                  </a:schemeClr>
                </a:solidFill>
              </a:rPr>
              <a:t>___________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about new ideas</a:t>
            </a:r>
          </a:p>
          <a:p>
            <a:pPr defTabSz="914400"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Tend to be less well educated</a:t>
            </a:r>
          </a:p>
          <a:p>
            <a:pPr defTabSz="914400"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Less well-read</a:t>
            </a:r>
          </a:p>
          <a:p>
            <a:pPr defTabSz="914400"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Smaller farms or businesses</a:t>
            </a:r>
          </a:p>
          <a:p>
            <a:pPr defTabSz="914400"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Rely more on friends and neighbors for info</a:t>
            </a:r>
          </a:p>
          <a:p>
            <a:pPr defTabSz="914400"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Travel outside community less</a:t>
            </a:r>
          </a:p>
        </p:txBody>
      </p:sp>
      <p:pic>
        <p:nvPicPr>
          <p:cNvPr id="202756" name="Rectangle 13701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249555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939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hape 1372161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/>
            <a:r>
              <a:rPr lang="en-US" sz="3200" b="1" dirty="0" smtClean="0">
                <a:solidFill>
                  <a:schemeClr val="tx1"/>
                </a:solidFill>
              </a:rPr>
              <a:t>Laggards                           (L</a:t>
            </a:r>
            <a:r>
              <a:rPr lang="en-US" sz="3200" dirty="0" smtClean="0">
                <a:solidFill>
                  <a:schemeClr val="tx1"/>
                </a:solidFill>
              </a:rPr>
              <a:t>ast 16% to adopt)</a:t>
            </a:r>
          </a:p>
        </p:txBody>
      </p:sp>
      <p:sp>
        <p:nvSpPr>
          <p:cNvPr id="203779" name="Shape 1372162"/>
          <p:cNvSpPr>
            <a:spLocks noGrp="1" noChangeArrowheads="1"/>
          </p:cNvSpPr>
          <p:nvPr>
            <p:ph idx="1"/>
          </p:nvPr>
        </p:nvSpPr>
        <p:spPr>
          <a:xfrm>
            <a:off x="533400" y="1424940"/>
            <a:ext cx="4495800" cy="5257800"/>
          </a:xfrm>
        </p:spPr>
        <p:txBody>
          <a:bodyPr lIns="92075" tIns="46038" rIns="92075" bIns="46038">
            <a:normAutofit lnSpcReduction="10000"/>
          </a:bodyPr>
          <a:lstStyle/>
          <a:p>
            <a:pPr defTabSz="914400" eaLnBrk="1" hangingPunct="1">
              <a:spcBef>
                <a:spcPct val="10000"/>
              </a:spcBef>
            </a:pPr>
            <a:r>
              <a:rPr lang="en-US" b="1" dirty="0" smtClean="0">
                <a:solidFill>
                  <a:srgbClr val="7030A0"/>
                </a:solidFill>
              </a:rPr>
              <a:t>Least progressive, averse to taking risks</a:t>
            </a:r>
          </a:p>
          <a:p>
            <a:pPr defTabSz="914400" eaLnBrk="1" hangingPunct="1">
              <a:spcBef>
                <a:spcPct val="10000"/>
              </a:spcBef>
            </a:pPr>
            <a:r>
              <a:rPr lang="en-US" b="1" dirty="0" smtClean="0">
                <a:solidFill>
                  <a:srgbClr val="7030A0"/>
                </a:solidFill>
              </a:rPr>
              <a:t>Less educated</a:t>
            </a:r>
          </a:p>
          <a:p>
            <a:pPr defTabSz="914400" eaLnBrk="1" hangingPunct="1">
              <a:spcBef>
                <a:spcPct val="10000"/>
              </a:spcBef>
            </a:pPr>
            <a:r>
              <a:rPr lang="en-US" b="1" dirty="0" smtClean="0">
                <a:solidFill>
                  <a:srgbClr val="7030A0"/>
                </a:solidFill>
              </a:rPr>
              <a:t>Afraid of debt</a:t>
            </a:r>
          </a:p>
          <a:p>
            <a:pPr defTabSz="914400" eaLnBrk="1" hangingPunct="1">
              <a:spcBef>
                <a:spcPct val="10000"/>
              </a:spcBef>
            </a:pPr>
            <a:r>
              <a:rPr lang="en-US" b="1" dirty="0" smtClean="0">
                <a:solidFill>
                  <a:srgbClr val="7030A0"/>
                </a:solidFill>
              </a:rPr>
              <a:t>Rarely in leadership role</a:t>
            </a:r>
          </a:p>
          <a:p>
            <a:pPr defTabSz="914400" eaLnBrk="1" hangingPunct="1">
              <a:spcBef>
                <a:spcPct val="10000"/>
              </a:spcBef>
            </a:pPr>
            <a:r>
              <a:rPr lang="en-US" b="1" dirty="0" smtClean="0">
                <a:solidFill>
                  <a:srgbClr val="7030A0"/>
                </a:solidFill>
              </a:rPr>
              <a:t>Less well read</a:t>
            </a:r>
          </a:p>
          <a:p>
            <a:pPr defTabSz="914400" eaLnBrk="1" hangingPunct="1">
              <a:spcBef>
                <a:spcPct val="10000"/>
              </a:spcBef>
            </a:pPr>
            <a:r>
              <a:rPr lang="en-US" b="1" dirty="0" smtClean="0">
                <a:solidFill>
                  <a:srgbClr val="7030A0"/>
                </a:solidFill>
              </a:rPr>
              <a:t>Rely on friends and neighbors</a:t>
            </a:r>
          </a:p>
          <a:p>
            <a:pPr defTabSz="914400" eaLnBrk="1" hangingPunct="1">
              <a:spcBef>
                <a:spcPct val="10000"/>
              </a:spcBef>
            </a:pPr>
            <a:r>
              <a:rPr lang="en-US" b="1" dirty="0" smtClean="0">
                <a:solidFill>
                  <a:srgbClr val="7030A0"/>
                </a:solidFill>
              </a:rPr>
              <a:t>Not heavily involved with community groups</a:t>
            </a:r>
          </a:p>
        </p:txBody>
      </p:sp>
      <p:pic>
        <p:nvPicPr>
          <p:cNvPr id="203780" name="Rectangle 13721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783080"/>
            <a:ext cx="36576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645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Opinion Leaders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8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hape 224257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>
            <a:normAutofit/>
          </a:bodyPr>
          <a:lstStyle/>
          <a:p>
            <a:pPr marL="0" indent="0" defTabSz="914400" eaLnBrk="1" hangingPunct="1"/>
            <a:r>
              <a:rPr lang="en-US" b="1" dirty="0" smtClean="0">
                <a:solidFill>
                  <a:schemeClr val="tx1"/>
                </a:solidFill>
              </a:rPr>
              <a:t>The Power of Opinion Leaders</a:t>
            </a:r>
          </a:p>
        </p:txBody>
      </p:sp>
      <p:sp>
        <p:nvSpPr>
          <p:cNvPr id="183299" name="Shape 224258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>
            <a:noAutofit/>
          </a:bodyPr>
          <a:lstStyle/>
          <a:p>
            <a:pPr algn="ctr" defTabSz="914400" eaLnBrk="1" hangingPunct="1">
              <a:spcAft>
                <a:spcPct val="25000"/>
              </a:spcAft>
              <a:buFontTx/>
              <a:buNone/>
            </a:pPr>
            <a:r>
              <a:rPr lang="en-US" dirty="0" smtClean="0"/>
              <a:t>An opinion leader is a customer (or potential customer) who is </a:t>
            </a:r>
            <a:r>
              <a:rPr lang="en-US" b="1" u="sng" dirty="0" smtClean="0"/>
              <a:t>_____________</a:t>
            </a:r>
            <a:r>
              <a:rPr lang="en-US" dirty="0" smtClean="0"/>
              <a:t> </a:t>
            </a:r>
            <a:r>
              <a:rPr lang="en-US" dirty="0" smtClean="0"/>
              <a:t>by his or her peers for business success.  </a:t>
            </a:r>
          </a:p>
          <a:p>
            <a:pPr algn="ctr" defTabSz="914400" eaLnBrk="1" hangingPunct="1">
              <a:spcAft>
                <a:spcPct val="25000"/>
              </a:spcAft>
              <a:buFontTx/>
              <a:buNone/>
            </a:pPr>
            <a:endParaRPr lang="en-US" dirty="0" smtClean="0"/>
          </a:p>
          <a:p>
            <a:pPr algn="ctr" defTabSz="914400" eaLnBrk="1" hangingPunct="1">
              <a:spcAft>
                <a:spcPct val="25000"/>
              </a:spcAft>
              <a:buFontTx/>
              <a:buNone/>
            </a:pPr>
            <a:r>
              <a:rPr lang="en-US" b="1" dirty="0" smtClean="0">
                <a:solidFill>
                  <a:srgbClr val="0070C0"/>
                </a:solidFill>
              </a:rPr>
              <a:t>Other potential customers watch the opinion leader and often try to emulate his/her decisions</a:t>
            </a:r>
          </a:p>
          <a:p>
            <a:pPr algn="ctr" defTabSz="914400" eaLnBrk="1" hangingPunct="1">
              <a:spcAft>
                <a:spcPct val="25000"/>
              </a:spcAft>
              <a:buFontTx/>
              <a:buNone/>
            </a:pPr>
            <a:r>
              <a:rPr lang="en-US" b="1" dirty="0" smtClean="0">
                <a:solidFill>
                  <a:srgbClr val="0070C0"/>
                </a:solidFill>
              </a:rPr>
              <a:t>They are found on the boards of directors of industry organizations, cooperatives, school boards,  and churches</a:t>
            </a:r>
          </a:p>
        </p:txBody>
      </p:sp>
    </p:spTree>
    <p:extLst>
      <p:ext uri="{BB962C8B-B14F-4D97-AF65-F5344CB8AC3E}">
        <p14:creationId xmlns:p14="http://schemas.microsoft.com/office/powerpoint/2010/main" val="19594032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hape 225281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>
            <a:normAutofit/>
          </a:bodyPr>
          <a:lstStyle/>
          <a:p>
            <a:pPr marL="0" indent="0" defTabSz="914400" eaLnBrk="1" hangingPunct="1"/>
            <a:r>
              <a:rPr lang="en-US" b="1" dirty="0" smtClean="0">
                <a:solidFill>
                  <a:schemeClr val="tx1"/>
                </a:solidFill>
              </a:rPr>
              <a:t>Opinion Leaders</a:t>
            </a:r>
          </a:p>
        </p:txBody>
      </p:sp>
      <p:sp>
        <p:nvSpPr>
          <p:cNvPr id="184323" name="Shape 225282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>
            <a:normAutofit lnSpcReduction="10000"/>
          </a:bodyPr>
          <a:lstStyle/>
          <a:p>
            <a:pPr defTabSz="914400" eaLnBrk="1" hangingPunct="1"/>
            <a:r>
              <a:rPr lang="en-US" sz="2800" dirty="0" smtClean="0"/>
              <a:t>It is easy to find opinion leaders, but it’s not easy to sell to them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Many salespeople call on them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They may not be </a:t>
            </a:r>
            <a:r>
              <a:rPr lang="en-US" b="1" u="sng" dirty="0" smtClean="0">
                <a:solidFill>
                  <a:srgbClr val="00B050"/>
                </a:solidFill>
              </a:rPr>
              <a:t>___________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smtClean="0">
                <a:solidFill>
                  <a:srgbClr val="00B050"/>
                </a:solidFill>
              </a:rPr>
              <a:t>easily</a:t>
            </a:r>
          </a:p>
          <a:p>
            <a:pPr defTabSz="914400" eaLnBrk="1" hangingPunct="1"/>
            <a:r>
              <a:rPr lang="en-US" sz="2800" dirty="0" smtClean="0"/>
              <a:t>Usually curious about better ways to do things and sometimes seek out information on their own</a:t>
            </a:r>
          </a:p>
          <a:p>
            <a:pPr defTabSz="914400" eaLnBrk="1" hangingPunct="1"/>
            <a:r>
              <a:rPr lang="en-US" sz="2800" dirty="0" smtClean="0"/>
              <a:t>They seem to revel in adopting good new ideas, so it may not be necessary to offer special rewards or deals</a:t>
            </a:r>
          </a:p>
        </p:txBody>
      </p:sp>
    </p:spTree>
    <p:extLst>
      <p:ext uri="{BB962C8B-B14F-4D97-AF65-F5344CB8AC3E}">
        <p14:creationId xmlns:p14="http://schemas.microsoft.com/office/powerpoint/2010/main" val="1198317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hape 227329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>
            <a:normAutofit/>
          </a:bodyPr>
          <a:lstStyle/>
          <a:p>
            <a:pPr marL="0" indent="0" defTabSz="914400" eaLnBrk="1" hangingPunct="1"/>
            <a:r>
              <a:rPr lang="en-US" b="1" dirty="0" smtClean="0">
                <a:solidFill>
                  <a:schemeClr val="tx1"/>
                </a:solidFill>
              </a:rPr>
              <a:t>Opinion Leaders</a:t>
            </a:r>
          </a:p>
        </p:txBody>
      </p:sp>
      <p:sp>
        <p:nvSpPr>
          <p:cNvPr id="186371" name="Shape 227330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562600" cy="4953000"/>
          </a:xfrm>
        </p:spPr>
        <p:txBody>
          <a:bodyPr lIns="92075" tIns="46038" rIns="92075" bIns="46038">
            <a:noAutofit/>
          </a:bodyPr>
          <a:lstStyle/>
          <a:p>
            <a:pPr defTabSz="914400" eaLnBrk="1" hangingPunct="1">
              <a:lnSpc>
                <a:spcPct val="90000"/>
              </a:lnSpc>
            </a:pPr>
            <a:r>
              <a:rPr lang="en-US" dirty="0" smtClean="0"/>
              <a:t>It is a good idea for the salesperson to develop a strong relationship with opinion leaders</a:t>
            </a:r>
          </a:p>
          <a:p>
            <a:pPr lvl="1" defTabSz="914400" eaLnBrk="1" hangingPunct="1">
              <a:lnSpc>
                <a:spcPct val="90000"/>
              </a:lnSpc>
              <a:spcAft>
                <a:spcPct val="30000"/>
              </a:spcAft>
            </a:pPr>
            <a:r>
              <a:rPr lang="en-US" b="1" dirty="0" smtClean="0">
                <a:solidFill>
                  <a:srgbClr val="996600"/>
                </a:solidFill>
              </a:rPr>
              <a:t>Can bring salesperson a sizable amount of business themselves</a:t>
            </a:r>
          </a:p>
        </p:txBody>
      </p:sp>
      <p:pic>
        <p:nvPicPr>
          <p:cNvPr id="5" name="Rectangle 2242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22266"/>
            <a:ext cx="26670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hape 227330"/>
          <p:cNvSpPr txBox="1">
            <a:spLocks noChangeArrowheads="1"/>
          </p:cNvSpPr>
          <p:nvPr/>
        </p:nvSpPr>
        <p:spPr>
          <a:xfrm>
            <a:off x="457200" y="4495800"/>
            <a:ext cx="8153400" cy="2286000"/>
          </a:xfrm>
          <a:prstGeom prst="rect">
            <a:avLst/>
          </a:prstGeom>
        </p:spPr>
        <p:txBody>
          <a:bodyPr vert="horz" lIns="92075" tIns="46038" rIns="92075" bIns="46038" rtlCol="0">
            <a:no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5000"/>
              <a:buFont typeface="Courier New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  <a:spcAft>
                <a:spcPct val="30000"/>
              </a:spcAft>
            </a:pPr>
            <a:r>
              <a:rPr lang="en-US" b="1" dirty="0" smtClean="0">
                <a:solidFill>
                  <a:srgbClr val="996600"/>
                </a:solidFill>
              </a:rPr>
              <a:t>May prove helpful as a source of extremely powerful testimonials</a:t>
            </a:r>
          </a:p>
          <a:p>
            <a:pPr lvl="1">
              <a:lnSpc>
                <a:spcPct val="90000"/>
              </a:lnSpc>
              <a:spcAft>
                <a:spcPct val="30000"/>
              </a:spcAft>
            </a:pPr>
            <a:r>
              <a:rPr lang="en-US" b="1" dirty="0" smtClean="0">
                <a:solidFill>
                  <a:srgbClr val="996600"/>
                </a:solidFill>
              </a:rPr>
              <a:t> They can also have a </a:t>
            </a:r>
            <a:r>
              <a:rPr lang="en-US" b="1" u="sng" dirty="0" smtClean="0">
                <a:solidFill>
                  <a:srgbClr val="996600"/>
                </a:solidFill>
              </a:rPr>
              <a:t>negative</a:t>
            </a:r>
            <a:r>
              <a:rPr lang="en-US" b="1" dirty="0" smtClean="0">
                <a:solidFill>
                  <a:srgbClr val="996600"/>
                </a:solidFill>
              </a:rPr>
              <a:t> influence</a:t>
            </a:r>
          </a:p>
        </p:txBody>
      </p:sp>
    </p:spTree>
    <p:extLst>
      <p:ext uri="{BB962C8B-B14F-4D97-AF65-F5344CB8AC3E}">
        <p14:creationId xmlns:p14="http://schemas.microsoft.com/office/powerpoint/2010/main" val="1656558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 Styles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B474-9186-45C5-9141-A03E51607601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7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hape 1382401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>
            <a:normAutofit/>
          </a:bodyPr>
          <a:lstStyle/>
          <a:p>
            <a:pPr marL="0" indent="0" defTabSz="914400" eaLnBrk="1" hangingPunct="1"/>
            <a:r>
              <a:rPr lang="en-US" dirty="0" smtClean="0">
                <a:solidFill>
                  <a:schemeClr val="tx1"/>
                </a:solidFill>
              </a:rPr>
              <a:t>Behavioral Styles</a:t>
            </a:r>
          </a:p>
        </p:txBody>
      </p:sp>
      <p:sp>
        <p:nvSpPr>
          <p:cNvPr id="208899" name="Shape 138240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 lIns="92075" tIns="46038" rIns="92075" bIns="46038">
            <a:normAutofit lnSpcReduction="10000"/>
          </a:bodyPr>
          <a:lstStyle/>
          <a:p>
            <a:pPr defTabSz="914400" eaLnBrk="1" hangingPunct="1">
              <a:lnSpc>
                <a:spcPct val="90000"/>
              </a:lnSpc>
            </a:pPr>
            <a:r>
              <a:rPr lang="en-US" sz="2800" dirty="0" smtClean="0"/>
              <a:t>One way to understand customers is to examine their behavior. </a:t>
            </a:r>
          </a:p>
          <a:p>
            <a:pPr defTabSz="914400" eaLnBrk="1" hangingPunct="1">
              <a:lnSpc>
                <a:spcPct val="90000"/>
              </a:lnSpc>
            </a:pPr>
            <a:endParaRPr lang="en-US" dirty="0"/>
          </a:p>
          <a:p>
            <a:pPr defTabSz="914400" eaLnBrk="1" hangingPunct="1">
              <a:lnSpc>
                <a:spcPct val="90000"/>
              </a:lnSpc>
            </a:pPr>
            <a:endParaRPr lang="en-US" sz="2800" dirty="0" smtClean="0"/>
          </a:p>
          <a:p>
            <a:pPr defTabSz="914400" eaLnBrk="1" hangingPunct="1">
              <a:lnSpc>
                <a:spcPct val="90000"/>
              </a:lnSpc>
            </a:pPr>
            <a:endParaRPr lang="en-US" sz="2800" dirty="0" smtClean="0"/>
          </a:p>
          <a:p>
            <a:pPr defTabSz="914400" eaLnBrk="1" hangingPunct="1">
              <a:lnSpc>
                <a:spcPct val="90000"/>
              </a:lnSpc>
            </a:pPr>
            <a:endParaRPr lang="en-US" sz="2800" dirty="0" smtClean="0"/>
          </a:p>
          <a:p>
            <a:pPr defTabSz="914400" eaLnBrk="1" hangingPunct="1">
              <a:lnSpc>
                <a:spcPct val="90000"/>
              </a:lnSpc>
            </a:pPr>
            <a:endParaRPr lang="en-US" sz="2800" dirty="0" smtClean="0"/>
          </a:p>
          <a:p>
            <a:pPr defTabSz="914400" eaLnBrk="1" hangingPunct="1">
              <a:lnSpc>
                <a:spcPct val="90000"/>
              </a:lnSpc>
            </a:pPr>
            <a:endParaRPr lang="en-US" sz="2800" dirty="0" smtClean="0"/>
          </a:p>
          <a:p>
            <a:pPr defTabSz="914400" eaLnBrk="1" hangingPunct="1">
              <a:lnSpc>
                <a:spcPct val="90000"/>
              </a:lnSpc>
            </a:pPr>
            <a:endParaRPr lang="en-US" sz="2800" dirty="0" smtClean="0"/>
          </a:p>
          <a:p>
            <a:pPr defTabSz="914400" eaLnBrk="1" hangingPunct="1">
              <a:lnSpc>
                <a:spcPct val="90000"/>
              </a:lnSpc>
            </a:pPr>
            <a:r>
              <a:rPr lang="en-US" sz="2800" dirty="0" smtClean="0"/>
              <a:t>Dr. Russ Watson developed the </a:t>
            </a:r>
            <a:r>
              <a:rPr lang="en-US" sz="2800" b="1" u="sng" dirty="0" smtClean="0"/>
              <a:t>______ </a:t>
            </a:r>
            <a:r>
              <a:rPr lang="en-US" sz="2800" dirty="0" smtClean="0"/>
              <a:t>profiling system that categorizes behavioral styles along four dimensions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581400"/>
            <a:ext cx="685799" cy="8481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4800" y="3280224"/>
            <a:ext cx="312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Looks can sometimes be deceiving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04995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 Styles - DISC</a:t>
            </a:r>
            <a:endParaRPr lang="en-US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3400616"/>
              </p:ext>
            </p:extLst>
          </p:nvPr>
        </p:nvGraphicFramePr>
        <p:xfrm>
          <a:off x="457200" y="1409700"/>
          <a:ext cx="8305800" cy="5088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5715000"/>
              </a:tblGrid>
              <a:tr h="1238926">
                <a:tc>
                  <a:txBody>
                    <a:bodyPr/>
                    <a:lstStyle/>
                    <a:p>
                      <a:r>
                        <a:rPr lang="en-US" sz="2800" b="1" u="sng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ominance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How the customer deals with problems and challenges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274323">
                <a:tc>
                  <a:txBody>
                    <a:bodyPr/>
                    <a:lstStyle/>
                    <a:p>
                      <a:r>
                        <a:rPr lang="en-US" sz="2800" b="1" u="sng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nfluence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How the customer relates to people and tries to influence others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238926">
                <a:tc>
                  <a:txBody>
                    <a:bodyPr/>
                    <a:lstStyle/>
                    <a:p>
                      <a:r>
                        <a:rPr lang="en-US" sz="2800" b="1" u="sng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teadiness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How the customer deals with change and activity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238926">
                <a:tc>
                  <a:txBody>
                    <a:bodyPr/>
                    <a:lstStyle/>
                    <a:p>
                      <a:r>
                        <a:rPr lang="en-US" sz="2800" b="1" u="sng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ompliance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How the customer deals with rules set by others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75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8" name="Shape 1386499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>
            <a:normAutofit/>
          </a:bodyPr>
          <a:lstStyle/>
          <a:p>
            <a:pPr marL="0" indent="0" algn="l" defTabSz="914400" eaLnBrk="1" hangingPunct="1"/>
            <a:r>
              <a:rPr lang="en-US" dirty="0" smtClean="0">
                <a:solidFill>
                  <a:schemeClr val="tx1"/>
                </a:solidFill>
              </a:rPr>
              <a:t>Behavioral Styles</a:t>
            </a:r>
          </a:p>
        </p:txBody>
      </p:sp>
      <p:sp>
        <p:nvSpPr>
          <p:cNvPr id="210946" name="Shape 1386497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715000" cy="4525963"/>
          </a:xfrm>
        </p:spPr>
        <p:txBody>
          <a:bodyPr lIns="92075" tIns="46038" rIns="92075" bIns="46038"/>
          <a:lstStyle/>
          <a:p>
            <a:pPr defTabSz="914400" eaLnBrk="1" hangingPunct="1"/>
            <a:r>
              <a:rPr lang="en-US" dirty="0" smtClean="0"/>
              <a:t>Each of us is a </a:t>
            </a:r>
            <a:r>
              <a:rPr lang="en-US" b="1" u="sng" dirty="0" smtClean="0"/>
              <a:t>______</a:t>
            </a:r>
            <a:r>
              <a:rPr lang="en-US" dirty="0" smtClean="0"/>
              <a:t> </a:t>
            </a:r>
            <a:r>
              <a:rPr lang="en-US" dirty="0" smtClean="0"/>
              <a:t>of all four types of behavior, as is each customer </a:t>
            </a:r>
          </a:p>
          <a:p>
            <a:pPr defTabSz="914400" eaLnBrk="1" hangingPunct="1"/>
            <a:endParaRPr lang="en-US" sz="3200" dirty="0" smtClean="0"/>
          </a:p>
        </p:txBody>
      </p:sp>
      <p:sp>
        <p:nvSpPr>
          <p:cNvPr id="210947" name="Shape 138649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057401" y="4481513"/>
            <a:ext cx="7086600" cy="1690687"/>
          </a:xfrm>
        </p:spPr>
        <p:txBody>
          <a:bodyPr lIns="92075" tIns="46038" rIns="92075" bIns="46038">
            <a:normAutofit/>
          </a:bodyPr>
          <a:lstStyle/>
          <a:p>
            <a:pPr defTabSz="914400" eaLnBrk="1" hangingPunct="1"/>
            <a:r>
              <a:rPr lang="en-US" b="1" dirty="0" smtClean="0">
                <a:solidFill>
                  <a:srgbClr val="7030A0"/>
                </a:solidFill>
              </a:rPr>
              <a:t>However, each individual tends to have one “primary” behavioral style</a:t>
            </a:r>
          </a:p>
        </p:txBody>
      </p:sp>
      <p:pic>
        <p:nvPicPr>
          <p:cNvPr id="210949" name="Rectangle 13865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85800"/>
            <a:ext cx="26130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992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Words to Watch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Need</a:t>
            </a:r>
          </a:p>
          <a:p>
            <a:r>
              <a:rPr lang="en-US" b="1" dirty="0" smtClean="0"/>
              <a:t>Hierarchy of Human Needs</a:t>
            </a:r>
          </a:p>
          <a:p>
            <a:r>
              <a:rPr lang="en-US" b="1" dirty="0" smtClean="0"/>
              <a:t>Buying Process</a:t>
            </a:r>
          </a:p>
          <a:p>
            <a:r>
              <a:rPr lang="en-US" b="1" dirty="0" smtClean="0"/>
              <a:t>Elaboration</a:t>
            </a:r>
          </a:p>
          <a:p>
            <a:r>
              <a:rPr lang="en-US" b="1" dirty="0" smtClean="0"/>
              <a:t>Post Purchase Dissonance</a:t>
            </a:r>
          </a:p>
          <a:p>
            <a:r>
              <a:rPr lang="en-US" b="1" dirty="0" smtClean="0"/>
              <a:t>Loyalty</a:t>
            </a:r>
          </a:p>
          <a:p>
            <a:r>
              <a:rPr lang="en-US" b="1" dirty="0" smtClean="0"/>
              <a:t>Opinion Leaders</a:t>
            </a:r>
          </a:p>
          <a:p>
            <a:r>
              <a:rPr lang="en-US" b="1" dirty="0" smtClean="0"/>
              <a:t>DISC</a:t>
            </a:r>
          </a:p>
          <a:p>
            <a:endParaRPr lang="en-US" b="1" dirty="0" smtClean="0"/>
          </a:p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86095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1" name="Shape 1388546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>
            <a:normAutofit/>
          </a:bodyPr>
          <a:lstStyle/>
          <a:p>
            <a:pPr marL="0" indent="0" algn="l" defTabSz="914400" eaLnBrk="1" hangingPunct="1"/>
            <a:r>
              <a:rPr lang="en-US" dirty="0" smtClean="0">
                <a:solidFill>
                  <a:schemeClr val="tx1"/>
                </a:solidFill>
              </a:rPr>
              <a:t>Behavioral Styles</a:t>
            </a:r>
          </a:p>
        </p:txBody>
      </p:sp>
      <p:sp>
        <p:nvSpPr>
          <p:cNvPr id="211970" name="Shape 1388545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534400" cy="4953000"/>
          </a:xfrm>
        </p:spPr>
        <p:txBody>
          <a:bodyPr lIns="92075" tIns="46038" rIns="92075" bIns="46038">
            <a:normAutofit fontScale="85000" lnSpcReduction="20000"/>
          </a:bodyPr>
          <a:lstStyle/>
          <a:p>
            <a:pPr defTabSz="914400" eaLnBrk="1" hangingPunct="1">
              <a:lnSpc>
                <a:spcPct val="120000"/>
              </a:lnSpc>
              <a:spcBef>
                <a:spcPts val="0"/>
              </a:spcBef>
            </a:pPr>
            <a:r>
              <a:rPr lang="en-US" sz="3300" b="1" u="sng" dirty="0" smtClean="0"/>
              <a:t>__________</a:t>
            </a:r>
            <a:r>
              <a:rPr lang="en-US" sz="3300" dirty="0" smtClean="0"/>
              <a:t> </a:t>
            </a:r>
            <a:r>
              <a:rPr lang="en-US" sz="3300" dirty="0" smtClean="0"/>
              <a:t>describes an individual’s approach to getting results and solving problems</a:t>
            </a:r>
          </a:p>
          <a:p>
            <a:pPr defTabSz="914400" eaLnBrk="1" hangingPunct="1">
              <a:lnSpc>
                <a:spcPct val="120000"/>
              </a:lnSpc>
              <a:spcBef>
                <a:spcPts val="0"/>
              </a:spcBef>
            </a:pPr>
            <a:endParaRPr lang="en-US" sz="3300" dirty="0" smtClean="0"/>
          </a:p>
          <a:p>
            <a:pPr marL="2286000" defTabSz="914400" eaLnBrk="1" hangingPunct="1">
              <a:lnSpc>
                <a:spcPct val="120000"/>
              </a:lnSpc>
              <a:spcBef>
                <a:spcPts val="0"/>
              </a:spcBef>
            </a:pPr>
            <a:r>
              <a:rPr lang="en-US" sz="3300" b="1" dirty="0" smtClean="0">
                <a:solidFill>
                  <a:srgbClr val="0070C0"/>
                </a:solidFill>
              </a:rPr>
              <a:t> High dominance people</a:t>
            </a:r>
          </a:p>
          <a:p>
            <a:pPr marL="2354263" lvl="1" indent="0" defTabSz="914400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300" b="1" dirty="0" smtClean="0">
                <a:solidFill>
                  <a:srgbClr val="0070C0"/>
                </a:solidFill>
              </a:rPr>
              <a:t>want to solve problems quickly and directly</a:t>
            </a:r>
          </a:p>
          <a:p>
            <a:pPr lvl="4" defTabSz="914400" eaLnBrk="1" hangingPunct="1">
              <a:lnSpc>
                <a:spcPct val="120000"/>
              </a:lnSpc>
              <a:spcBef>
                <a:spcPts val="0"/>
              </a:spcBef>
            </a:pPr>
            <a:endParaRPr lang="en-US" sz="3300" b="1" dirty="0" smtClean="0">
              <a:solidFill>
                <a:srgbClr val="0070C0"/>
              </a:solidFill>
            </a:endParaRPr>
          </a:p>
          <a:p>
            <a:pPr marL="2286000" defTabSz="914400" eaLnBrk="1" hangingPunct="1">
              <a:lnSpc>
                <a:spcPct val="120000"/>
              </a:lnSpc>
              <a:spcBef>
                <a:spcPts val="0"/>
              </a:spcBef>
            </a:pPr>
            <a:r>
              <a:rPr lang="en-US" sz="3300" b="1" dirty="0" smtClean="0">
                <a:solidFill>
                  <a:srgbClr val="0070C0"/>
                </a:solidFill>
              </a:rPr>
              <a:t> Low dominance people</a:t>
            </a:r>
          </a:p>
          <a:p>
            <a:pPr marL="2354263" lvl="1" indent="0" defTabSz="914400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300" b="1" dirty="0">
                <a:solidFill>
                  <a:srgbClr val="0070C0"/>
                </a:solidFill>
              </a:rPr>
              <a:t>t</a:t>
            </a:r>
            <a:r>
              <a:rPr lang="en-US" sz="3300" b="1" dirty="0" smtClean="0">
                <a:solidFill>
                  <a:srgbClr val="0070C0"/>
                </a:solidFill>
              </a:rPr>
              <a:t>end to solve problems  in a more controlled and calculated way </a:t>
            </a:r>
            <a:endParaRPr lang="en-US" sz="3300" b="1" i="1" dirty="0" smtClean="0">
              <a:solidFill>
                <a:srgbClr val="0070C0"/>
              </a:solidFill>
            </a:endParaRPr>
          </a:p>
          <a:p>
            <a:pPr defTabSz="914400" eaLnBrk="1" hangingPunct="1">
              <a:lnSpc>
                <a:spcPct val="90000"/>
              </a:lnSpc>
            </a:pPr>
            <a:endParaRPr lang="en-US" i="1" dirty="0" smtClean="0"/>
          </a:p>
        </p:txBody>
      </p:sp>
      <p:pic>
        <p:nvPicPr>
          <p:cNvPr id="211972" name="Rectangle 13885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14192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765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5" name="Shape 1390594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>
            <a:normAutofit/>
          </a:bodyPr>
          <a:lstStyle/>
          <a:p>
            <a:pPr marL="0" indent="0" algn="l" defTabSz="914400" eaLnBrk="1" hangingPunct="1"/>
            <a:r>
              <a:rPr lang="en-US" dirty="0" smtClean="0">
                <a:solidFill>
                  <a:schemeClr val="tx1"/>
                </a:solidFill>
              </a:rPr>
              <a:t>Behavioral Styles</a:t>
            </a:r>
          </a:p>
        </p:txBody>
      </p:sp>
      <p:sp>
        <p:nvSpPr>
          <p:cNvPr id="212994" name="Shape 1390593"/>
          <p:cNvSpPr>
            <a:spLocks noGrp="1" noChangeArrowheads="1"/>
          </p:cNvSpPr>
          <p:nvPr>
            <p:ph idx="1"/>
          </p:nvPr>
        </p:nvSpPr>
        <p:spPr>
          <a:xfrm>
            <a:off x="457199" y="3886200"/>
            <a:ext cx="8397875" cy="2819400"/>
          </a:xfrm>
        </p:spPr>
        <p:txBody>
          <a:bodyPr lIns="92075" tIns="46038" rIns="92075" bIns="46038">
            <a:normAutofit/>
          </a:bodyPr>
          <a:lstStyle/>
          <a:p>
            <a:pPr defTabSz="914400" eaLnBrk="1" hangingPunct="1">
              <a:spcBef>
                <a:spcPts val="0"/>
              </a:spcBef>
            </a:pPr>
            <a:r>
              <a:rPr lang="en-US" b="1" dirty="0" smtClean="0">
                <a:solidFill>
                  <a:srgbClr val="009900"/>
                </a:solidFill>
              </a:rPr>
              <a:t>High influence people tend to be outgoing and socially assertive</a:t>
            </a:r>
          </a:p>
          <a:p>
            <a:pPr lvl="1">
              <a:spcBef>
                <a:spcPts val="0"/>
              </a:spcBef>
            </a:pPr>
            <a:endParaRPr lang="en-US" b="1" dirty="0" smtClean="0">
              <a:solidFill>
                <a:srgbClr val="009900"/>
              </a:solidFill>
            </a:endParaRPr>
          </a:p>
          <a:p>
            <a:pPr defTabSz="914400" eaLnBrk="1" hangingPunct="1">
              <a:spcBef>
                <a:spcPts val="0"/>
              </a:spcBef>
            </a:pPr>
            <a:r>
              <a:rPr lang="en-US" b="1" dirty="0" smtClean="0">
                <a:solidFill>
                  <a:srgbClr val="009900"/>
                </a:solidFill>
              </a:rPr>
              <a:t>Low influence people are quiet and reserved </a:t>
            </a:r>
          </a:p>
        </p:txBody>
      </p:sp>
      <p:sp>
        <p:nvSpPr>
          <p:cNvPr id="212996" name="TextBox 1390595"/>
          <p:cNvSpPr txBox="1">
            <a:spLocks noChangeArrowheads="1"/>
          </p:cNvSpPr>
          <p:nvPr/>
        </p:nvSpPr>
        <p:spPr bwMode="auto">
          <a:xfrm>
            <a:off x="381001" y="1905000"/>
            <a:ext cx="4572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FF3300"/>
              </a:buClr>
              <a:buSzPct val="70000"/>
              <a:buFont typeface="Monotype Sorts" pitchFamily="2" charset="2"/>
              <a:buNone/>
            </a:pPr>
            <a:r>
              <a:rPr lang="en-US" sz="2800" b="1" u="sng" dirty="0" smtClean="0">
                <a:latin typeface="+mn-lt"/>
              </a:rPr>
              <a:t>___________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dirty="0">
                <a:latin typeface="+mn-lt"/>
              </a:rPr>
              <a:t>describes a person’s approach to people and emotions</a:t>
            </a:r>
          </a:p>
        </p:txBody>
      </p:sp>
      <p:pic>
        <p:nvPicPr>
          <p:cNvPr id="212997" name="Rectangle 13905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00075"/>
            <a:ext cx="390207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4486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Rectangle 13926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3657600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0" name="Shape 1392643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>
            <a:normAutofit/>
          </a:bodyPr>
          <a:lstStyle/>
          <a:p>
            <a:pPr marL="0" indent="0" algn="l" defTabSz="914400" eaLnBrk="1" hangingPunct="1"/>
            <a:r>
              <a:rPr lang="en-US" dirty="0" smtClean="0">
                <a:solidFill>
                  <a:schemeClr val="tx1"/>
                </a:solidFill>
              </a:rPr>
              <a:t>Behavioral Styles</a:t>
            </a:r>
          </a:p>
        </p:txBody>
      </p:sp>
      <p:sp>
        <p:nvSpPr>
          <p:cNvPr id="214019" name="Shape 1392642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458200" cy="5013325"/>
          </a:xfrm>
        </p:spPr>
        <p:txBody>
          <a:bodyPr lIns="92075" tIns="46038" rIns="92075" bIns="46038">
            <a:noAutofit/>
          </a:bodyPr>
          <a:lstStyle/>
          <a:p>
            <a:pPr marL="0" indent="0" defTabSz="914400" eaLnBrk="1" hangingPunct="1">
              <a:spcBef>
                <a:spcPts val="0"/>
              </a:spcBef>
              <a:buNone/>
            </a:pPr>
            <a:r>
              <a:rPr lang="en-US" b="1" u="sng" dirty="0" smtClean="0"/>
              <a:t>______________</a:t>
            </a:r>
            <a:r>
              <a:rPr lang="en-US" i="1" dirty="0" smtClean="0"/>
              <a:t> </a:t>
            </a:r>
            <a:r>
              <a:rPr lang="en-US" dirty="0" smtClean="0"/>
              <a:t>describes the preferred pace </a:t>
            </a:r>
          </a:p>
          <a:p>
            <a:pPr marL="349250" lvl="1" indent="0" defTabSz="914400" eaLnBrk="1" hangingPunct="1">
              <a:spcBef>
                <a:spcPts val="0"/>
              </a:spcBef>
              <a:buNone/>
            </a:pPr>
            <a:r>
              <a:rPr lang="en-US" dirty="0" smtClean="0"/>
              <a:t>each person follows in their social and </a:t>
            </a:r>
          </a:p>
          <a:p>
            <a:pPr marL="349250" lvl="1" indent="0" defTabSz="914400" eaLnBrk="1" hangingPunct="1">
              <a:spcBef>
                <a:spcPts val="0"/>
              </a:spcBef>
              <a:buNone/>
            </a:pPr>
            <a:r>
              <a:rPr lang="en-US" dirty="0" smtClean="0"/>
              <a:t>work environment</a:t>
            </a:r>
          </a:p>
          <a:p>
            <a:pPr marL="349250" lvl="1" indent="0" defTabSz="914400" eaLnBrk="1" hangingPunct="1">
              <a:spcBef>
                <a:spcPts val="0"/>
              </a:spcBef>
              <a:buNone/>
            </a:pPr>
            <a:endParaRPr lang="en-US" dirty="0" smtClean="0"/>
          </a:p>
          <a:p>
            <a:pPr marL="3503613" lvl="1" indent="-6350" defTabSz="914400" eaLnBrk="1" hangingPunct="1">
              <a:spcBef>
                <a:spcPts val="0"/>
              </a:spcBef>
              <a:buFontTx/>
              <a:buNone/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High steadiness people prefer a more controlled and predictable environment</a:t>
            </a:r>
          </a:p>
          <a:p>
            <a:pPr marL="3503613" lvl="1" indent="-6350" defTabSz="914400" eaLnBrk="1" hangingPunct="1">
              <a:spcBef>
                <a:spcPts val="0"/>
              </a:spcBef>
              <a:buFontTx/>
              <a:buNone/>
            </a:pPr>
            <a:endParaRPr lang="en-US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503613" lvl="1" indent="-6350" defTabSz="914400" eaLnBrk="1" hangingPunct="1">
              <a:spcBef>
                <a:spcPts val="0"/>
              </a:spcBef>
              <a:buFontTx/>
              <a:buNone/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Low steadiness people represent the classic  “don’t fence me in” type </a:t>
            </a:r>
          </a:p>
        </p:txBody>
      </p:sp>
    </p:spTree>
    <p:extLst>
      <p:ext uri="{BB962C8B-B14F-4D97-AF65-F5344CB8AC3E}">
        <p14:creationId xmlns:p14="http://schemas.microsoft.com/office/powerpoint/2010/main" val="31051733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Rectangle 139468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3600" y="3962400"/>
            <a:ext cx="312420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3" name="Shape 1394690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>
            <a:normAutofit/>
          </a:bodyPr>
          <a:lstStyle/>
          <a:p>
            <a:pPr defTabSz="914400" eaLnBrk="1" hangingPunct="1">
              <a:spcBef>
                <a:spcPts val="0"/>
              </a:spcBef>
              <a:buFontTx/>
              <a:buNone/>
            </a:pPr>
            <a:r>
              <a:rPr lang="en-US" b="1" u="sng" dirty="0" smtClean="0"/>
              <a:t>_____________</a:t>
            </a:r>
            <a:r>
              <a:rPr lang="en-US" i="1" dirty="0" smtClean="0"/>
              <a:t> </a:t>
            </a:r>
            <a:r>
              <a:rPr lang="en-US" dirty="0" smtClean="0"/>
              <a:t>describes a person’s ability to be comfortable with rules </a:t>
            </a:r>
          </a:p>
          <a:p>
            <a:pPr defTabSz="914400" eaLnBrk="1" hangingPunct="1">
              <a:spcBef>
                <a:spcPts val="0"/>
              </a:spcBef>
              <a:buFontTx/>
              <a:buNone/>
            </a:pPr>
            <a:endParaRPr lang="en-US" dirty="0" smtClean="0"/>
          </a:p>
          <a:p>
            <a:pPr defTabSz="914400" eaLnBrk="1" hangingPunct="1">
              <a:spcBef>
                <a:spcPts val="0"/>
              </a:spcBef>
              <a:buFontTx/>
              <a:buNone/>
            </a:pPr>
            <a:r>
              <a:rPr lang="en-US" b="1" dirty="0" smtClean="0">
                <a:solidFill>
                  <a:srgbClr val="7030A0"/>
                </a:solidFill>
              </a:rPr>
              <a:t>High compliance people </a:t>
            </a:r>
          </a:p>
          <a:p>
            <a:pPr lvl="1" defTabSz="914400" eaLnBrk="1" hangingPunct="1">
              <a:spcBef>
                <a:spcPts val="0"/>
              </a:spcBef>
            </a:pPr>
            <a:r>
              <a:rPr lang="en-US" b="1" dirty="0" smtClean="0">
                <a:solidFill>
                  <a:srgbClr val="7030A0"/>
                </a:solidFill>
              </a:rPr>
              <a:t>Have no problem sticking to “the rules” </a:t>
            </a:r>
          </a:p>
          <a:p>
            <a:pPr lvl="1" defTabSz="914400" eaLnBrk="1" hangingPunct="1">
              <a:spcBef>
                <a:spcPts val="0"/>
              </a:spcBef>
            </a:pPr>
            <a:r>
              <a:rPr lang="en-US" b="1" dirty="0" smtClean="0">
                <a:solidFill>
                  <a:srgbClr val="7030A0"/>
                </a:solidFill>
              </a:rPr>
              <a:t>Expect others to abide by them as well</a:t>
            </a:r>
          </a:p>
          <a:p>
            <a:pPr lvl="1" defTabSz="914400" eaLnBrk="1" hangingPunct="1">
              <a:spcBef>
                <a:spcPts val="0"/>
              </a:spcBef>
            </a:pPr>
            <a:endParaRPr lang="en-US" b="1" dirty="0" smtClean="0">
              <a:solidFill>
                <a:srgbClr val="7030A0"/>
              </a:solidFill>
            </a:endParaRPr>
          </a:p>
          <a:p>
            <a:pPr defTabSz="914400" eaLnBrk="1" hangingPunct="1">
              <a:spcBef>
                <a:spcPts val="0"/>
              </a:spcBef>
              <a:buFontTx/>
              <a:buNone/>
            </a:pPr>
            <a:r>
              <a:rPr lang="en-US" b="1" dirty="0" smtClean="0">
                <a:solidFill>
                  <a:srgbClr val="7030A0"/>
                </a:solidFill>
              </a:rPr>
              <a:t>Low compliance people </a:t>
            </a:r>
          </a:p>
          <a:p>
            <a:pPr lvl="1" defTabSz="914400" eaLnBrk="1" hangingPunct="1">
              <a:spcBef>
                <a:spcPts val="0"/>
              </a:spcBef>
            </a:pPr>
            <a:r>
              <a:rPr lang="en-US" b="1" dirty="0" smtClean="0">
                <a:solidFill>
                  <a:srgbClr val="7030A0"/>
                </a:solidFill>
              </a:rPr>
              <a:t>Like to work independently</a:t>
            </a:r>
          </a:p>
          <a:p>
            <a:pPr lvl="1" defTabSz="914400" eaLnBrk="1" hangingPunct="1">
              <a:spcBef>
                <a:spcPts val="0"/>
              </a:spcBef>
            </a:pPr>
            <a:r>
              <a:rPr lang="en-US" b="1" dirty="0" smtClean="0">
                <a:solidFill>
                  <a:srgbClr val="7030A0"/>
                </a:solidFill>
              </a:rPr>
              <a:t>See rules as guidelines</a:t>
            </a:r>
          </a:p>
        </p:txBody>
      </p:sp>
      <p:sp>
        <p:nvSpPr>
          <p:cNvPr id="215044" name="Shape 1394691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>
            <a:normAutofit/>
          </a:bodyPr>
          <a:lstStyle/>
          <a:p>
            <a:pPr marL="0" indent="0" algn="l" defTabSz="914400" eaLnBrk="1" hangingPunct="1"/>
            <a:r>
              <a:rPr lang="en-US" dirty="0" smtClean="0">
                <a:solidFill>
                  <a:schemeClr val="tx1"/>
                </a:solidFill>
              </a:rPr>
              <a:t>Behavioral Styles</a:t>
            </a:r>
          </a:p>
        </p:txBody>
      </p:sp>
    </p:spTree>
    <p:extLst>
      <p:ext uri="{BB962C8B-B14F-4D97-AF65-F5344CB8AC3E}">
        <p14:creationId xmlns:p14="http://schemas.microsoft.com/office/powerpoint/2010/main" val="9303488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Recognizing Behavioral Styles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Sellers can look at the behaviors of their potential clients to determine which style they tend to act on.</a:t>
            </a:r>
          </a:p>
          <a:p>
            <a:pPr lvl="1"/>
            <a:r>
              <a:rPr lang="en-US" b="1" dirty="0" smtClean="0"/>
              <a:t>Do they act in charge or bottom line oriented?</a:t>
            </a:r>
          </a:p>
          <a:p>
            <a:pPr lvl="1"/>
            <a:r>
              <a:rPr lang="en-US" b="1" dirty="0" smtClean="0"/>
              <a:t>Are they chatty? Enthusiastic?</a:t>
            </a:r>
          </a:p>
          <a:p>
            <a:pPr lvl="1"/>
            <a:r>
              <a:rPr lang="en-US" b="1" dirty="0" smtClean="0"/>
              <a:t>Are they polite and reserved, but talk with frustration about changes?</a:t>
            </a:r>
          </a:p>
          <a:p>
            <a:pPr lvl="1"/>
            <a:r>
              <a:rPr lang="en-US" b="1" dirty="0" smtClean="0"/>
              <a:t>Do their eyes go to the “fine print” in brochures or do they frequently ask “how things work?”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5819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Buyers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B474-9186-45C5-9141-A03E51607601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477000" y="2438400"/>
            <a:ext cx="2401888" cy="4114800"/>
            <a:chOff x="4080" y="1536"/>
            <a:chExt cx="1513" cy="2592"/>
          </a:xfrm>
        </p:grpSpPr>
        <p:sp>
          <p:nvSpPr>
            <p:cNvPr id="204811" name="TextBox 1374210"/>
            <p:cNvSpPr txBox="1">
              <a:spLocks noChangeArrowheads="1"/>
            </p:cNvSpPr>
            <p:nvPr/>
          </p:nvSpPr>
          <p:spPr bwMode="auto">
            <a:xfrm>
              <a:off x="4320" y="1536"/>
              <a:ext cx="127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chemeClr val="folHlink"/>
                  </a:solidFill>
                </a:rPr>
                <a:t>Business</a:t>
              </a:r>
            </a:p>
          </p:txBody>
        </p:sp>
        <p:pic>
          <p:nvPicPr>
            <p:cNvPr id="204812" name="Rectangle 13742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1872"/>
              <a:ext cx="1488" cy="2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429000" y="2438400"/>
            <a:ext cx="2625725" cy="4114800"/>
            <a:chOff x="2160" y="1536"/>
            <a:chExt cx="1654" cy="2592"/>
          </a:xfrm>
        </p:grpSpPr>
        <p:sp>
          <p:nvSpPr>
            <p:cNvPr id="204809" name="TextBox 1374213"/>
            <p:cNvSpPr txBox="1">
              <a:spLocks noChangeArrowheads="1"/>
            </p:cNvSpPr>
            <p:nvPr/>
          </p:nvSpPr>
          <p:spPr bwMode="auto">
            <a:xfrm>
              <a:off x="2400" y="1536"/>
              <a:ext cx="141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chemeClr val="folHlink"/>
                  </a:solidFill>
                </a:rPr>
                <a:t>Economic</a:t>
              </a:r>
            </a:p>
          </p:txBody>
        </p:sp>
        <p:pic>
          <p:nvPicPr>
            <p:cNvPr id="204810" name="Rectangle 13742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872"/>
              <a:ext cx="1494" cy="2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52400" y="2438400"/>
            <a:ext cx="2971800" cy="4114800"/>
            <a:chOff x="96" y="1536"/>
            <a:chExt cx="1872" cy="2592"/>
          </a:xfrm>
        </p:grpSpPr>
        <p:sp>
          <p:nvSpPr>
            <p:cNvPr id="204807" name="Rectangle 1374216"/>
            <p:cNvSpPr>
              <a:spLocks noChangeArrowheads="1"/>
            </p:cNvSpPr>
            <p:nvPr/>
          </p:nvSpPr>
          <p:spPr bwMode="auto">
            <a:xfrm>
              <a:off x="96" y="1536"/>
              <a:ext cx="1872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chemeClr val="folHlink"/>
                  </a:solidFill>
                </a:rPr>
                <a:t>    Relationship</a:t>
              </a:r>
            </a:p>
          </p:txBody>
        </p:sp>
        <p:pic>
          <p:nvPicPr>
            <p:cNvPr id="204808" name="Rectangle 137421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872"/>
              <a:ext cx="1488" cy="2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05" name="Shape 13742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smtClean="0"/>
              <a:t>Three Types of Buyers</a:t>
            </a:r>
          </a:p>
        </p:txBody>
      </p:sp>
      <p:sp>
        <p:nvSpPr>
          <p:cNvPr id="204806" name="Rectangle 1374219"/>
          <p:cNvSpPr>
            <a:spLocks noChangeArrowheads="1"/>
          </p:cNvSpPr>
          <p:nvPr/>
        </p:nvSpPr>
        <p:spPr bwMode="auto">
          <a:xfrm>
            <a:off x="457200" y="1295400"/>
            <a:ext cx="8229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2800" dirty="0"/>
              <a:t>Buying decisions are </a:t>
            </a:r>
            <a:r>
              <a:rPr lang="en-US" sz="2800" dirty="0" smtClean="0"/>
              <a:t>dependent </a:t>
            </a:r>
            <a:r>
              <a:rPr lang="en-US" sz="2800" dirty="0"/>
              <a:t>on the primary motivation for making purchases.</a:t>
            </a:r>
          </a:p>
        </p:txBody>
      </p:sp>
    </p:spTree>
    <p:extLst>
      <p:ext uri="{BB962C8B-B14F-4D97-AF65-F5344CB8AC3E}">
        <p14:creationId xmlns:p14="http://schemas.microsoft.com/office/powerpoint/2010/main" val="39965885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hape 1376257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 anchor="t"/>
          <a:lstStyle/>
          <a:p>
            <a:pPr marL="0" indent="0" algn="l" defTabSz="914400" eaLnBrk="1" hangingPunct="1"/>
            <a:r>
              <a:rPr lang="en-US" sz="3200" smtClean="0">
                <a:solidFill>
                  <a:schemeClr val="tx1"/>
                </a:solidFill>
              </a:rPr>
              <a:t>Three Types of Buyers</a:t>
            </a:r>
          </a:p>
        </p:txBody>
      </p:sp>
      <p:sp>
        <p:nvSpPr>
          <p:cNvPr id="205827" name="Shape 1376258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/>
          <a:lstStyle/>
          <a:p>
            <a:pPr defTabSz="914400" eaLnBrk="1" hangingPunct="1"/>
            <a:r>
              <a:rPr lang="en-US" dirty="0" smtClean="0"/>
              <a:t>It is through determining the customer’s predominant </a:t>
            </a:r>
            <a:r>
              <a:rPr lang="en-US" b="1" u="sng" dirty="0" smtClean="0"/>
              <a:t>__________</a:t>
            </a:r>
            <a:r>
              <a:rPr lang="en-US" dirty="0" smtClean="0"/>
              <a:t>that </a:t>
            </a:r>
            <a:r>
              <a:rPr lang="en-US" dirty="0" smtClean="0"/>
              <a:t>you can better understand how that customer will likely evaluate you products, services, programs and prices</a:t>
            </a:r>
          </a:p>
          <a:p>
            <a:pPr defTabSz="914400" eaLnBrk="1" hangingPunct="1"/>
            <a:endParaRPr lang="en-US" sz="3200" dirty="0" smtClean="0"/>
          </a:p>
          <a:p>
            <a:pPr defTabSz="914400" eaLnBrk="1" hangingPunct="1"/>
            <a:r>
              <a:rPr lang="en-US" dirty="0" smtClean="0"/>
              <a:t>The buyer type may be as important as the product or service itself</a:t>
            </a:r>
          </a:p>
        </p:txBody>
      </p:sp>
    </p:spTree>
    <p:extLst>
      <p:ext uri="{BB962C8B-B14F-4D97-AF65-F5344CB8AC3E}">
        <p14:creationId xmlns:p14="http://schemas.microsoft.com/office/powerpoint/2010/main" val="1920746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hape 1378305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/>
            <a:r>
              <a:rPr lang="en-US" sz="3200" smtClean="0">
                <a:solidFill>
                  <a:schemeClr val="tx1"/>
                </a:solidFill>
              </a:rPr>
              <a:t>Three Types of Buyers</a:t>
            </a:r>
          </a:p>
        </p:txBody>
      </p:sp>
      <p:sp>
        <p:nvSpPr>
          <p:cNvPr id="206851" name="Shape 1378306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/>
          <a:lstStyle/>
          <a:p>
            <a:pPr defTabSz="914400" eaLnBrk="1" hangingPunct="1">
              <a:spcBef>
                <a:spcPct val="5000"/>
              </a:spcBef>
            </a:pPr>
            <a:r>
              <a:rPr lang="en-US" dirty="0" smtClean="0"/>
              <a:t>Buyer types are usually not </a:t>
            </a:r>
            <a:r>
              <a:rPr lang="en-US" b="1" u="sng" dirty="0" smtClean="0"/>
              <a:t>_________</a:t>
            </a:r>
            <a:r>
              <a:rPr lang="en-US" dirty="0" smtClean="0"/>
              <a:t>to </a:t>
            </a:r>
            <a:r>
              <a:rPr lang="en-US" dirty="0" smtClean="0"/>
              <a:t>size of customer’s business</a:t>
            </a:r>
          </a:p>
          <a:p>
            <a:pPr defTabSz="914400" eaLnBrk="1" hangingPunct="1">
              <a:spcBef>
                <a:spcPct val="5000"/>
              </a:spcBef>
            </a:pPr>
            <a:r>
              <a:rPr lang="en-US" dirty="0" smtClean="0"/>
              <a:t>Relationship buyers may be large or small</a:t>
            </a:r>
          </a:p>
          <a:p>
            <a:pPr defTabSz="914400" eaLnBrk="1" hangingPunct="1">
              <a:spcBef>
                <a:spcPct val="5000"/>
              </a:spcBef>
            </a:pPr>
            <a:r>
              <a:rPr lang="en-US" dirty="0" smtClean="0"/>
              <a:t>All large buyers are not economic buyers</a:t>
            </a:r>
          </a:p>
        </p:txBody>
      </p:sp>
      <p:pic>
        <p:nvPicPr>
          <p:cNvPr id="206852" name="Rectangle 13783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962400"/>
            <a:ext cx="36576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3003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extBox 1380353"/>
          <p:cNvSpPr txBox="1">
            <a:spLocks noChangeArrowheads="1"/>
          </p:cNvSpPr>
          <p:nvPr/>
        </p:nvSpPr>
        <p:spPr bwMode="auto">
          <a:xfrm>
            <a:off x="6629400" y="1600200"/>
            <a:ext cx="2020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</a:rPr>
              <a:t>Business</a:t>
            </a:r>
          </a:p>
        </p:txBody>
      </p:sp>
      <p:sp>
        <p:nvSpPr>
          <p:cNvPr id="207875" name="TextBox 1380354"/>
          <p:cNvSpPr txBox="1">
            <a:spLocks noChangeArrowheads="1"/>
          </p:cNvSpPr>
          <p:nvPr/>
        </p:nvSpPr>
        <p:spPr bwMode="auto">
          <a:xfrm>
            <a:off x="3733800" y="16002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</a:rPr>
              <a:t>Economic</a:t>
            </a:r>
          </a:p>
        </p:txBody>
      </p:sp>
      <p:sp>
        <p:nvSpPr>
          <p:cNvPr id="207876" name="Rectangle 1380355"/>
          <p:cNvSpPr>
            <a:spLocks noChangeArrowheads="1"/>
          </p:cNvSpPr>
          <p:nvPr/>
        </p:nvSpPr>
        <p:spPr bwMode="auto">
          <a:xfrm>
            <a:off x="152400" y="160020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</a:rPr>
              <a:t>    Relationship</a:t>
            </a:r>
          </a:p>
        </p:txBody>
      </p:sp>
      <p:sp>
        <p:nvSpPr>
          <p:cNvPr id="207877" name="Shape 138035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dirty="0" smtClean="0"/>
              <a:t>Three Types of Buyers</a:t>
            </a:r>
          </a:p>
        </p:txBody>
      </p:sp>
      <p:sp>
        <p:nvSpPr>
          <p:cNvPr id="207880" name="Rectangle 1380358"/>
          <p:cNvSpPr>
            <a:spLocks noChangeArrowheads="1"/>
          </p:cNvSpPr>
          <p:nvPr/>
        </p:nvSpPr>
        <p:spPr bwMode="auto">
          <a:xfrm>
            <a:off x="3281363" y="4802188"/>
            <a:ext cx="2654300" cy="17764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7881" name="TextBox 1380359"/>
          <p:cNvSpPr txBox="1">
            <a:spLocks noChangeArrowheads="1"/>
          </p:cNvSpPr>
          <p:nvPr/>
        </p:nvSpPr>
        <p:spPr bwMode="auto">
          <a:xfrm>
            <a:off x="533400" y="1219200"/>
            <a:ext cx="2003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latin typeface="Verdana" pitchFamily="34" charset="0"/>
              </a:rPr>
              <a:t>Jim Ahlem</a:t>
            </a:r>
          </a:p>
        </p:txBody>
      </p:sp>
      <p:sp>
        <p:nvSpPr>
          <p:cNvPr id="207882" name="TextBox 1380360"/>
          <p:cNvSpPr txBox="1">
            <a:spLocks noChangeArrowheads="1"/>
          </p:cNvSpPr>
          <p:nvPr/>
        </p:nvSpPr>
        <p:spPr bwMode="auto">
          <a:xfrm>
            <a:off x="3505200" y="1219200"/>
            <a:ext cx="19669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latin typeface="Verdana" pitchFamily="34" charset="0"/>
              </a:rPr>
              <a:t>Frank Howey</a:t>
            </a:r>
          </a:p>
        </p:txBody>
      </p:sp>
      <p:sp>
        <p:nvSpPr>
          <p:cNvPr id="207883" name="TextBox 1380361"/>
          <p:cNvSpPr txBox="1">
            <a:spLocks noChangeArrowheads="1"/>
          </p:cNvSpPr>
          <p:nvPr/>
        </p:nvSpPr>
        <p:spPr bwMode="auto">
          <a:xfrm>
            <a:off x="6629400" y="1219200"/>
            <a:ext cx="2028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latin typeface="Verdana" pitchFamily="34" charset="0"/>
              </a:rPr>
              <a:t>Dave Anderson</a:t>
            </a:r>
          </a:p>
        </p:txBody>
      </p:sp>
      <p:sp>
        <p:nvSpPr>
          <p:cNvPr id="207884" name="Rectangle 1380364"/>
          <p:cNvSpPr>
            <a:spLocks noChangeArrowheads="1"/>
          </p:cNvSpPr>
          <p:nvPr/>
        </p:nvSpPr>
        <p:spPr bwMode="auto">
          <a:xfrm>
            <a:off x="3048000" y="4038600"/>
            <a:ext cx="3124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Always considers </a:t>
            </a:r>
            <a:r>
              <a:rPr lang="en-US" b="1" u="sng" dirty="0" smtClean="0"/>
              <a:t>_____t</a:t>
            </a:r>
            <a:endParaRPr lang="en-US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Likes to compare price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/>
              <a:t>Reacts quickly</a:t>
            </a:r>
            <a:endParaRPr lang="en-US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/>
              <a:t>No interest </a:t>
            </a:r>
            <a:r>
              <a:rPr lang="en-US" dirty="0"/>
              <a:t>in service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Competitive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Relies on own information sources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Pragmatic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Self-reliant</a:t>
            </a:r>
          </a:p>
        </p:txBody>
      </p:sp>
      <p:sp>
        <p:nvSpPr>
          <p:cNvPr id="207885" name="Rectangle 1380365"/>
          <p:cNvSpPr>
            <a:spLocks noChangeArrowheads="1"/>
          </p:cNvSpPr>
          <p:nvPr/>
        </p:nvSpPr>
        <p:spPr bwMode="auto">
          <a:xfrm>
            <a:off x="0" y="3962400"/>
            <a:ext cx="3048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buFontTx/>
              <a:buChar char="•"/>
            </a:pPr>
            <a:r>
              <a:rPr lang="en-US" dirty="0"/>
              <a:t>Likes regular contact</a:t>
            </a:r>
          </a:p>
          <a:p>
            <a:pPr marL="342900" indent="-342900">
              <a:buFontTx/>
              <a:buChar char="•"/>
            </a:pPr>
            <a:r>
              <a:rPr lang="en-US" dirty="0"/>
              <a:t>Wants to </a:t>
            </a:r>
            <a:r>
              <a:rPr lang="en-US" b="1" u="sng" dirty="0" smtClean="0"/>
              <a:t>________</a:t>
            </a:r>
            <a:endParaRPr lang="en-US" dirty="0"/>
          </a:p>
          <a:p>
            <a:pPr marL="342900" indent="-342900">
              <a:buFontTx/>
              <a:buChar char="•"/>
            </a:pPr>
            <a:r>
              <a:rPr lang="en-US" dirty="0"/>
              <a:t>Trusts information sources they know</a:t>
            </a:r>
          </a:p>
          <a:p>
            <a:pPr marL="342900" indent="-342900">
              <a:buFontTx/>
              <a:buChar char="•"/>
            </a:pPr>
            <a:r>
              <a:rPr lang="en-US" dirty="0"/>
              <a:t>Likes informal and formal contact</a:t>
            </a:r>
          </a:p>
          <a:p>
            <a:pPr marL="342900" indent="-342900">
              <a:buFontTx/>
              <a:buChar char="•"/>
            </a:pPr>
            <a:r>
              <a:rPr lang="en-US" dirty="0"/>
              <a:t>Accepts rep, trust rep</a:t>
            </a:r>
          </a:p>
          <a:p>
            <a:pPr marL="342900" indent="-342900">
              <a:buFontTx/>
              <a:buChar char="•"/>
            </a:pPr>
            <a:r>
              <a:rPr lang="en-US" dirty="0"/>
              <a:t>May not compare price</a:t>
            </a:r>
          </a:p>
          <a:p>
            <a:pPr marL="342900" indent="-342900">
              <a:buFontTx/>
              <a:buChar char="•"/>
            </a:pPr>
            <a:r>
              <a:rPr lang="en-US" dirty="0"/>
              <a:t>Likes </a:t>
            </a:r>
            <a:r>
              <a:rPr lang="en-US" dirty="0" smtClean="0"/>
              <a:t>full-service</a:t>
            </a:r>
            <a:endParaRPr lang="en-US" dirty="0"/>
          </a:p>
        </p:txBody>
      </p:sp>
      <p:sp>
        <p:nvSpPr>
          <p:cNvPr id="207886" name="Rectangle 1380366"/>
          <p:cNvSpPr>
            <a:spLocks noChangeArrowheads="1"/>
          </p:cNvSpPr>
          <p:nvPr/>
        </p:nvSpPr>
        <p:spPr bwMode="auto">
          <a:xfrm>
            <a:off x="6096000" y="4038600"/>
            <a:ext cx="3048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Brief, to the point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Likes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en-US" dirty="0"/>
              <a:t>Facts and </a:t>
            </a:r>
            <a:r>
              <a:rPr lang="en-US" b="1" u="sng" dirty="0" smtClean="0"/>
              <a:t>_________</a:t>
            </a:r>
            <a:endParaRPr lang="en-US" u="sng" dirty="0"/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en-US" dirty="0"/>
              <a:t>Expertise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en-US" dirty="0"/>
              <a:t>Organization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en-US" dirty="0"/>
              <a:t>Appointments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Compares and evaluates value </a:t>
            </a:r>
            <a:r>
              <a:rPr lang="en-US" dirty="0" smtClean="0"/>
              <a:t>as a bundle</a:t>
            </a:r>
            <a:endParaRPr lang="en-US" dirty="0"/>
          </a:p>
        </p:txBody>
      </p:sp>
      <p:pic>
        <p:nvPicPr>
          <p:cNvPr id="3" name="5b - Jim Ahlem - Relationship Buyer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1960" y="2133600"/>
            <a:ext cx="2682240" cy="1828800"/>
          </a:xfrm>
          <a:prstGeom prst="rect">
            <a:avLst/>
          </a:prstGeom>
        </p:spPr>
      </p:pic>
      <p:pic>
        <p:nvPicPr>
          <p:cNvPr id="4" name="5c - Frank Howey - Economic Buyer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61360" y="2132012"/>
            <a:ext cx="2682240" cy="1828800"/>
          </a:xfrm>
          <a:prstGeom prst="rect">
            <a:avLst/>
          </a:prstGeom>
        </p:spPr>
      </p:pic>
      <p:pic>
        <p:nvPicPr>
          <p:cNvPr id="5" name="5d - Dave Anderson - Business Buyer.mpg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80760" y="2110740"/>
            <a:ext cx="268224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585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2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29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Words to Watch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Transactional Analysis</a:t>
            </a:r>
          </a:p>
          <a:p>
            <a:r>
              <a:rPr lang="en-US" b="1" dirty="0"/>
              <a:t>Nurturing Parent</a:t>
            </a:r>
          </a:p>
          <a:p>
            <a:r>
              <a:rPr lang="en-US" b="1" dirty="0"/>
              <a:t>Critical Parent</a:t>
            </a:r>
          </a:p>
          <a:p>
            <a:r>
              <a:rPr lang="en-US" b="1" dirty="0"/>
              <a:t>Stroke</a:t>
            </a:r>
          </a:p>
          <a:p>
            <a:r>
              <a:rPr lang="en-US" b="1" dirty="0"/>
              <a:t>Warm Fuzzy</a:t>
            </a:r>
          </a:p>
          <a:p>
            <a:r>
              <a:rPr lang="en-US" b="1" dirty="0"/>
              <a:t>Plastic Fuzzy</a:t>
            </a:r>
          </a:p>
          <a:p>
            <a:r>
              <a:rPr lang="en-US" b="1" dirty="0"/>
              <a:t>Cold Prickly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52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hape 140083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defTabSz="914400" eaLnBrk="1" hangingPunct="1"/>
            <a:r>
              <a:rPr lang="en-US" dirty="0" smtClean="0"/>
              <a:t>Key</a:t>
            </a:r>
            <a:r>
              <a:rPr lang="en-US" sz="3600" dirty="0" smtClean="0">
                <a:solidFill>
                  <a:schemeClr val="tx1"/>
                </a:solidFill>
              </a:rPr>
              <a:t> Decision </a:t>
            </a:r>
            <a:r>
              <a:rPr lang="en-US" dirty="0" smtClean="0"/>
              <a:t>Preferences for Buyer Types</a:t>
            </a:r>
            <a:endParaRPr lang="en-US" sz="3600" dirty="0" smtClean="0">
              <a:solidFill>
                <a:schemeClr val="tx1"/>
              </a:solidFill>
            </a:endParaRPr>
          </a:p>
        </p:txBody>
      </p:sp>
      <p:sp>
        <p:nvSpPr>
          <p:cNvPr id="218115" name="Shape 14008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defTabSz="914400" eaLnBrk="1" hangingPunct="1">
              <a:spcBef>
                <a:spcPct val="10000"/>
              </a:spcBef>
            </a:pPr>
            <a:endParaRPr lang="en-US" sz="2800" smtClean="0"/>
          </a:p>
          <a:p>
            <a:pPr lvl="1" defTabSz="914400" eaLnBrk="1" hangingPunct="1">
              <a:spcBef>
                <a:spcPct val="10000"/>
              </a:spcBef>
            </a:pPr>
            <a:endParaRPr lang="en-US" smtClean="0"/>
          </a:p>
          <a:p>
            <a:pPr defTabSz="914400" eaLnBrk="1" hangingPunct="1">
              <a:spcBef>
                <a:spcPct val="10000"/>
              </a:spcBef>
            </a:pPr>
            <a:endParaRPr lang="en-US" sz="2800" smtClean="0"/>
          </a:p>
        </p:txBody>
      </p:sp>
      <p:graphicFrame>
        <p:nvGraphicFramePr>
          <p:cNvPr id="207875" name="Table 14008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808023"/>
              </p:ext>
            </p:extLst>
          </p:nvPr>
        </p:nvGraphicFramePr>
        <p:xfrm>
          <a:off x="0" y="1339850"/>
          <a:ext cx="9144000" cy="5507038"/>
        </p:xfrm>
        <a:graphic>
          <a:graphicData uri="http://schemas.openxmlformats.org/drawingml/2006/table">
            <a:tbl>
              <a:tblPr/>
              <a:tblGrid>
                <a:gridCol w="1371600"/>
                <a:gridCol w="2590800"/>
                <a:gridCol w="2590800"/>
                <a:gridCol w="2590800"/>
              </a:tblGrid>
              <a:tr h="3556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Relationship Buyers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Economic Buyers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Business Buyers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885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Information Search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Word of mouth (friends and neighbors)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Trusted source is important factor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Extend information search when stakes are high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Search for cost effective solution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Pit one supplier against another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Extensive search if situation warrants it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Examines how the solution impacts the </a:t>
                      </a:r>
                      <a:r>
                        <a:rPr kumimoji="0" 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bottom line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71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Weigh Alternatives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Ask </a:t>
                      </a:r>
                      <a:r>
                        <a:rPr kumimoji="0" lang="en-US" sz="16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opinions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of their friends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Listen to the advice of trusted salesperson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Very careful to get the </a:t>
                      </a:r>
                      <a:r>
                        <a:rPr kumimoji="0" lang="en-US" sz="16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best deal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Weighs many factors - both economic and personal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May associate worth with each attribute to determine the best overall value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5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Choose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Make decision quickly -- no need to drag it out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May move quickly for a deal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May respond to price terms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Often consider loyalty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Usually plans ahead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1305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Buying Situations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B474-9186-45C5-9141-A03E51607601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24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hape 141926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defTabSz="914400" eaLnBrk="1" hangingPunct="1"/>
            <a:r>
              <a:rPr lang="en-US" b="1" dirty="0" smtClean="0">
                <a:solidFill>
                  <a:schemeClr val="tx1"/>
                </a:solidFill>
              </a:rPr>
              <a:t>Types of Buying Decisions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17090" name="Table 14192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103099"/>
              </p:ext>
            </p:extLst>
          </p:nvPr>
        </p:nvGraphicFramePr>
        <p:xfrm>
          <a:off x="0" y="1524000"/>
          <a:ext cx="9144000" cy="5254319"/>
        </p:xfrm>
        <a:graphic>
          <a:graphicData uri="http://schemas.openxmlformats.org/drawingml/2006/table">
            <a:tbl>
              <a:tblPr/>
              <a:tblGrid>
                <a:gridCol w="2068513"/>
                <a:gridCol w="2884487"/>
                <a:gridCol w="2286000"/>
                <a:gridCol w="1905000"/>
              </a:tblGrid>
              <a:tr h="9447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New Task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Modified Rebuy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Straight Rebuy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46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Customer Needs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Info about causes and solutions for a new problem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Reduce high risk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Information and solutions to increase efficiency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Generally already met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47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Number of buyers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Many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Few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One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14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Key decision makers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Executives/ engineers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Production &amp; Procurement manager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Purchasing agent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5296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Shape 142131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defTabSz="914400" eaLnBrk="1" hangingPunct="1"/>
            <a:r>
              <a:rPr lang="en-US" b="1" dirty="0" smtClean="0">
                <a:solidFill>
                  <a:schemeClr val="tx1"/>
                </a:solidFill>
              </a:rPr>
              <a:t>Types of Buying Decisions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18114" name="Table 14213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177867"/>
              </p:ext>
            </p:extLst>
          </p:nvPr>
        </p:nvGraphicFramePr>
        <p:xfrm>
          <a:off x="0" y="1676400"/>
          <a:ext cx="9144000" cy="5240338"/>
        </p:xfrm>
        <a:graphic>
          <a:graphicData uri="http://schemas.openxmlformats.org/drawingml/2006/table">
            <a:tbl>
              <a:tblPr/>
              <a:tblGrid>
                <a:gridCol w="1627188"/>
                <a:gridCol w="3021012"/>
                <a:gridCol w="2286000"/>
                <a:gridCol w="2209800"/>
              </a:tblGrid>
              <a:tr h="94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New Task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Modified Rebuy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Straight Rebuy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541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“In” supplier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Monitor changes in customer needs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Respond quickly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Provide tech info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Act ASAP when problems occur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Reinforce relationship to make sure needs are met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1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“Out” supplier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Suggest new approaches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Provide tech advice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Respond quicker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New ideas to improve             efficiency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Get recognized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Get them to re-evaluate relationship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5712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Transactional Analysis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B474-9186-45C5-9141-A03E51607601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4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Transactional Analysis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Developed by Eric Berne, and popularized by Tom Harris in “I’m OK – You’re OK”</a:t>
            </a:r>
          </a:p>
          <a:p>
            <a:r>
              <a:rPr lang="en-US" dirty="0" smtClean="0"/>
              <a:t>Influenced </a:t>
            </a:r>
            <a:r>
              <a:rPr lang="en-US" dirty="0" err="1" smtClean="0"/>
              <a:t>by</a:t>
            </a:r>
            <a:r>
              <a:rPr lang="en-US" b="1" u="sng" dirty="0" err="1" smtClean="0"/>
              <a:t>________</a:t>
            </a:r>
            <a:r>
              <a:rPr lang="en-US" dirty="0" err="1" smtClean="0"/>
              <a:t>Id</a:t>
            </a:r>
            <a:r>
              <a:rPr lang="en-US" dirty="0" smtClean="0"/>
              <a:t>, Ego, Superego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63000" y="649287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33800"/>
            <a:ext cx="152400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733800"/>
            <a:ext cx="2190750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53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Transactional Analysis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431018"/>
            <a:ext cx="2259106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2969180"/>
            <a:ext cx="3238500" cy="2162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450068"/>
            <a:ext cx="2127326" cy="3200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3400" y="6107668"/>
            <a:ext cx="2259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Parent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55894" y="6107668"/>
            <a:ext cx="2259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Adult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77000" y="6107668"/>
            <a:ext cx="2259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Child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Personality is made up of three parts: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0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431018"/>
            <a:ext cx="2259106" cy="3200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3400" y="6107668"/>
            <a:ext cx="2259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Parent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792506" y="1600200"/>
            <a:ext cx="6351494" cy="45259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parent is judgmental</a:t>
            </a:r>
          </a:p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Represents a person’s beliefs</a:t>
            </a:r>
          </a:p>
          <a:p>
            <a:pPr lvl="1"/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oughts</a:t>
            </a:r>
            <a:endParaRPr lang="en-US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shoulds</a:t>
            </a:r>
            <a:endParaRPr lang="en-US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Evident in sayings that people hold to be true: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2400" dirty="0" smtClean="0"/>
              <a:t>“A penny saved is a penny earned.”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074776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431018"/>
            <a:ext cx="2259106" cy="3200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3400" y="6107668"/>
            <a:ext cx="2259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Parent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792506" y="1600200"/>
            <a:ext cx="6351494" cy="45259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9900"/>
                </a:solidFill>
              </a:rPr>
              <a:t>A “Nurturing Parent” expresses sympathy</a:t>
            </a:r>
          </a:p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A “Critical Parent” is the voice that says, “You’re not good at that.” or “You should be better.”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7391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Adult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3400425"/>
            <a:ext cx="3238500" cy="21621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55894" y="6107668"/>
            <a:ext cx="2259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Adult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82000" cy="1368980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The adult is </a:t>
            </a:r>
            <a:r>
              <a:rPr lang="en-US" b="1" u="sng" dirty="0" smtClean="0">
                <a:solidFill>
                  <a:srgbClr val="0070C0"/>
                </a:solidFill>
              </a:rPr>
              <a:t>__________</a:t>
            </a:r>
            <a:r>
              <a:rPr lang="en-US" b="1" dirty="0" smtClean="0">
                <a:solidFill>
                  <a:srgbClr val="0070C0"/>
                </a:solidFill>
              </a:rPr>
              <a:t>logical</a:t>
            </a:r>
            <a:r>
              <a:rPr lang="en-US" b="1" dirty="0" smtClean="0">
                <a:solidFill>
                  <a:srgbClr val="0070C0"/>
                </a:solidFill>
              </a:rPr>
              <a:t>, unemotional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This is the place where salespeople should spend time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18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Why Do Customers Buy?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B474-9186-45C5-9141-A03E5160760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1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Child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450068"/>
            <a:ext cx="2127326" cy="3200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77000" y="6107668"/>
            <a:ext cx="2259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Child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019800" cy="4525963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The child is the </a:t>
            </a:r>
            <a:r>
              <a:rPr lang="en-US" b="1" u="sng" dirty="0" smtClean="0">
                <a:solidFill>
                  <a:srgbClr val="7030A0"/>
                </a:solidFill>
              </a:rPr>
              <a:t>________ </a:t>
            </a:r>
            <a:r>
              <a:rPr lang="en-US" b="1" dirty="0" smtClean="0">
                <a:solidFill>
                  <a:srgbClr val="7030A0"/>
                </a:solidFill>
              </a:rPr>
              <a:t>part </a:t>
            </a:r>
            <a:r>
              <a:rPr lang="en-US" b="1" dirty="0" smtClean="0">
                <a:solidFill>
                  <a:srgbClr val="7030A0"/>
                </a:solidFill>
              </a:rPr>
              <a:t>of us.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It is not logical or rational.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The child complains and cries, but it also expresses great joy and playfulness.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The child can also be fearful or sad.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61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Child State</a:t>
            </a:r>
            <a:endParaRPr lang="en-US" dirty="0"/>
          </a:p>
        </p:txBody>
      </p:sp>
      <p:pic>
        <p:nvPicPr>
          <p:cNvPr id="3" name="5e - Malcolm in the Middl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14478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9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Transactional Analysis and Behavior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people have combinations of these factors that they prefer to operate in, although that makes it sound intentional.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Ego states are usually unconscious choices about behavior</a:t>
            </a:r>
          </a:p>
          <a:p>
            <a:r>
              <a:rPr lang="en-US" b="1" u="sng" dirty="0" smtClean="0"/>
              <a:t>_____________</a:t>
            </a:r>
            <a:r>
              <a:rPr lang="en-US" dirty="0" smtClean="0"/>
              <a:t> </a:t>
            </a:r>
            <a:r>
              <a:rPr lang="en-US" dirty="0" smtClean="0"/>
              <a:t>occurs when one ego state is so strong that it overwhelms and drives others.</a:t>
            </a:r>
          </a:p>
        </p:txBody>
      </p:sp>
    </p:spTree>
    <p:extLst>
      <p:ext uri="{BB962C8B-B14F-4D97-AF65-F5344CB8AC3E}">
        <p14:creationId xmlns:p14="http://schemas.microsoft.com/office/powerpoint/2010/main" val="126094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Ego Portraits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Ego portraits describe personalities by the </a:t>
            </a:r>
            <a:r>
              <a:rPr lang="en-US" dirty="0" smtClean="0"/>
              <a:t>relative proportion of each state </a:t>
            </a:r>
            <a:r>
              <a:rPr lang="en-US" dirty="0" smtClean="0"/>
              <a:t> in which someone  </a:t>
            </a:r>
            <a:r>
              <a:rPr lang="en-US" dirty="0" smtClean="0"/>
              <a:t>“typically” </a:t>
            </a:r>
            <a:r>
              <a:rPr lang="en-US" dirty="0" smtClean="0"/>
              <a:t>acts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3047999"/>
            <a:ext cx="3057525" cy="3770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43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Transactions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use the portraits to describe the </a:t>
            </a:r>
            <a:r>
              <a:rPr lang="en-US" dirty="0" smtClean="0"/>
              <a:t>states people are in as they interact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70C0"/>
                </a:solidFill>
              </a:rPr>
              <a:t>“Your delivery guy cut the corner and ran over my wife’s prize azaleas!!”</a:t>
            </a:r>
          </a:p>
          <a:p>
            <a:r>
              <a:rPr lang="en-US" b="1" dirty="0" smtClean="0">
                <a:solidFill>
                  <a:srgbClr val="CC0000"/>
                </a:solidFill>
              </a:rPr>
              <a:t>“You guys should be more careful where you drive.”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“I’d like to discuss restitution for my wife’s azaleas.”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5655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82000" cy="5257800"/>
          </a:xfrm>
        </p:spPr>
        <p:txBody>
          <a:bodyPr/>
          <a:lstStyle/>
          <a:p>
            <a:r>
              <a:rPr lang="en-US" dirty="0" smtClean="0"/>
              <a:t>Ego states can be observed in </a:t>
            </a:r>
            <a:r>
              <a:rPr lang="en-US" b="1" u="sng" dirty="0" smtClean="0"/>
              <a:t>_______________</a:t>
            </a:r>
            <a:endParaRPr lang="en-US" b="1" u="sng" dirty="0" smtClean="0"/>
          </a:p>
          <a:p>
            <a:r>
              <a:rPr lang="en-US" dirty="0" smtClean="0"/>
              <a:t>Parent and child states often interact with one another, and then can evolve into conflict between two child states.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586162"/>
            <a:ext cx="1000125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4643437"/>
            <a:ext cx="981075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5624512"/>
            <a:ext cx="10001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581400"/>
            <a:ext cx="1000125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4638675"/>
            <a:ext cx="981075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5619750"/>
            <a:ext cx="10001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>
            <a:stCxn id="3074" idx="3"/>
            <a:endCxn id="13" idx="1"/>
          </p:cNvCxnSpPr>
          <p:nvPr/>
        </p:nvCxnSpPr>
        <p:spPr>
          <a:xfrm>
            <a:off x="4048125" y="4114800"/>
            <a:ext cx="1047750" cy="1052513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4572000" y="4638675"/>
            <a:ext cx="504825" cy="495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14" idx="1"/>
          </p:cNvCxnSpPr>
          <p:nvPr/>
        </p:nvCxnSpPr>
        <p:spPr>
          <a:xfrm flipH="1" flipV="1">
            <a:off x="4067175" y="4495800"/>
            <a:ext cx="1028700" cy="165735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4010025" y="5124450"/>
            <a:ext cx="504825" cy="495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3076" idx="3"/>
            <a:endCxn id="14" idx="1"/>
          </p:cNvCxnSpPr>
          <p:nvPr/>
        </p:nvCxnSpPr>
        <p:spPr>
          <a:xfrm flipV="1">
            <a:off x="4067175" y="6153150"/>
            <a:ext cx="1028700" cy="4762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4371975" y="5600700"/>
            <a:ext cx="504825" cy="495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4067175" y="6324600"/>
            <a:ext cx="1009650" cy="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4371974" y="6365631"/>
            <a:ext cx="504825" cy="495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72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4" grpId="0" animBg="1"/>
      <p:bldP spid="3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 staying in the adult, the parent or child can be defused.</a:t>
            </a:r>
            <a:endParaRPr lang="en-US" dirty="0"/>
          </a:p>
        </p:txBody>
      </p:sp>
      <p:pic>
        <p:nvPicPr>
          <p:cNvPr id="5" name="5f - Stay in the Adult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2571750"/>
            <a:ext cx="6942667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9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Transactions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Strokes</a:t>
            </a:r>
          </a:p>
          <a:p>
            <a:pPr lvl="1"/>
            <a:r>
              <a:rPr lang="en-US" b="1" u="sng" dirty="0" smtClean="0"/>
              <a:t>______________</a:t>
            </a:r>
            <a:endParaRPr lang="en-US" b="1" u="sng" dirty="0" smtClean="0"/>
          </a:p>
          <a:p>
            <a:pPr lvl="1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Super strokes – a warm fuzzy from someone you respect or care about</a:t>
            </a:r>
          </a:p>
          <a:p>
            <a:pPr lvl="1"/>
            <a:r>
              <a:rPr lang="en-US" dirty="0" smtClean="0"/>
              <a:t>Plastic </a:t>
            </a:r>
            <a:r>
              <a:rPr lang="en-US" dirty="0" err="1" smtClean="0"/>
              <a:t>fuzzies</a:t>
            </a:r>
            <a:r>
              <a:rPr lang="en-US" dirty="0" smtClean="0"/>
              <a:t> – strings attached, “I’ll be your best friend if…”</a:t>
            </a:r>
          </a:p>
          <a:p>
            <a:pPr lvl="1"/>
            <a:r>
              <a:rPr lang="en-US" b="1" dirty="0" smtClean="0">
                <a:solidFill>
                  <a:srgbClr val="CC0099"/>
                </a:solidFill>
              </a:rPr>
              <a:t>Cotton candy strokes – “Have a nice day”</a:t>
            </a:r>
          </a:p>
          <a:p>
            <a:pPr lvl="1"/>
            <a:r>
              <a:rPr lang="en-US" b="1" u="sng" dirty="0" smtClean="0"/>
              <a:t>________________</a:t>
            </a:r>
            <a:r>
              <a:rPr lang="en-US" dirty="0" smtClean="0"/>
              <a:t>strokes </a:t>
            </a:r>
            <a:r>
              <a:rPr lang="en-US" dirty="0" smtClean="0"/>
              <a:t>– “I brought you a key chain”</a:t>
            </a:r>
          </a:p>
        </p:txBody>
      </p:sp>
      <p:sp>
        <p:nvSpPr>
          <p:cNvPr id="4" name="Cloud Callout 3"/>
          <p:cNvSpPr/>
          <p:nvPr/>
        </p:nvSpPr>
        <p:spPr>
          <a:xfrm rot="10106550">
            <a:off x="7208981" y="752393"/>
            <a:ext cx="1576505" cy="1351551"/>
          </a:xfrm>
          <a:prstGeom prst="cloudCallout">
            <a:avLst>
              <a:gd name="adj1" fmla="val -17686"/>
              <a:gd name="adj2" fmla="val 3942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696200" y="1308581"/>
            <a:ext cx="228600" cy="20605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153400" y="1308581"/>
            <a:ext cx="228600" cy="20605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8396" y="1270481"/>
            <a:ext cx="182104" cy="38100"/>
          </a:xfrm>
          <a:prstGeom prst="line">
            <a:avLst/>
          </a:prstGeom>
          <a:ln w="349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8153400" y="1232381"/>
            <a:ext cx="228600" cy="76200"/>
          </a:xfrm>
          <a:prstGeom prst="line">
            <a:avLst/>
          </a:prstGeom>
          <a:ln w="349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Arc 8"/>
          <p:cNvSpPr/>
          <p:nvPr/>
        </p:nvSpPr>
        <p:spPr>
          <a:xfrm rot="9605775">
            <a:off x="7897924" y="1472374"/>
            <a:ext cx="738436" cy="242140"/>
          </a:xfrm>
          <a:prstGeom prst="arc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3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Transactions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CC0000"/>
                </a:solidFill>
              </a:rPr>
              <a:t>____________</a:t>
            </a:r>
            <a:endParaRPr lang="en-US" b="1" u="sng" dirty="0" smtClean="0">
              <a:solidFill>
                <a:srgbClr val="CC0000"/>
              </a:solidFill>
            </a:endParaRPr>
          </a:p>
          <a:p>
            <a:pPr lvl="1"/>
            <a:r>
              <a:rPr lang="en-US" dirty="0" smtClean="0"/>
              <a:t>Negative recognition</a:t>
            </a:r>
          </a:p>
          <a:p>
            <a:pPr lvl="1"/>
            <a:r>
              <a:rPr lang="en-US" dirty="0" smtClean="0"/>
              <a:t>Often sarcastic or meant to sting</a:t>
            </a:r>
          </a:p>
          <a:p>
            <a:pPr lvl="1"/>
            <a:r>
              <a:rPr lang="en-US" dirty="0" smtClean="0"/>
              <a:t>“You guys would be good, if you could get your price down.”</a:t>
            </a:r>
          </a:p>
          <a:p>
            <a:pPr lvl="1"/>
            <a:r>
              <a:rPr lang="en-US" dirty="0" smtClean="0"/>
              <a:t>“Hey, I just wanted to tell you how bad your billing department is.”</a:t>
            </a:r>
          </a:p>
          <a:p>
            <a:pPr lvl="1"/>
            <a:endParaRPr lang="en-US" dirty="0"/>
          </a:p>
        </p:txBody>
      </p:sp>
      <p:sp>
        <p:nvSpPr>
          <p:cNvPr id="4" name="Explosion 2 3"/>
          <p:cNvSpPr/>
          <p:nvPr/>
        </p:nvSpPr>
        <p:spPr>
          <a:xfrm rot="1513373">
            <a:off x="6583711" y="1272854"/>
            <a:ext cx="2057400" cy="1676400"/>
          </a:xfrm>
          <a:prstGeom prst="irregularSeal2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162800" y="1905000"/>
            <a:ext cx="228600" cy="20605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620000" y="1905000"/>
            <a:ext cx="228600" cy="20605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7162800" y="1752600"/>
            <a:ext cx="228600" cy="152400"/>
          </a:xfrm>
          <a:prstGeom prst="line">
            <a:avLst/>
          </a:prstGeom>
          <a:ln w="349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7581900" y="1752600"/>
            <a:ext cx="190500" cy="152400"/>
          </a:xfrm>
          <a:prstGeom prst="line">
            <a:avLst/>
          </a:prstGeom>
          <a:ln w="349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Arc 16"/>
          <p:cNvSpPr/>
          <p:nvPr/>
        </p:nvSpPr>
        <p:spPr>
          <a:xfrm rot="20343566">
            <a:off x="7015080" y="2363917"/>
            <a:ext cx="738436" cy="242140"/>
          </a:xfrm>
          <a:prstGeom prst="arc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6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Transactions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Listening</a:t>
            </a:r>
          </a:p>
          <a:p>
            <a:r>
              <a:rPr lang="en-US" dirty="0" smtClean="0"/>
              <a:t>Eye contact</a:t>
            </a:r>
          </a:p>
          <a:p>
            <a:r>
              <a:rPr lang="en-US" dirty="0" smtClean="0"/>
              <a:t>Touching </a:t>
            </a:r>
            <a:r>
              <a:rPr lang="en-US" dirty="0"/>
              <a:t>(appropriately</a:t>
            </a:r>
            <a:r>
              <a:rPr lang="en-US" dirty="0" smtClean="0"/>
              <a:t>)</a:t>
            </a:r>
          </a:p>
          <a:p>
            <a:pPr lvl="1"/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Pat on the back</a:t>
            </a:r>
          </a:p>
          <a:p>
            <a:pPr lvl="1"/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Hand shake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77" y="3733800"/>
            <a:ext cx="3657600" cy="244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5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Buying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Wants versus Needs</a:t>
            </a:r>
          </a:p>
          <a:p>
            <a:r>
              <a:rPr lang="en-US" dirty="0" smtClean="0"/>
              <a:t>Customers always examine the motivations for needs</a:t>
            </a:r>
          </a:p>
          <a:p>
            <a:r>
              <a:rPr lang="en-US" dirty="0" smtClean="0"/>
              <a:t>A </a:t>
            </a:r>
            <a:r>
              <a:rPr lang="en-US" b="1" u="sng" dirty="0" smtClean="0"/>
              <a:t>______</a:t>
            </a:r>
            <a:r>
              <a:rPr lang="en-US" dirty="0" smtClean="0"/>
              <a:t> </a:t>
            </a:r>
            <a:r>
              <a:rPr lang="en-US" dirty="0" smtClean="0"/>
              <a:t>is simply a gap between a current state and a desired state that a buyer has chosen to address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80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B474-9186-45C5-9141-A03E51607601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1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many ways of understanding customers</a:t>
            </a:r>
          </a:p>
          <a:p>
            <a:r>
              <a:rPr lang="en-US" dirty="0" smtClean="0"/>
              <a:t>People are complex and no one method of understanding them works</a:t>
            </a:r>
          </a:p>
          <a:p>
            <a:r>
              <a:rPr lang="en-US" dirty="0" smtClean="0"/>
              <a:t>Taking time to understand the behavior and psychology that drives decisions can help a salesperson manage the relationships or the sales process more effectively.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76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hape 1353729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/>
            <a:r>
              <a:rPr lang="en-US" sz="3200" b="1" smtClean="0">
                <a:solidFill>
                  <a:schemeClr val="tx1"/>
                </a:solidFill>
              </a:rPr>
              <a:t>The Economic Exchange Model</a:t>
            </a:r>
          </a:p>
        </p:txBody>
      </p:sp>
      <p:sp>
        <p:nvSpPr>
          <p:cNvPr id="195587" name="Shape 1353730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>
            <a:normAutofit/>
          </a:bodyPr>
          <a:lstStyle/>
          <a:p>
            <a:pPr marL="6350" indent="7938" algn="r" defTabSz="914400" eaLnBrk="1" hangingPunct="1">
              <a:buFontTx/>
              <a:buNone/>
            </a:pPr>
            <a:r>
              <a:rPr lang="en-US" dirty="0" smtClean="0"/>
              <a:t>When buyer’s make a specific purchase decision they believe they will gain more than they expect to give up</a:t>
            </a:r>
          </a:p>
          <a:p>
            <a:pPr lvl="3" algn="r" defTabSz="914400" eaLnBrk="1" hangingPunct="1">
              <a:lnSpc>
                <a:spcPct val="20000"/>
              </a:lnSpc>
            </a:pPr>
            <a:endParaRPr lang="en-US" dirty="0" smtClean="0"/>
          </a:p>
          <a:p>
            <a:pPr marL="6350" indent="7938" algn="r" defTabSz="914400" eaLnBrk="1" hangingPunct="1">
              <a:buFontTx/>
              <a:buNone/>
            </a:pPr>
            <a:r>
              <a:rPr lang="en-US" dirty="0" smtClean="0"/>
              <a:t>Customers also buy because of their </a:t>
            </a:r>
            <a:r>
              <a:rPr lang="en-US" b="1" u="sng" dirty="0" smtClean="0"/>
              <a:t>____________</a:t>
            </a:r>
            <a:r>
              <a:rPr lang="en-US" dirty="0" smtClean="0"/>
              <a:t> </a:t>
            </a:r>
            <a:r>
              <a:rPr lang="en-US" dirty="0" smtClean="0"/>
              <a:t>and psychological needs</a:t>
            </a:r>
          </a:p>
          <a:p>
            <a:pPr marL="750888" lvl="1" algn="r" defTabSz="914400" eaLnBrk="1" hangingPunct="1">
              <a:lnSpc>
                <a:spcPct val="20000"/>
              </a:lnSpc>
            </a:pPr>
            <a:endParaRPr lang="en-US" dirty="0" smtClean="0"/>
          </a:p>
          <a:p>
            <a:pPr marL="750888" lvl="1" algn="r" defTabSz="914400" eaLnBrk="1" hangingPunct="1"/>
            <a:r>
              <a:rPr lang="en-US" dirty="0" smtClean="0"/>
              <a:t>They may choose product because it brings “peace of mind” or enhances status</a:t>
            </a:r>
          </a:p>
        </p:txBody>
      </p:sp>
    </p:spTree>
    <p:extLst>
      <p:ext uri="{BB962C8B-B14F-4D97-AF65-F5344CB8AC3E}">
        <p14:creationId xmlns:p14="http://schemas.microsoft.com/office/powerpoint/2010/main" val="1755249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The Hierarchy of Human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B474-9186-45C5-9141-A03E5160760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4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Selling">
  <a:themeElements>
    <a:clrScheme name="Foundry">
      <a:dk1>
        <a:sysClr val="windowText" lastClr="8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Foundry">
      <a:dk1>
        <a:sysClr val="windowText" lastClr="8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Foundry">
      <a:dk1>
        <a:sysClr val="windowText" lastClr="8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ProSelling</Template>
  <TotalTime>4400</TotalTime>
  <Words>2523</Words>
  <Application>Microsoft Office PowerPoint</Application>
  <PresentationFormat>On-screen Show (4:3)</PresentationFormat>
  <Paragraphs>546</Paragraphs>
  <Slides>71</Slides>
  <Notes>71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ProSelling</vt:lpstr>
      <vt:lpstr>PowerPoint Presentation</vt:lpstr>
      <vt:lpstr>Understanding Customers</vt:lpstr>
      <vt:lpstr>Overview</vt:lpstr>
      <vt:lpstr>Words to Watch</vt:lpstr>
      <vt:lpstr>Words to Watch</vt:lpstr>
      <vt:lpstr>Why Do Customers Buy?</vt:lpstr>
      <vt:lpstr>Buying</vt:lpstr>
      <vt:lpstr>The Economic Exchange Model</vt:lpstr>
      <vt:lpstr>The Hierarchy of Human Needs</vt:lpstr>
      <vt:lpstr>The Hierarchy of Human Needs</vt:lpstr>
      <vt:lpstr>The Hierarchy of Human Needs</vt:lpstr>
      <vt:lpstr>The Buying Process</vt:lpstr>
      <vt:lpstr>The Buying Process</vt:lpstr>
      <vt:lpstr>Need Recognition</vt:lpstr>
      <vt:lpstr>Information Search</vt:lpstr>
      <vt:lpstr>Examine Alternatives</vt:lpstr>
      <vt:lpstr>Examine Alternatives</vt:lpstr>
      <vt:lpstr>Choice</vt:lpstr>
      <vt:lpstr>Choice</vt:lpstr>
      <vt:lpstr>Post-Purchase Evaluation</vt:lpstr>
      <vt:lpstr>Loyalty</vt:lpstr>
      <vt:lpstr>The Buying and Selling Cycles</vt:lpstr>
      <vt:lpstr>The Selling Cycle</vt:lpstr>
      <vt:lpstr>The Adoption of Technology</vt:lpstr>
      <vt:lpstr>Adoptions of Innovation</vt:lpstr>
      <vt:lpstr>PowerPoint Presentation</vt:lpstr>
      <vt:lpstr>Innovators                       (First 2.5% to adopt)</vt:lpstr>
      <vt:lpstr>Early Adopter              (Next 13.5% to adopt)</vt:lpstr>
      <vt:lpstr>Early Majority                (Next 34% to adopt)</vt:lpstr>
      <vt:lpstr>Late Majority                  (Next 34% to adopt) </vt:lpstr>
      <vt:lpstr>Laggards                           (Last 16% to adopt)</vt:lpstr>
      <vt:lpstr>Opinion Leaders</vt:lpstr>
      <vt:lpstr>The Power of Opinion Leaders</vt:lpstr>
      <vt:lpstr>Opinion Leaders</vt:lpstr>
      <vt:lpstr>Opinion Leaders</vt:lpstr>
      <vt:lpstr>Communication Styles</vt:lpstr>
      <vt:lpstr>Behavioral Styles</vt:lpstr>
      <vt:lpstr>Communication Styles - DISC</vt:lpstr>
      <vt:lpstr>Behavioral Styles</vt:lpstr>
      <vt:lpstr>Behavioral Styles</vt:lpstr>
      <vt:lpstr>Behavioral Styles</vt:lpstr>
      <vt:lpstr>Behavioral Styles</vt:lpstr>
      <vt:lpstr>Behavioral Styles</vt:lpstr>
      <vt:lpstr>Recognizing Behavioral Styles</vt:lpstr>
      <vt:lpstr>Types of Buyers</vt:lpstr>
      <vt:lpstr>Three Types of Buyers</vt:lpstr>
      <vt:lpstr>Three Types of Buyers</vt:lpstr>
      <vt:lpstr>Three Types of Buyers</vt:lpstr>
      <vt:lpstr>Three Types of Buyers</vt:lpstr>
      <vt:lpstr>Key Decision Preferences for Buyer Types</vt:lpstr>
      <vt:lpstr>Buying Situations</vt:lpstr>
      <vt:lpstr>Types of Buying Decisions</vt:lpstr>
      <vt:lpstr>Types of Buying Decisions</vt:lpstr>
      <vt:lpstr>Transactional Analysis</vt:lpstr>
      <vt:lpstr>Transactional Analysis</vt:lpstr>
      <vt:lpstr>Transactional Analysis</vt:lpstr>
      <vt:lpstr>Parent</vt:lpstr>
      <vt:lpstr>Parent</vt:lpstr>
      <vt:lpstr>Adult</vt:lpstr>
      <vt:lpstr>Child</vt:lpstr>
      <vt:lpstr>The Child State</vt:lpstr>
      <vt:lpstr>Transactional Analysis and Behavior</vt:lpstr>
      <vt:lpstr>Ego Portraits</vt:lpstr>
      <vt:lpstr>Transactions</vt:lpstr>
      <vt:lpstr>Transactions</vt:lpstr>
      <vt:lpstr>Interactions</vt:lpstr>
      <vt:lpstr>Special Transactions</vt:lpstr>
      <vt:lpstr>Special Transactions</vt:lpstr>
      <vt:lpstr>Special Transactions</vt:lpstr>
      <vt:lpstr>Summary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Professional Selling</dc:title>
  <dc:creator>Downey, Scott</dc:creator>
  <cp:lastModifiedBy>Downey, Scott</cp:lastModifiedBy>
  <cp:revision>81</cp:revision>
  <cp:lastPrinted>2011-07-18T18:24:08Z</cp:lastPrinted>
  <dcterms:created xsi:type="dcterms:W3CDTF">2011-08-03T13:12:13Z</dcterms:created>
  <dcterms:modified xsi:type="dcterms:W3CDTF">2011-12-08T20:50:22Z</dcterms:modified>
</cp:coreProperties>
</file>